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81" r:id="rId4"/>
    <p:sldId id="266" r:id="rId5"/>
    <p:sldId id="284" r:id="rId6"/>
    <p:sldId id="265" r:id="rId7"/>
    <p:sldId id="259" r:id="rId8"/>
    <p:sldId id="260" r:id="rId9"/>
    <p:sldId id="269" r:id="rId10"/>
    <p:sldId id="286" r:id="rId11"/>
    <p:sldId id="268" r:id="rId12"/>
    <p:sldId id="276" r:id="rId13"/>
    <p:sldId id="279" r:id="rId14"/>
    <p:sldId id="275" r:id="rId15"/>
    <p:sldId id="278" r:id="rId16"/>
    <p:sldId id="280" r:id="rId17"/>
    <p:sldId id="273" r:id="rId18"/>
    <p:sldId id="274" r:id="rId19"/>
    <p:sldId id="290" r:id="rId20"/>
    <p:sldId id="272" r:id="rId21"/>
    <p:sldId id="282" r:id="rId22"/>
    <p:sldId id="271" r:id="rId23"/>
    <p:sldId id="267" r:id="rId24"/>
    <p:sldId id="289" r:id="rId25"/>
    <p:sldId id="277" r:id="rId26"/>
    <p:sldId id="288" r:id="rId27"/>
    <p:sldId id="291" r:id="rId28"/>
    <p:sldId id="292" r:id="rId29"/>
    <p:sldId id="293" r:id="rId30"/>
    <p:sldId id="28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19976E0-6795-4665-ADE5-0A9DD3566308}" type="datetimeFigureOut">
              <a:rPr lang="en-US" smtClean="0"/>
              <a:t>5/13/2014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584A135-4677-434E-A658-3A06536D4B9E}" type="slidenum">
              <a:rPr lang="en-US" smtClean="0"/>
              <a:t>‹#›</a:t>
            </a:fld>
            <a:endParaRPr lang="en-US"/>
          </a:p>
        </p:txBody>
      </p:sp>
    </p:spTree>
    <p:extLst>
      <p:ext uri="{BB962C8B-B14F-4D97-AF65-F5344CB8AC3E}">
        <p14:creationId xmlns:p14="http://schemas.microsoft.com/office/powerpoint/2010/main" val="2671629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30104DB-CCD8-43DC-956B-9814A18C2A0E}" type="datetimeFigureOut">
              <a:rPr lang="en-US" smtClean="0"/>
              <a:pPr/>
              <a:t>5/13/2014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D5F976-5D2D-4F94-8D1F-7334FF87A2EE}" type="slidenum">
              <a:rPr lang="en-US" smtClean="0"/>
              <a:pPr/>
              <a:t>‹#›</a:t>
            </a:fld>
            <a:endParaRPr lang="en-US"/>
          </a:p>
        </p:txBody>
      </p:sp>
    </p:spTree>
    <p:extLst>
      <p:ext uri="{BB962C8B-B14F-4D97-AF65-F5344CB8AC3E}">
        <p14:creationId xmlns:p14="http://schemas.microsoft.com/office/powerpoint/2010/main" val="341367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ndbites.com/series/915-attract-jobs-now-strategy-win-a-new-job-fas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askmen.com/fashion/watch/breitling-cosmonaute-automatic-chronograph.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skmen.com/top_10/cars/top-10-common-car-buying-mistake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Find out how to get there</a:t>
            </a:r>
          </a:p>
          <a:p>
            <a:r>
              <a:rPr lang="en-US" sz="1200" dirty="0" smtClean="0"/>
              <a:t>Plan what to wear</a:t>
            </a:r>
          </a:p>
          <a:p>
            <a:r>
              <a:rPr lang="en-US" sz="1200" dirty="0" smtClean="0"/>
              <a:t>Research the company</a:t>
            </a:r>
          </a:p>
          <a:p>
            <a:r>
              <a:rPr lang="en-US" sz="1200" dirty="0" smtClean="0"/>
              <a:t>Re-read the job description</a:t>
            </a:r>
          </a:p>
        </p:txBody>
      </p:sp>
      <p:sp>
        <p:nvSpPr>
          <p:cNvPr id="4" name="Slide Number Placeholder 3"/>
          <p:cNvSpPr>
            <a:spLocks noGrp="1"/>
          </p:cNvSpPr>
          <p:nvPr>
            <p:ph type="sldNum" sz="quarter" idx="10"/>
          </p:nvPr>
        </p:nvSpPr>
        <p:spPr/>
        <p:txBody>
          <a:bodyPr/>
          <a:lstStyle/>
          <a:p>
            <a:fld id="{F1D5F976-5D2D-4F94-8D1F-7334FF87A2EE}" type="slidenum">
              <a:rPr lang="en-US" smtClean="0"/>
              <a:pPr/>
              <a:t>4</a:t>
            </a:fld>
            <a:endParaRPr lang="en-US"/>
          </a:p>
        </p:txBody>
      </p:sp>
    </p:spTree>
    <p:extLst>
      <p:ext uri="{BB962C8B-B14F-4D97-AF65-F5344CB8AC3E}">
        <p14:creationId xmlns:p14="http://schemas.microsoft.com/office/powerpoint/2010/main" val="65177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09443" indent="-272863" eaLnBrk="0" hangingPunct="0">
              <a:defRPr>
                <a:solidFill>
                  <a:schemeClr val="tx1"/>
                </a:solidFill>
                <a:latin typeface="Arial" charset="0"/>
              </a:defRPr>
            </a:lvl2pPr>
            <a:lvl3pPr marL="1091451" indent="-218290" eaLnBrk="0" hangingPunct="0">
              <a:defRPr>
                <a:solidFill>
                  <a:schemeClr val="tx1"/>
                </a:solidFill>
                <a:latin typeface="Arial" charset="0"/>
              </a:defRPr>
            </a:lvl3pPr>
            <a:lvl4pPr marL="1528031" indent="-218290" eaLnBrk="0" hangingPunct="0">
              <a:defRPr>
                <a:solidFill>
                  <a:schemeClr val="tx1"/>
                </a:solidFill>
                <a:latin typeface="Arial" charset="0"/>
              </a:defRPr>
            </a:lvl4pPr>
            <a:lvl5pPr marL="1964611" indent="-218290" eaLnBrk="0" hangingPunct="0">
              <a:defRPr>
                <a:solidFill>
                  <a:schemeClr val="tx1"/>
                </a:solidFill>
                <a:latin typeface="Arial" charset="0"/>
              </a:defRPr>
            </a:lvl5pPr>
            <a:lvl6pPr marL="2401192" indent="-218290" eaLnBrk="0" fontAlgn="base" hangingPunct="0">
              <a:spcBef>
                <a:spcPct val="0"/>
              </a:spcBef>
              <a:spcAft>
                <a:spcPct val="0"/>
              </a:spcAft>
              <a:defRPr>
                <a:solidFill>
                  <a:schemeClr val="tx1"/>
                </a:solidFill>
                <a:latin typeface="Arial" charset="0"/>
              </a:defRPr>
            </a:lvl6pPr>
            <a:lvl7pPr marL="2837772" indent="-218290" eaLnBrk="0" fontAlgn="base" hangingPunct="0">
              <a:spcBef>
                <a:spcPct val="0"/>
              </a:spcBef>
              <a:spcAft>
                <a:spcPct val="0"/>
              </a:spcAft>
              <a:defRPr>
                <a:solidFill>
                  <a:schemeClr val="tx1"/>
                </a:solidFill>
                <a:latin typeface="Arial" charset="0"/>
              </a:defRPr>
            </a:lvl7pPr>
            <a:lvl8pPr marL="3274352" indent="-218290" eaLnBrk="0" fontAlgn="base" hangingPunct="0">
              <a:spcBef>
                <a:spcPct val="0"/>
              </a:spcBef>
              <a:spcAft>
                <a:spcPct val="0"/>
              </a:spcAft>
              <a:defRPr>
                <a:solidFill>
                  <a:schemeClr val="tx1"/>
                </a:solidFill>
                <a:latin typeface="Arial" charset="0"/>
              </a:defRPr>
            </a:lvl8pPr>
            <a:lvl9pPr marL="3710932" indent="-218290" eaLnBrk="0" fontAlgn="base" hangingPunct="0">
              <a:spcBef>
                <a:spcPct val="0"/>
              </a:spcBef>
              <a:spcAft>
                <a:spcPct val="0"/>
              </a:spcAft>
              <a:defRPr>
                <a:solidFill>
                  <a:schemeClr val="tx1"/>
                </a:solidFill>
                <a:latin typeface="Arial" charset="0"/>
              </a:defRPr>
            </a:lvl9pPr>
          </a:lstStyle>
          <a:p>
            <a:pPr eaLnBrk="1" hangingPunct="1"/>
            <a:fld id="{5E192CAD-824B-4FDB-85AE-5B05CEE868F5}" type="slidenum">
              <a:rPr lang="en-US" altLang="en-US" smtClean="0"/>
              <a:pPr eaLnBrk="1" hangingPunct="1"/>
              <a:t>5</a:t>
            </a:fld>
            <a:endParaRPr lang="en-US" altLang="en-US" smtClean="0"/>
          </a:p>
        </p:txBody>
      </p:sp>
    </p:spTree>
    <p:extLst>
      <p:ext uri="{BB962C8B-B14F-4D97-AF65-F5344CB8AC3E}">
        <p14:creationId xmlns:p14="http://schemas.microsoft.com/office/powerpoint/2010/main" val="337669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09443" indent="-272863" eaLnBrk="0" hangingPunct="0">
              <a:defRPr>
                <a:solidFill>
                  <a:schemeClr val="tx1"/>
                </a:solidFill>
                <a:latin typeface="Arial" charset="0"/>
              </a:defRPr>
            </a:lvl2pPr>
            <a:lvl3pPr marL="1091451" indent="-218290" eaLnBrk="0" hangingPunct="0">
              <a:defRPr>
                <a:solidFill>
                  <a:schemeClr val="tx1"/>
                </a:solidFill>
                <a:latin typeface="Arial" charset="0"/>
              </a:defRPr>
            </a:lvl3pPr>
            <a:lvl4pPr marL="1528031" indent="-218290" eaLnBrk="0" hangingPunct="0">
              <a:defRPr>
                <a:solidFill>
                  <a:schemeClr val="tx1"/>
                </a:solidFill>
                <a:latin typeface="Arial" charset="0"/>
              </a:defRPr>
            </a:lvl4pPr>
            <a:lvl5pPr marL="1964611" indent="-218290" eaLnBrk="0" hangingPunct="0">
              <a:defRPr>
                <a:solidFill>
                  <a:schemeClr val="tx1"/>
                </a:solidFill>
                <a:latin typeface="Arial" charset="0"/>
              </a:defRPr>
            </a:lvl5pPr>
            <a:lvl6pPr marL="2401192" indent="-218290" eaLnBrk="0" fontAlgn="base" hangingPunct="0">
              <a:spcBef>
                <a:spcPct val="0"/>
              </a:spcBef>
              <a:spcAft>
                <a:spcPct val="0"/>
              </a:spcAft>
              <a:defRPr>
                <a:solidFill>
                  <a:schemeClr val="tx1"/>
                </a:solidFill>
                <a:latin typeface="Arial" charset="0"/>
              </a:defRPr>
            </a:lvl6pPr>
            <a:lvl7pPr marL="2837772" indent="-218290" eaLnBrk="0" fontAlgn="base" hangingPunct="0">
              <a:spcBef>
                <a:spcPct val="0"/>
              </a:spcBef>
              <a:spcAft>
                <a:spcPct val="0"/>
              </a:spcAft>
              <a:defRPr>
                <a:solidFill>
                  <a:schemeClr val="tx1"/>
                </a:solidFill>
                <a:latin typeface="Arial" charset="0"/>
              </a:defRPr>
            </a:lvl7pPr>
            <a:lvl8pPr marL="3274352" indent="-218290" eaLnBrk="0" fontAlgn="base" hangingPunct="0">
              <a:spcBef>
                <a:spcPct val="0"/>
              </a:spcBef>
              <a:spcAft>
                <a:spcPct val="0"/>
              </a:spcAft>
              <a:defRPr>
                <a:solidFill>
                  <a:schemeClr val="tx1"/>
                </a:solidFill>
                <a:latin typeface="Arial" charset="0"/>
              </a:defRPr>
            </a:lvl8pPr>
            <a:lvl9pPr marL="3710932" indent="-218290" eaLnBrk="0" fontAlgn="base" hangingPunct="0">
              <a:spcBef>
                <a:spcPct val="0"/>
              </a:spcBef>
              <a:spcAft>
                <a:spcPct val="0"/>
              </a:spcAft>
              <a:defRPr>
                <a:solidFill>
                  <a:schemeClr val="tx1"/>
                </a:solidFill>
                <a:latin typeface="Arial" charset="0"/>
              </a:defRPr>
            </a:lvl9pPr>
          </a:lstStyle>
          <a:p>
            <a:pPr eaLnBrk="1" hangingPunct="1"/>
            <a:fld id="{25E1A578-B30B-4091-A601-B8D271F7A4A6}" type="slidenum">
              <a:rPr lang="en-US" altLang="en-US" smtClean="0"/>
              <a:pPr eaLnBrk="1" hangingPunct="1"/>
              <a:t>10</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55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Find out how to get there</a:t>
            </a:r>
          </a:p>
          <a:p>
            <a:r>
              <a:rPr lang="en-US" sz="1200" dirty="0" smtClean="0"/>
              <a:t>Plan what to wear</a:t>
            </a:r>
          </a:p>
          <a:p>
            <a:r>
              <a:rPr lang="en-US" sz="1200" dirty="0" smtClean="0"/>
              <a:t>Research the company</a:t>
            </a:r>
          </a:p>
          <a:p>
            <a:r>
              <a:rPr lang="en-US" sz="1200" smtClean="0"/>
              <a:t>Re-read the job description</a:t>
            </a:r>
            <a:endParaRPr lang="en-US" sz="1200" dirty="0" smtClean="0"/>
          </a:p>
        </p:txBody>
      </p:sp>
      <p:sp>
        <p:nvSpPr>
          <p:cNvPr id="4" name="Slide Number Placeholder 3"/>
          <p:cNvSpPr>
            <a:spLocks noGrp="1"/>
          </p:cNvSpPr>
          <p:nvPr>
            <p:ph type="sldNum" sz="quarter" idx="10"/>
          </p:nvPr>
        </p:nvSpPr>
        <p:spPr/>
        <p:txBody>
          <a:bodyPr/>
          <a:lstStyle/>
          <a:p>
            <a:fld id="{F1D5F976-5D2D-4F94-8D1F-7334FF87A2EE}" type="slidenum">
              <a:rPr lang="en-US" smtClean="0"/>
              <a:pPr/>
              <a:t>11</a:t>
            </a:fld>
            <a:endParaRPr lang="en-US"/>
          </a:p>
        </p:txBody>
      </p:sp>
    </p:spTree>
    <p:extLst>
      <p:ext uri="{BB962C8B-B14F-4D97-AF65-F5344CB8AC3E}">
        <p14:creationId xmlns:p14="http://schemas.microsoft.com/office/powerpoint/2010/main" val="119561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Find out how to get there</a:t>
            </a:r>
          </a:p>
          <a:p>
            <a:r>
              <a:rPr lang="en-US" sz="1200" dirty="0" smtClean="0"/>
              <a:t>Plan what to wear</a:t>
            </a:r>
          </a:p>
          <a:p>
            <a:r>
              <a:rPr lang="en-US" sz="1200" dirty="0" smtClean="0"/>
              <a:t>Research the company</a:t>
            </a:r>
          </a:p>
          <a:p>
            <a:r>
              <a:rPr lang="en-US" sz="1200" smtClean="0"/>
              <a:t>Re-read the job description</a:t>
            </a:r>
            <a:endParaRPr lang="en-US" sz="1200" dirty="0" smtClean="0"/>
          </a:p>
        </p:txBody>
      </p:sp>
      <p:sp>
        <p:nvSpPr>
          <p:cNvPr id="4" name="Slide Number Placeholder 3"/>
          <p:cNvSpPr>
            <a:spLocks noGrp="1"/>
          </p:cNvSpPr>
          <p:nvPr>
            <p:ph type="sldNum" sz="quarter" idx="10"/>
          </p:nvPr>
        </p:nvSpPr>
        <p:spPr/>
        <p:txBody>
          <a:bodyPr/>
          <a:lstStyle/>
          <a:p>
            <a:fld id="{F1D5F976-5D2D-4F94-8D1F-7334FF87A2EE}" type="slidenum">
              <a:rPr lang="en-US" smtClean="0"/>
              <a:pPr/>
              <a:t>23</a:t>
            </a:fld>
            <a:endParaRPr lang="en-US"/>
          </a:p>
        </p:txBody>
      </p:sp>
    </p:spTree>
    <p:extLst>
      <p:ext uri="{BB962C8B-B14F-4D97-AF65-F5344CB8AC3E}">
        <p14:creationId xmlns:p14="http://schemas.microsoft.com/office/powerpoint/2010/main" val="9213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09443" indent="-272863" eaLnBrk="0" hangingPunct="0">
              <a:defRPr>
                <a:solidFill>
                  <a:schemeClr val="tx1"/>
                </a:solidFill>
                <a:latin typeface="Arial" charset="0"/>
              </a:defRPr>
            </a:lvl2pPr>
            <a:lvl3pPr marL="1091451" indent="-218290" eaLnBrk="0" hangingPunct="0">
              <a:defRPr>
                <a:solidFill>
                  <a:schemeClr val="tx1"/>
                </a:solidFill>
                <a:latin typeface="Arial" charset="0"/>
              </a:defRPr>
            </a:lvl3pPr>
            <a:lvl4pPr marL="1528031" indent="-218290" eaLnBrk="0" hangingPunct="0">
              <a:defRPr>
                <a:solidFill>
                  <a:schemeClr val="tx1"/>
                </a:solidFill>
                <a:latin typeface="Arial" charset="0"/>
              </a:defRPr>
            </a:lvl4pPr>
            <a:lvl5pPr marL="1964611" indent="-218290" eaLnBrk="0" hangingPunct="0">
              <a:defRPr>
                <a:solidFill>
                  <a:schemeClr val="tx1"/>
                </a:solidFill>
                <a:latin typeface="Arial" charset="0"/>
              </a:defRPr>
            </a:lvl5pPr>
            <a:lvl6pPr marL="2401192" indent="-218290" eaLnBrk="0" fontAlgn="base" hangingPunct="0">
              <a:spcBef>
                <a:spcPct val="0"/>
              </a:spcBef>
              <a:spcAft>
                <a:spcPct val="0"/>
              </a:spcAft>
              <a:defRPr>
                <a:solidFill>
                  <a:schemeClr val="tx1"/>
                </a:solidFill>
                <a:latin typeface="Arial" charset="0"/>
              </a:defRPr>
            </a:lvl6pPr>
            <a:lvl7pPr marL="2837772" indent="-218290" eaLnBrk="0" fontAlgn="base" hangingPunct="0">
              <a:spcBef>
                <a:spcPct val="0"/>
              </a:spcBef>
              <a:spcAft>
                <a:spcPct val="0"/>
              </a:spcAft>
              <a:defRPr>
                <a:solidFill>
                  <a:schemeClr val="tx1"/>
                </a:solidFill>
                <a:latin typeface="Arial" charset="0"/>
              </a:defRPr>
            </a:lvl7pPr>
            <a:lvl8pPr marL="3274352" indent="-218290" eaLnBrk="0" fontAlgn="base" hangingPunct="0">
              <a:spcBef>
                <a:spcPct val="0"/>
              </a:spcBef>
              <a:spcAft>
                <a:spcPct val="0"/>
              </a:spcAft>
              <a:defRPr>
                <a:solidFill>
                  <a:schemeClr val="tx1"/>
                </a:solidFill>
                <a:latin typeface="Arial" charset="0"/>
              </a:defRPr>
            </a:lvl8pPr>
            <a:lvl9pPr marL="3710932" indent="-218290" eaLnBrk="0" fontAlgn="base" hangingPunct="0">
              <a:spcBef>
                <a:spcPct val="0"/>
              </a:spcBef>
              <a:spcAft>
                <a:spcPct val="0"/>
              </a:spcAft>
              <a:defRPr>
                <a:solidFill>
                  <a:schemeClr val="tx1"/>
                </a:solidFill>
                <a:latin typeface="Arial" charset="0"/>
              </a:defRPr>
            </a:lvl9pPr>
          </a:lstStyle>
          <a:p>
            <a:pPr eaLnBrk="1" hangingPunct="1"/>
            <a:fld id="{C4955079-4F85-486C-BD63-1FC07B2793EA}" type="slidenum">
              <a:rPr lang="en-US" altLang="en-US" smtClean="0"/>
              <a:pPr eaLnBrk="1" hangingPunct="1"/>
              <a:t>26</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3670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 </a:t>
            </a:r>
            <a:r>
              <a:rPr lang="en-US" b="1" dirty="0" smtClean="0"/>
              <a:t>Don't ask about salary</a:t>
            </a:r>
          </a:p>
          <a:p>
            <a:r>
              <a:rPr lang="en-US" dirty="0" smtClean="0"/>
              <a:t>One of the most basic and overlooked salary negotiation tip is to make sure to let employers make the first offer; it is preferable to push off any actual salary talk until after you've secured the position. At that point, it'll be much easier to negotiate since you'll know that the company wants you on board.</a:t>
            </a:r>
          </a:p>
          <a:p>
            <a:endParaRPr lang="en-US" dirty="0" smtClean="0"/>
          </a:p>
          <a:p>
            <a:r>
              <a:rPr lang="en-US" dirty="0" smtClean="0"/>
              <a:t>There’s an old saying “The first person to bring up money, loses.” Starting a discussion about salary prematurely sends a signal that you don’t place a high priority on </a:t>
            </a:r>
            <a:r>
              <a:rPr lang="en-US" dirty="0" smtClean="0">
                <a:hlinkClick r:id="rId3"/>
              </a:rPr>
              <a:t>being a good fit</a:t>
            </a:r>
            <a:r>
              <a:rPr lang="en-US" dirty="0" smtClean="0"/>
              <a:t> for a company’s culture – you just care about the almighty dollar. In the same way, if a recruiter brings up money right off the bat, it’s a good idea to smoothly change the subject so you can fully demonstrate your qualifications before talking about your salary requirements.</a:t>
            </a:r>
          </a:p>
          <a:p>
            <a:endParaRPr lang="en-US" b="1" dirty="0" smtClean="0"/>
          </a:p>
          <a:p>
            <a:r>
              <a:rPr lang="en-US" b="1" dirty="0" smtClean="0"/>
              <a:t>2. </a:t>
            </a:r>
            <a:r>
              <a:rPr lang="en-US" b="1" dirty="0" smtClean="0"/>
              <a:t>Show your experience and know-how</a:t>
            </a:r>
          </a:p>
          <a:p>
            <a:r>
              <a:rPr lang="en-US" dirty="0" smtClean="0"/>
              <a:t>Put your past experiences on the table and let the employer see exactly why you're fit for the position. Hands-on experience is a very efficient tool among our 20 salary negotiation tips.</a:t>
            </a:r>
          </a:p>
          <a:p>
            <a:r>
              <a:rPr lang="en-US" b="1" dirty="0" smtClean="0"/>
              <a:t>Put </a:t>
            </a:r>
            <a:r>
              <a:rPr lang="en-US" b="1" dirty="0" smtClean="0"/>
              <a:t>numbers where your mouth is</a:t>
            </a:r>
          </a:p>
          <a:p>
            <a:r>
              <a:rPr lang="en-US" dirty="0" smtClean="0"/>
              <a:t>Flashing your past job titles isn't enough; you must also demonstrate exact examples of what you've accomplished. Show your employers that you've increased department sales by 20% and doubled your productivity in six months.</a:t>
            </a:r>
          </a:p>
          <a:p>
            <a:endParaRPr lang="en-US" dirty="0" smtClean="0"/>
          </a:p>
          <a:p>
            <a:r>
              <a:rPr lang="en-US" b="1" dirty="0" smtClean="0"/>
              <a:t>3. </a:t>
            </a:r>
            <a:r>
              <a:rPr lang="en-US" b="1" dirty="0" smtClean="0"/>
              <a:t>Don't bring your personal life into the negotiation</a:t>
            </a:r>
          </a:p>
          <a:p>
            <a:r>
              <a:rPr lang="en-US" dirty="0" smtClean="0"/>
              <a:t>Salary is only based on the company's budget and your capability of getting the tasks done. So, bringing up the fact that your dog needs an operation or you want to get yourself the </a:t>
            </a:r>
            <a:r>
              <a:rPr lang="en-US" dirty="0" err="1" smtClean="0">
                <a:hlinkClick r:id="rId4" tooltip="Breitling Cosmonaute"/>
              </a:rPr>
              <a:t>Breitling</a:t>
            </a:r>
            <a:r>
              <a:rPr lang="en-US" dirty="0" smtClean="0">
                <a:hlinkClick r:id="rId4" tooltip="Breitling Cosmonaute"/>
              </a:rPr>
              <a:t> </a:t>
            </a:r>
            <a:r>
              <a:rPr lang="en-US" dirty="0" err="1" smtClean="0">
                <a:hlinkClick r:id="rId4" tooltip="Breitling Cosmonaute"/>
              </a:rPr>
              <a:t>Cosmonaute</a:t>
            </a:r>
            <a:r>
              <a:rPr lang="en-US" dirty="0" smtClean="0"/>
              <a:t> watch will not get you far.</a:t>
            </a:r>
          </a:p>
          <a:p>
            <a:endParaRPr lang="en-US" dirty="0" smtClean="0"/>
          </a:p>
          <a:p>
            <a:r>
              <a:rPr lang="en-US" b="1" dirty="0" smtClean="0"/>
              <a:t>4. Show excitement about the position</a:t>
            </a:r>
          </a:p>
          <a:p>
            <a:r>
              <a:rPr lang="en-US" dirty="0" smtClean="0"/>
              <a:t>Motivation is the key to good productivity. Be sincere about this emotion and put on your happy face in order to show the employer that the only thing stopping you from taking the job is the compensation.</a:t>
            </a:r>
            <a:endParaRPr lang="en-US" dirty="0"/>
          </a:p>
        </p:txBody>
      </p:sp>
      <p:sp>
        <p:nvSpPr>
          <p:cNvPr id="4" name="Slide Number Placeholder 3"/>
          <p:cNvSpPr>
            <a:spLocks noGrp="1"/>
          </p:cNvSpPr>
          <p:nvPr>
            <p:ph type="sldNum" sz="quarter" idx="10"/>
          </p:nvPr>
        </p:nvSpPr>
        <p:spPr/>
        <p:txBody>
          <a:bodyPr/>
          <a:lstStyle/>
          <a:p>
            <a:fld id="{F1D5F976-5D2D-4F94-8D1F-7334FF87A2EE}" type="slidenum">
              <a:rPr lang="en-US" smtClean="0"/>
              <a:pPr/>
              <a:t>27</a:t>
            </a:fld>
            <a:endParaRPr lang="en-US"/>
          </a:p>
        </p:txBody>
      </p:sp>
    </p:spTree>
    <p:extLst>
      <p:ext uri="{BB962C8B-B14F-4D97-AF65-F5344CB8AC3E}">
        <p14:creationId xmlns:p14="http://schemas.microsoft.com/office/powerpoint/2010/main" val="3467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a:t>
            </a:r>
            <a:r>
              <a:rPr lang="en-US" b="1" dirty="0" smtClean="0"/>
              <a:t>Do your research about the position</a:t>
            </a:r>
          </a:p>
          <a:p>
            <a:r>
              <a:rPr lang="en-US" dirty="0" smtClean="0"/>
              <a:t>When you walk into the room, you should know — from A to Z — what the position entails, the skills required, the industry average salary, and the market demand. Use all of these hidden assets to your advantage and be prepared for any curve ball the employer might throw at you.</a:t>
            </a:r>
          </a:p>
          <a:p>
            <a:r>
              <a:rPr lang="en-US" b="1" dirty="0" smtClean="0"/>
              <a:t>5. </a:t>
            </a:r>
            <a:r>
              <a:rPr lang="en-US" b="1" dirty="0" smtClean="0"/>
              <a:t>Know your worth</a:t>
            </a:r>
          </a:p>
          <a:p>
            <a:r>
              <a:rPr lang="en-US" dirty="0" smtClean="0"/>
              <a:t>Match how much you're asking to what you're worth. If need be, tell them what your compensation was/is at your old/current job and how much your skills are worth on the market. Prove to them that you know what price tag fits your skills, and use it as a bargaining tool. Knowing your industry and field is a crucial salary negotiation tip.</a:t>
            </a:r>
          </a:p>
          <a:p>
            <a:endParaRPr lang="en-US" b="1" dirty="0" smtClean="0"/>
          </a:p>
          <a:p>
            <a:r>
              <a:rPr lang="en-US" b="1" dirty="0" smtClean="0"/>
              <a:t>6. </a:t>
            </a:r>
            <a:r>
              <a:rPr lang="en-US" b="1" dirty="0" smtClean="0"/>
              <a:t>Know your minimum expected salary</a:t>
            </a:r>
          </a:p>
          <a:p>
            <a:r>
              <a:rPr lang="en-US" dirty="0" smtClean="0"/>
              <a:t>Employers expect to negotiate salaries with new employees, but figure out beforehand how low you will go. And if you see the prospective company is not able to match your minimum salary range, don't be shy to ask about employee packages or even turn down the offer.</a:t>
            </a:r>
          </a:p>
          <a:p>
            <a:r>
              <a:rPr lang="en-US" b="1" dirty="0" smtClean="0"/>
              <a:t>6. </a:t>
            </a:r>
            <a:r>
              <a:rPr lang="en-US" b="1" dirty="0" smtClean="0"/>
              <a:t>Be prepared with alternative solutions to cash</a:t>
            </a:r>
          </a:p>
          <a:p>
            <a:r>
              <a:rPr lang="en-US" dirty="0" smtClean="0"/>
              <a:t>Stock options, signing bonuses, expense accounts, profit sharing, and performance raises are only some of the perks that can make up for actual cash compensation.</a:t>
            </a:r>
            <a:endParaRPr lang="en-US" dirty="0"/>
          </a:p>
        </p:txBody>
      </p:sp>
      <p:sp>
        <p:nvSpPr>
          <p:cNvPr id="4" name="Slide Number Placeholder 3"/>
          <p:cNvSpPr>
            <a:spLocks noGrp="1"/>
          </p:cNvSpPr>
          <p:nvPr>
            <p:ph type="sldNum" sz="quarter" idx="10"/>
          </p:nvPr>
        </p:nvSpPr>
        <p:spPr/>
        <p:txBody>
          <a:bodyPr/>
          <a:lstStyle/>
          <a:p>
            <a:fld id="{F1D5F976-5D2D-4F94-8D1F-7334FF87A2EE}" type="slidenum">
              <a:rPr lang="en-US" smtClean="0"/>
              <a:pPr/>
              <a:t>28</a:t>
            </a:fld>
            <a:endParaRPr lang="en-US"/>
          </a:p>
        </p:txBody>
      </p:sp>
    </p:spTree>
    <p:extLst>
      <p:ext uri="{BB962C8B-B14F-4D97-AF65-F5344CB8AC3E}">
        <p14:creationId xmlns:p14="http://schemas.microsoft.com/office/powerpoint/2010/main" val="168315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b="1" dirty="0" smtClean="0"/>
              <a:t>7) Prove you're the best person for the job</a:t>
            </a:r>
          </a:p>
          <a:p>
            <a:r>
              <a:rPr lang="en-US" dirty="0" smtClean="0"/>
              <a:t>Ultimately, employers want to see future employees defend their case and follow through with their ideas. Do the same when it comes to getting the position.</a:t>
            </a:r>
          </a:p>
          <a:p>
            <a:r>
              <a:rPr lang="en-US" dirty="0" smtClean="0"/>
              <a:t>The employer shops around for the perfect employee, the same way you do when you're out </a:t>
            </a:r>
            <a:r>
              <a:rPr lang="en-US" dirty="0" smtClean="0">
                <a:hlinkClick r:id="rId3" tooltip="buying a car"/>
              </a:rPr>
              <a:t>buying a car</a:t>
            </a:r>
            <a:r>
              <a:rPr lang="en-US" dirty="0" smtClean="0"/>
              <a:t> — you look for the best possible option at the lowest cost. Paint him a picture of your skills and all of the reasons why he should hire you.</a:t>
            </a:r>
          </a:p>
          <a:p>
            <a:pPr marL="109728" indent="0">
              <a:buNone/>
            </a:pPr>
            <a:r>
              <a:rPr lang="en-US" b="1" dirty="0" smtClean="0"/>
              <a:t>7) Prove you're the best person for the job</a:t>
            </a:r>
          </a:p>
          <a:p>
            <a:r>
              <a:rPr lang="en-US" dirty="0" smtClean="0"/>
              <a:t>Ultimately, employers want to see future employees defend their case and follow through with their ideas. Do the same when it comes to getting the position.</a:t>
            </a:r>
            <a:endParaRPr lang="en-US" b="1" dirty="0" smtClean="0"/>
          </a:p>
          <a:p>
            <a:pPr marL="0" indent="0">
              <a:buFont typeface="Arial" panose="020B0604020202020204" pitchFamily="34" charset="0"/>
              <a:buNone/>
            </a:pPr>
            <a:endParaRPr lang="en-US" dirty="0" smtClean="0"/>
          </a:p>
          <a:p>
            <a:endParaRPr lang="en-US" b="1" dirty="0"/>
          </a:p>
        </p:txBody>
      </p:sp>
      <p:sp>
        <p:nvSpPr>
          <p:cNvPr id="4" name="Slide Number Placeholder 3"/>
          <p:cNvSpPr>
            <a:spLocks noGrp="1"/>
          </p:cNvSpPr>
          <p:nvPr>
            <p:ph type="sldNum" sz="quarter" idx="10"/>
          </p:nvPr>
        </p:nvSpPr>
        <p:spPr/>
        <p:txBody>
          <a:bodyPr/>
          <a:lstStyle/>
          <a:p>
            <a:fld id="{F1D5F976-5D2D-4F94-8D1F-7334FF87A2EE}" type="slidenum">
              <a:rPr lang="en-US" smtClean="0"/>
              <a:pPr/>
              <a:t>29</a:t>
            </a:fld>
            <a:endParaRPr lang="en-US"/>
          </a:p>
        </p:txBody>
      </p:sp>
    </p:spTree>
    <p:extLst>
      <p:ext uri="{BB962C8B-B14F-4D97-AF65-F5344CB8AC3E}">
        <p14:creationId xmlns:p14="http://schemas.microsoft.com/office/powerpoint/2010/main" val="168315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697C87-45E7-49C4-AF92-6066E6D9B497}" type="datetimeFigureOut">
              <a:rPr lang="en-US" smtClean="0"/>
              <a:pPr/>
              <a:t>5/13/2014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6A4BD5-397D-443A-AE20-88EBFFD1BD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6A4BD5-397D-443A-AE20-88EBFFD1BD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6A4BD5-397D-443A-AE20-88EBFFD1BD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2057400"/>
            <a:ext cx="7467600" cy="4114800"/>
          </a:xfrm>
        </p:spPr>
        <p:txBody>
          <a:bodyPr/>
          <a:lstStyle/>
          <a:p>
            <a:endParaRPr lang="en-US"/>
          </a:p>
        </p:txBody>
      </p:sp>
      <p:sp>
        <p:nvSpPr>
          <p:cNvPr id="4" name="Footer Placeholder 3"/>
          <p:cNvSpPr>
            <a:spLocks noGrp="1"/>
          </p:cNvSpPr>
          <p:nvPr>
            <p:ph type="ftr" sz="quarter" idx="10"/>
          </p:nvPr>
        </p:nvSpPr>
        <p:spPr>
          <a:xfrm>
            <a:off x="247650" y="6315075"/>
            <a:ext cx="8496300" cy="542925"/>
          </a:xfrm>
        </p:spPr>
        <p:txBody>
          <a:bodyPr/>
          <a:lstStyle>
            <a:lvl1pPr>
              <a:defRPr/>
            </a:lvl1pPr>
          </a:lstStyle>
          <a:p>
            <a:r>
              <a:rPr lang="en-US" altLang="en-US"/>
              <a:t>Ohio University - Avionics Engineering Center</a:t>
            </a:r>
          </a:p>
        </p:txBody>
      </p:sp>
    </p:spTree>
    <p:extLst>
      <p:ext uri="{BB962C8B-B14F-4D97-AF65-F5344CB8AC3E}">
        <p14:creationId xmlns:p14="http://schemas.microsoft.com/office/powerpoint/2010/main" val="137484973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6A4BD5-397D-443A-AE20-88EBFFD1BDB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6A4BD5-397D-443A-AE20-88EBFFD1BD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6A4BD5-397D-443A-AE20-88EBFFD1BDB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A6A4BD5-397D-443A-AE20-88EBFFD1BD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A6A4BD5-397D-443A-AE20-88EBFFD1BDB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697C87-45E7-49C4-AF92-6066E6D9B497}" type="datetimeFigureOut">
              <a:rPr lang="en-US" smtClean="0"/>
              <a:pPr/>
              <a:t>5/13/2014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A6A4BD5-397D-443A-AE20-88EBFFD1BD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697C87-45E7-49C4-AF92-6066E6D9B497}" type="datetimeFigureOut">
              <a:rPr lang="en-US" smtClean="0"/>
              <a:pPr/>
              <a:t>5/13/2014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6A4BD5-397D-443A-AE20-88EBFFD1BD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697C87-45E7-49C4-AF92-6066E6D9B497}" type="datetimeFigureOut">
              <a:rPr lang="en-US" smtClean="0"/>
              <a:pPr/>
              <a:t>5/13/2014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6A4BD5-397D-443A-AE20-88EBFFD1BDB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697C87-45E7-49C4-AF92-6066E6D9B497}" type="datetimeFigureOut">
              <a:rPr lang="en-US" smtClean="0"/>
              <a:pPr/>
              <a:t>5/13/2014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6A4BD5-397D-443A-AE20-88EBFFD1BD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quintcareers.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How to </a:t>
            </a:r>
            <a:r>
              <a:rPr lang="en-US" sz="7000" dirty="0" smtClean="0">
                <a:solidFill>
                  <a:schemeClr val="accent3"/>
                </a:solidFill>
                <a:latin typeface="Arial Black" pitchFamily="34" charset="0"/>
                <a:cs typeface="Aharoni" pitchFamily="2" charset="-79"/>
              </a:rPr>
              <a:t>WIN</a:t>
            </a:r>
            <a:r>
              <a:rPr lang="en-US" sz="7000" dirty="0" smtClean="0"/>
              <a:t/>
            </a:r>
            <a:br>
              <a:rPr lang="en-US" sz="7000" dirty="0" smtClean="0"/>
            </a:br>
            <a:r>
              <a:rPr lang="en-US" sz="6000" dirty="0" smtClean="0"/>
              <a:t>at Interviewing and </a:t>
            </a:r>
            <a:r>
              <a:rPr lang="en-US" sz="6000" dirty="0" smtClean="0"/>
              <a:t>Salary </a:t>
            </a:r>
            <a:r>
              <a:rPr lang="en-US" sz="6000" dirty="0"/>
              <a:t>N</a:t>
            </a:r>
            <a:r>
              <a:rPr lang="en-US" sz="6000" dirty="0" smtClean="0"/>
              <a:t>egotiations</a:t>
            </a:r>
            <a:r>
              <a:rPr lang="en-US" sz="6000" dirty="0" smtClean="0"/>
              <a:t>!</a:t>
            </a:r>
            <a:endParaRPr lang="en-US" sz="6000"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sz="2400" dirty="0" smtClean="0"/>
              <a:t>CHRISTINE ROUTZAHN</a:t>
            </a:r>
          </a:p>
          <a:p>
            <a:r>
              <a:rPr lang="en-US" sz="2400" dirty="0" smtClean="0"/>
              <a:t>The Career Services Center at UMBC</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81000"/>
            <a:ext cx="8229600" cy="715962"/>
          </a:xfrm>
        </p:spPr>
        <p:txBody>
          <a:bodyPr>
            <a:normAutofit fontScale="90000"/>
          </a:bodyPr>
          <a:lstStyle/>
          <a:p>
            <a:pPr eaLnBrk="1" hangingPunct="1"/>
            <a:r>
              <a:rPr lang="en-US" altLang="en-US" dirty="0" smtClean="0"/>
              <a:t>The 4 Hiring Questions</a:t>
            </a:r>
          </a:p>
        </p:txBody>
      </p:sp>
      <p:sp>
        <p:nvSpPr>
          <p:cNvPr id="422915" name="Rectangle 3"/>
          <p:cNvSpPr>
            <a:spLocks noGrp="1" noChangeArrowheads="1"/>
          </p:cNvSpPr>
          <p:nvPr>
            <p:ph type="body" idx="1"/>
          </p:nvPr>
        </p:nvSpPr>
        <p:spPr>
          <a:xfrm>
            <a:off x="533400" y="1752600"/>
            <a:ext cx="8153400" cy="4648200"/>
          </a:xfrm>
          <a:noFill/>
        </p:spPr>
        <p:txBody>
          <a:bodyPr/>
          <a:lstStyle/>
          <a:p>
            <a:pPr eaLnBrk="1" hangingPunct="1"/>
            <a:r>
              <a:rPr lang="en-US" altLang="en-US" sz="3600" dirty="0" smtClean="0"/>
              <a:t>Can you do the job?</a:t>
            </a:r>
          </a:p>
          <a:p>
            <a:pPr eaLnBrk="1" hangingPunct="1"/>
            <a:r>
              <a:rPr lang="en-US" altLang="en-US" sz="3600" dirty="0" smtClean="0"/>
              <a:t>Do we like you?</a:t>
            </a:r>
          </a:p>
          <a:p>
            <a:pPr eaLnBrk="1" hangingPunct="1"/>
            <a:r>
              <a:rPr lang="en-US" altLang="en-US" sz="3600" dirty="0" smtClean="0"/>
              <a:t>Are you a risk?</a:t>
            </a:r>
            <a:endParaRPr lang="en-US" altLang="en-US" dirty="0" smtClean="0"/>
          </a:p>
          <a:p>
            <a:pPr eaLnBrk="1" hangingPunct="1"/>
            <a:r>
              <a:rPr lang="en-US" altLang="en-US" sz="3600" dirty="0" smtClean="0"/>
              <a:t>Can we work the money out?</a:t>
            </a:r>
          </a:p>
        </p:txBody>
      </p:sp>
    </p:spTree>
    <p:extLst>
      <p:ext uri="{BB962C8B-B14F-4D97-AF65-F5344CB8AC3E}">
        <p14:creationId xmlns:p14="http://schemas.microsoft.com/office/powerpoint/2010/main" val="271340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0"/>
            <a:ext cx="8229600" cy="1143000"/>
          </a:xfrm>
        </p:spPr>
        <p:txBody>
          <a:bodyPr>
            <a:noAutofit/>
          </a:bodyPr>
          <a:lstStyle/>
          <a:p>
            <a:pPr algn="ctr"/>
            <a:r>
              <a:rPr lang="en-US" sz="6000" dirty="0" smtClean="0">
                <a:solidFill>
                  <a:srgbClr val="7030A0"/>
                </a:solidFill>
                <a:latin typeface="Arial Black" pitchFamily="34" charset="0"/>
              </a:rPr>
              <a:t>STEP TWO: </a:t>
            </a:r>
            <a:br>
              <a:rPr lang="en-US" sz="6000" dirty="0" smtClean="0">
                <a:solidFill>
                  <a:srgbClr val="7030A0"/>
                </a:solidFill>
                <a:latin typeface="Arial Black" pitchFamily="34" charset="0"/>
              </a:rPr>
            </a:br>
            <a:r>
              <a:rPr lang="en-US" sz="6000" dirty="0" smtClean="0"/>
              <a:t>Perform like a pro.</a:t>
            </a:r>
            <a:endParaRPr lang="en-US" sz="6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 your message</a:t>
            </a:r>
            <a:endParaRPr lang="en-US" dirty="0"/>
          </a:p>
        </p:txBody>
      </p:sp>
      <p:sp>
        <p:nvSpPr>
          <p:cNvPr id="5" name="TextBox 4"/>
          <p:cNvSpPr txBox="1"/>
          <p:nvPr/>
        </p:nvSpPr>
        <p:spPr>
          <a:xfrm>
            <a:off x="2590800" y="5638800"/>
            <a:ext cx="4559261" cy="523220"/>
          </a:xfrm>
          <a:prstGeom prst="rect">
            <a:avLst/>
          </a:prstGeom>
          <a:noFill/>
        </p:spPr>
        <p:txBody>
          <a:bodyPr wrap="none" rtlCol="0">
            <a:spAutoFit/>
          </a:bodyPr>
          <a:lstStyle/>
          <a:p>
            <a:r>
              <a:rPr lang="en-US" sz="2800" b="1" dirty="0" smtClean="0"/>
              <a:t>…YOU want the position.</a:t>
            </a:r>
            <a:endParaRPr lang="en-US" sz="2800" b="1" dirty="0"/>
          </a:p>
        </p:txBody>
      </p:sp>
      <p:pic>
        <p:nvPicPr>
          <p:cNvPr id="1026" name="Picture 2" descr="C:\Users\Christine\AppData\Local\Microsoft\Windows\Temporary Internet Files\Content.IE5\VSKMWJ4P\MP90044857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481138"/>
            <a:ext cx="2651654" cy="3977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Re-read the job description</a:t>
            </a:r>
          </a:p>
          <a:p>
            <a:pPr lvl="1"/>
            <a:r>
              <a:rPr lang="en-US" dirty="0" smtClean="0"/>
              <a:t>What </a:t>
            </a:r>
            <a:r>
              <a:rPr lang="en-US" b="1" dirty="0" smtClean="0">
                <a:solidFill>
                  <a:srgbClr val="FF0000"/>
                </a:solidFill>
              </a:rPr>
              <a:t>skills</a:t>
            </a:r>
            <a:r>
              <a:rPr lang="en-US" dirty="0" smtClean="0"/>
              <a:t> do they need?</a:t>
            </a:r>
          </a:p>
          <a:p>
            <a:pPr lvl="1"/>
            <a:r>
              <a:rPr lang="en-US" dirty="0" smtClean="0"/>
              <a:t>What </a:t>
            </a:r>
            <a:r>
              <a:rPr lang="en-US" b="1" dirty="0" smtClean="0">
                <a:solidFill>
                  <a:srgbClr val="FF0000"/>
                </a:solidFill>
              </a:rPr>
              <a:t>experience</a:t>
            </a:r>
            <a:r>
              <a:rPr lang="en-US" dirty="0" smtClean="0"/>
              <a:t> are they asking for?</a:t>
            </a:r>
          </a:p>
          <a:p>
            <a:pPr lvl="1"/>
            <a:r>
              <a:rPr lang="en-US" dirty="0" smtClean="0"/>
              <a:t>What </a:t>
            </a:r>
            <a:r>
              <a:rPr lang="en-US" b="1" dirty="0" smtClean="0">
                <a:solidFill>
                  <a:srgbClr val="FF0000"/>
                </a:solidFill>
              </a:rPr>
              <a:t>kind of person </a:t>
            </a:r>
            <a:r>
              <a:rPr lang="en-US" dirty="0" smtClean="0"/>
              <a:t>do they want?</a:t>
            </a:r>
          </a:p>
          <a:p>
            <a:endParaRPr lang="en-US" dirty="0" smtClean="0"/>
          </a:p>
          <a:p>
            <a:r>
              <a:rPr lang="en-US" dirty="0" smtClean="0"/>
              <a:t>Emphasize your own matching skills, experiences, and characteristics</a:t>
            </a:r>
          </a:p>
          <a:p>
            <a:r>
              <a:rPr lang="en-US" dirty="0" smtClean="0"/>
              <a:t>Tell stories to illustrate them</a:t>
            </a:r>
          </a:p>
        </p:txBody>
      </p:sp>
      <p:sp>
        <p:nvSpPr>
          <p:cNvPr id="3" name="Title 2"/>
          <p:cNvSpPr>
            <a:spLocks noGrp="1"/>
          </p:cNvSpPr>
          <p:nvPr>
            <p:ph type="title"/>
          </p:nvPr>
        </p:nvSpPr>
        <p:spPr/>
        <p:txBody>
          <a:bodyPr/>
          <a:lstStyle/>
          <a:p>
            <a:r>
              <a:rPr lang="en-US" dirty="0" smtClean="0"/>
              <a:t>Know your audience’s needs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encrypted-tbn3.gstatic.com/images?q=tbn:ANd9GcQ2AhR7K1Df1tNOt-mIZkx4IGOExbjU2tIqvBUrskQxPQyCMhZqKg"/>
          <p:cNvPicPr>
            <a:picLocks noChangeAspect="1" noChangeArrowheads="1"/>
          </p:cNvPicPr>
          <p:nvPr/>
        </p:nvPicPr>
        <p:blipFill>
          <a:blip r:embed="rId2" cstate="print"/>
          <a:srcRect/>
          <a:stretch>
            <a:fillRect/>
          </a:stretch>
        </p:blipFill>
        <p:spPr bwMode="auto">
          <a:xfrm>
            <a:off x="0" y="-4114800"/>
            <a:ext cx="9146637" cy="5715000"/>
          </a:xfrm>
          <a:prstGeom prst="rect">
            <a:avLst/>
          </a:prstGeom>
          <a:noFill/>
        </p:spPr>
      </p:pic>
      <p:sp>
        <p:nvSpPr>
          <p:cNvPr id="5" name="Content Placeholder 4"/>
          <p:cNvSpPr>
            <a:spLocks noGrp="1"/>
          </p:cNvSpPr>
          <p:nvPr>
            <p:ph idx="1"/>
          </p:nvPr>
        </p:nvSpPr>
        <p:spPr>
          <a:xfrm>
            <a:off x="457200" y="1798637"/>
            <a:ext cx="8229600" cy="4525963"/>
          </a:xfrm>
        </p:spPr>
        <p:txBody>
          <a:bodyPr/>
          <a:lstStyle/>
          <a:p>
            <a:pPr>
              <a:spcAft>
                <a:spcPts val="600"/>
              </a:spcAft>
              <a:buNone/>
            </a:pPr>
            <a:r>
              <a:rPr lang="en-US" sz="2800" b="1" dirty="0" smtClean="0"/>
              <a:t>Five Selling Points</a:t>
            </a:r>
          </a:p>
          <a:p>
            <a:pPr marL="624078" indent="-514350">
              <a:buNone/>
            </a:pPr>
            <a:r>
              <a:rPr lang="en-US" sz="3000" b="1" dirty="0" smtClean="0">
                <a:solidFill>
                  <a:srgbClr val="7030A0"/>
                </a:solidFill>
              </a:rPr>
              <a:t>	</a:t>
            </a:r>
            <a:r>
              <a:rPr lang="en-US" sz="2800" b="1" dirty="0" smtClean="0">
                <a:solidFill>
                  <a:srgbClr val="7030A0"/>
                </a:solidFill>
              </a:rPr>
              <a:t>1. Why</a:t>
            </a:r>
          </a:p>
          <a:p>
            <a:pPr marL="624078" indent="-514350">
              <a:buNone/>
            </a:pPr>
            <a:r>
              <a:rPr lang="en-US" sz="2800" b="1" dirty="0" smtClean="0">
                <a:solidFill>
                  <a:srgbClr val="7030A0"/>
                </a:solidFill>
              </a:rPr>
              <a:t>	2. I’m</a:t>
            </a:r>
          </a:p>
          <a:p>
            <a:pPr marL="624078" indent="-514350">
              <a:buNone/>
            </a:pPr>
            <a:r>
              <a:rPr lang="en-US" sz="2800" b="1" dirty="0" smtClean="0">
                <a:solidFill>
                  <a:srgbClr val="7030A0"/>
                </a:solidFill>
              </a:rPr>
              <a:t>	3. Perfect</a:t>
            </a:r>
          </a:p>
          <a:p>
            <a:pPr marL="624078" indent="-514350">
              <a:buNone/>
            </a:pPr>
            <a:r>
              <a:rPr lang="en-US" sz="2800" b="1" dirty="0" smtClean="0">
                <a:solidFill>
                  <a:srgbClr val="7030A0"/>
                </a:solidFill>
              </a:rPr>
              <a:t>	4. For</a:t>
            </a:r>
          </a:p>
          <a:p>
            <a:pPr marL="624078" indent="-514350">
              <a:buNone/>
            </a:pPr>
            <a:r>
              <a:rPr lang="en-US" sz="2800" b="1" dirty="0" smtClean="0">
                <a:solidFill>
                  <a:srgbClr val="7030A0"/>
                </a:solidFill>
              </a:rPr>
              <a:t>	5. This</a:t>
            </a:r>
          </a:p>
          <a:p>
            <a:pPr>
              <a:buNone/>
            </a:pPr>
            <a:endParaRPr lang="en-US" dirty="0" smtClean="0"/>
          </a:p>
          <a:p>
            <a:endParaRPr lang="en-US" dirty="0"/>
          </a:p>
        </p:txBody>
      </p:sp>
      <p:sp>
        <p:nvSpPr>
          <p:cNvPr id="4" name="Title 3"/>
          <p:cNvSpPr>
            <a:spLocks noGrp="1"/>
          </p:cNvSpPr>
          <p:nvPr>
            <p:ph type="title"/>
          </p:nvPr>
        </p:nvSpPr>
        <p:spPr/>
        <p:txBody>
          <a:bodyPr/>
          <a:lstStyle/>
          <a:p>
            <a:r>
              <a:rPr lang="en-US" dirty="0" smtClean="0">
                <a:solidFill>
                  <a:schemeClr val="bg1"/>
                </a:solidFill>
                <a:latin typeface="Arial Black" pitchFamily="34" charset="0"/>
              </a:rPr>
              <a:t>YOUR ARSENAL</a:t>
            </a:r>
            <a:endParaRPr lang="en-US" dirty="0">
              <a:solidFill>
                <a:schemeClr val="bg1"/>
              </a:solidFill>
              <a:latin typeface="Arial Black" pitchFamily="34" charset="0"/>
            </a:endParaRPr>
          </a:p>
        </p:txBody>
      </p:sp>
      <p:sp>
        <p:nvSpPr>
          <p:cNvPr id="6" name="Content Placeholder 5"/>
          <p:cNvSpPr>
            <a:spLocks noGrp="1"/>
          </p:cNvSpPr>
          <p:nvPr>
            <p:ph sz="half" idx="4294967295"/>
          </p:nvPr>
        </p:nvSpPr>
        <p:spPr>
          <a:xfrm>
            <a:off x="5105400" y="1798638"/>
            <a:ext cx="4038600" cy="4525962"/>
          </a:xfrm>
        </p:spPr>
        <p:txBody>
          <a:bodyPr/>
          <a:lstStyle/>
          <a:p>
            <a:pPr>
              <a:spcAft>
                <a:spcPts val="600"/>
              </a:spcAft>
              <a:buNone/>
            </a:pPr>
            <a:r>
              <a:rPr lang="en-US" sz="2800" b="1" dirty="0" smtClean="0"/>
              <a:t>Five Stories</a:t>
            </a:r>
          </a:p>
          <a:p>
            <a:pPr marL="624078" indent="-514350">
              <a:buNone/>
            </a:pPr>
            <a:r>
              <a:rPr lang="en-US" sz="3000" b="1" dirty="0" smtClean="0">
                <a:solidFill>
                  <a:srgbClr val="7030A0"/>
                </a:solidFill>
              </a:rPr>
              <a:t>	</a:t>
            </a:r>
            <a:r>
              <a:rPr lang="en-US" sz="2800" b="1" dirty="0" smtClean="0">
                <a:solidFill>
                  <a:srgbClr val="7030A0"/>
                </a:solidFill>
              </a:rPr>
              <a:t>1. Further</a:t>
            </a:r>
          </a:p>
          <a:p>
            <a:pPr marL="624078" indent="-514350">
              <a:buNone/>
            </a:pPr>
            <a:r>
              <a:rPr lang="en-US" sz="2800" b="1" dirty="0" smtClean="0">
                <a:solidFill>
                  <a:srgbClr val="7030A0"/>
                </a:solidFill>
              </a:rPr>
              <a:t>	2. Proof</a:t>
            </a:r>
          </a:p>
          <a:p>
            <a:pPr marL="624078" indent="-514350">
              <a:buNone/>
            </a:pPr>
            <a:r>
              <a:rPr lang="en-US" sz="2800" b="1" dirty="0" smtClean="0">
                <a:solidFill>
                  <a:srgbClr val="7030A0"/>
                </a:solidFill>
              </a:rPr>
              <a:t>	3. That</a:t>
            </a:r>
          </a:p>
          <a:p>
            <a:pPr marL="624078" indent="-514350">
              <a:buNone/>
            </a:pPr>
            <a:r>
              <a:rPr lang="en-US" sz="2800" b="1" dirty="0" smtClean="0">
                <a:solidFill>
                  <a:srgbClr val="7030A0"/>
                </a:solidFill>
              </a:rPr>
              <a:t>	4. I’m </a:t>
            </a:r>
          </a:p>
          <a:p>
            <a:pPr marL="624078" indent="-514350">
              <a:buNone/>
            </a:pPr>
            <a:r>
              <a:rPr lang="en-US" sz="2800" b="1" dirty="0" smtClean="0">
                <a:solidFill>
                  <a:srgbClr val="7030A0"/>
                </a:solidFill>
              </a:rPr>
              <a:t>	5. Amazing</a:t>
            </a:r>
            <a:endParaRPr lang="en-US" sz="2800" b="1" dirty="0">
              <a:solidFill>
                <a:srgbClr val="7030A0"/>
              </a:solidFill>
            </a:endParaRPr>
          </a:p>
        </p:txBody>
      </p:sp>
      <p:pic>
        <p:nvPicPr>
          <p:cNvPr id="31750" name="Picture 6" descr="https://encrypted-tbn3.gstatic.com/images?q=tbn:ANd9GcQ2AhR7K1Df1tNOt-mIZkx4IGOExbjU2tIqvBUrskQxPQyCMhZqKg"/>
          <p:cNvPicPr>
            <a:picLocks noChangeAspect="1" noChangeArrowheads="1"/>
          </p:cNvPicPr>
          <p:nvPr/>
        </p:nvPicPr>
        <p:blipFill>
          <a:blip r:embed="rId2" cstate="print"/>
          <a:srcRect/>
          <a:stretch>
            <a:fillRect/>
          </a:stretch>
        </p:blipFill>
        <p:spPr bwMode="auto">
          <a:xfrm>
            <a:off x="0" y="4954648"/>
            <a:ext cx="9144000" cy="5713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5" name="Text Placeholder 4"/>
          <p:cNvSpPr>
            <a:spLocks noGrp="1"/>
          </p:cNvSpPr>
          <p:nvPr>
            <p:ph type="body" idx="1"/>
          </p:nvPr>
        </p:nvSpPr>
        <p:spPr/>
        <p:txBody>
          <a:bodyPr/>
          <a:lstStyle/>
          <a:p>
            <a:r>
              <a:rPr lang="en-US" b="1" dirty="0" smtClean="0"/>
              <a:t>SELLING POINT</a:t>
            </a:r>
            <a:endParaRPr lang="en-US" b="1" dirty="0"/>
          </a:p>
        </p:txBody>
      </p:sp>
      <p:sp>
        <p:nvSpPr>
          <p:cNvPr id="7" name="Text Placeholder 6"/>
          <p:cNvSpPr>
            <a:spLocks noGrp="1"/>
          </p:cNvSpPr>
          <p:nvPr>
            <p:ph type="body" sz="half" idx="3"/>
          </p:nvPr>
        </p:nvSpPr>
        <p:spPr/>
        <p:txBody>
          <a:bodyPr/>
          <a:lstStyle/>
          <a:p>
            <a:r>
              <a:rPr lang="en-US" b="1" dirty="0" smtClean="0"/>
              <a:t>STORY</a:t>
            </a:r>
            <a:endParaRPr lang="en-US" b="1" dirty="0"/>
          </a:p>
        </p:txBody>
      </p:sp>
      <p:sp>
        <p:nvSpPr>
          <p:cNvPr id="6" name="Content Placeholder 5"/>
          <p:cNvSpPr>
            <a:spLocks noGrp="1"/>
          </p:cNvSpPr>
          <p:nvPr>
            <p:ph sz="quarter" idx="2"/>
          </p:nvPr>
        </p:nvSpPr>
        <p:spPr/>
        <p:txBody>
          <a:bodyPr>
            <a:normAutofit/>
          </a:bodyPr>
          <a:lstStyle/>
          <a:p>
            <a:pPr>
              <a:buNone/>
            </a:pPr>
            <a:r>
              <a:rPr lang="en-US" sz="2800" dirty="0" smtClean="0"/>
              <a:t>“I pick up new</a:t>
            </a:r>
          </a:p>
          <a:p>
            <a:pPr>
              <a:buNone/>
            </a:pPr>
            <a:r>
              <a:rPr lang="en-US" sz="2800" dirty="0" smtClean="0"/>
              <a:t>technology very </a:t>
            </a:r>
          </a:p>
          <a:p>
            <a:pPr>
              <a:buNone/>
            </a:pPr>
            <a:r>
              <a:rPr lang="en-US" sz="2800" dirty="0" smtClean="0"/>
              <a:t>quickly.”</a:t>
            </a:r>
            <a:endParaRPr lang="en-US" sz="2800" dirty="0"/>
          </a:p>
        </p:txBody>
      </p:sp>
      <p:sp>
        <p:nvSpPr>
          <p:cNvPr id="8" name="Content Placeholder 7"/>
          <p:cNvSpPr>
            <a:spLocks noGrp="1"/>
          </p:cNvSpPr>
          <p:nvPr>
            <p:ph sz="quarter" idx="4"/>
          </p:nvPr>
        </p:nvSpPr>
        <p:spPr/>
        <p:txBody>
          <a:bodyPr>
            <a:normAutofit/>
          </a:bodyPr>
          <a:lstStyle/>
          <a:p>
            <a:pPr marL="0" indent="0">
              <a:buNone/>
            </a:pPr>
            <a:r>
              <a:rPr lang="en-US" sz="2800" dirty="0" smtClean="0"/>
              <a:t>“When I started my internship, I was completely unfamiliar with Buffer. Within the first week, I was using Buffer to post simultaneously to </a:t>
            </a:r>
            <a:r>
              <a:rPr lang="en-US" sz="2800" dirty="0" err="1" smtClean="0"/>
              <a:t>Facebook</a:t>
            </a:r>
            <a:r>
              <a:rPr lang="en-US" sz="2800" dirty="0" smtClean="0"/>
              <a:t>, Twitter, and </a:t>
            </a:r>
            <a:r>
              <a:rPr lang="en-US" sz="2800" dirty="0" err="1" smtClean="0"/>
              <a:t>Instagram</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nel-Interview.jpg"/>
          <p:cNvPicPr>
            <a:picLocks noGrp="1" noChangeAspect="1"/>
          </p:cNvPicPr>
          <p:nvPr>
            <p:ph idx="1"/>
          </p:nvPr>
        </p:nvPicPr>
        <p:blipFill>
          <a:blip r:embed="rId2" cstate="print"/>
          <a:srcRect t="19445"/>
          <a:stretch>
            <a:fillRect/>
          </a:stretch>
        </p:blipFill>
        <p:spPr>
          <a:xfrm>
            <a:off x="0" y="3810000"/>
            <a:ext cx="9144000" cy="4419600"/>
          </a:xfrm>
        </p:spPr>
      </p:pic>
      <p:sp>
        <p:nvSpPr>
          <p:cNvPr id="3" name="Title 2"/>
          <p:cNvSpPr>
            <a:spLocks noGrp="1"/>
          </p:cNvSpPr>
          <p:nvPr>
            <p:ph type="title"/>
          </p:nvPr>
        </p:nvSpPr>
        <p:spPr/>
        <p:txBody>
          <a:bodyPr/>
          <a:lstStyle/>
          <a:p>
            <a:r>
              <a:rPr lang="en-US" dirty="0" smtClean="0"/>
              <a:t>Types of interviews</a:t>
            </a:r>
            <a:endParaRPr lang="en-US" dirty="0"/>
          </a:p>
        </p:txBody>
      </p:sp>
      <p:sp>
        <p:nvSpPr>
          <p:cNvPr id="5" name="TextBox 4"/>
          <p:cNvSpPr txBox="1"/>
          <p:nvPr/>
        </p:nvSpPr>
        <p:spPr>
          <a:xfrm>
            <a:off x="685800" y="1828800"/>
            <a:ext cx="5439310" cy="1384995"/>
          </a:xfrm>
          <a:prstGeom prst="rect">
            <a:avLst/>
          </a:prstGeom>
          <a:noFill/>
        </p:spPr>
        <p:txBody>
          <a:bodyPr wrap="none" rtlCol="0">
            <a:spAutoFit/>
          </a:bodyPr>
          <a:lstStyle/>
          <a:p>
            <a:r>
              <a:rPr lang="en-US" sz="2800" dirty="0" smtClean="0"/>
              <a:t>Phone 		Task-oriented</a:t>
            </a:r>
          </a:p>
          <a:p>
            <a:r>
              <a:rPr lang="en-US" sz="2800" dirty="0" smtClean="0"/>
              <a:t>Individual 		Group</a:t>
            </a:r>
          </a:p>
          <a:p>
            <a:r>
              <a:rPr lang="en-US" sz="2800" dirty="0" smtClean="0"/>
              <a:t>Panel		Stress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“Tell me about yourself.”</a:t>
            </a:r>
          </a:p>
          <a:p>
            <a:r>
              <a:rPr lang="en-US" dirty="0" smtClean="0"/>
              <a:t>“What are your greatest strengths?”</a:t>
            </a:r>
          </a:p>
          <a:p>
            <a:r>
              <a:rPr lang="en-US" dirty="0" smtClean="0"/>
              <a:t>“What is one of your weaknesses?”</a:t>
            </a:r>
          </a:p>
          <a:p>
            <a:r>
              <a:rPr lang="en-US" dirty="0" smtClean="0"/>
              <a:t>“Where do you see yourself in 5 years?”</a:t>
            </a:r>
          </a:p>
          <a:p>
            <a:r>
              <a:rPr lang="en-US" dirty="0" smtClean="0"/>
              <a:t>“What is your greatest accomplishment?”</a:t>
            </a:r>
          </a:p>
          <a:p>
            <a:r>
              <a:rPr lang="en-US" dirty="0" smtClean="0"/>
              <a:t>“How do you handle stress?”</a:t>
            </a:r>
          </a:p>
          <a:p>
            <a:r>
              <a:rPr lang="en-US" dirty="0" smtClean="0"/>
              <a:t>“What are your salary requirements?”</a:t>
            </a:r>
            <a:endParaRPr lang="en-US" dirty="0"/>
          </a:p>
        </p:txBody>
      </p:sp>
      <p:sp>
        <p:nvSpPr>
          <p:cNvPr id="3" name="Title 2"/>
          <p:cNvSpPr>
            <a:spLocks noGrp="1"/>
          </p:cNvSpPr>
          <p:nvPr>
            <p:ph type="title"/>
          </p:nvPr>
        </p:nvSpPr>
        <p:spPr/>
        <p:txBody>
          <a:bodyPr/>
          <a:lstStyle/>
          <a:p>
            <a:r>
              <a:rPr lang="en-US" dirty="0" smtClean="0"/>
              <a:t>Personal questions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“Tell me about a time when you had to deal with a difficult situation.”</a:t>
            </a:r>
          </a:p>
          <a:p>
            <a:r>
              <a:rPr lang="en-US" dirty="0" smtClean="0"/>
              <a:t>“What would you say to an angry client?”</a:t>
            </a:r>
          </a:p>
          <a:p>
            <a:r>
              <a:rPr lang="en-US" dirty="0" smtClean="0"/>
              <a:t>“Give an example of a time you worked on a team.”</a:t>
            </a:r>
          </a:p>
          <a:p>
            <a:r>
              <a:rPr lang="en-US" dirty="0" smtClean="0"/>
              <a:t>“Tell me about a time you made something more effective or efficient.”</a:t>
            </a:r>
          </a:p>
          <a:p>
            <a:r>
              <a:rPr lang="en-US" dirty="0" smtClean="0"/>
              <a:t>“How would you cope with critical feedback?”</a:t>
            </a:r>
            <a:endParaRPr lang="en-US" dirty="0"/>
          </a:p>
        </p:txBody>
      </p:sp>
      <p:sp>
        <p:nvSpPr>
          <p:cNvPr id="3" name="Title 2"/>
          <p:cNvSpPr>
            <a:spLocks noGrp="1"/>
          </p:cNvSpPr>
          <p:nvPr>
            <p:ph type="title"/>
          </p:nvPr>
        </p:nvSpPr>
        <p:spPr/>
        <p:txBody>
          <a:bodyPr/>
          <a:lstStyle/>
          <a:p>
            <a:r>
              <a:rPr lang="en-US" dirty="0" smtClean="0"/>
              <a:t>Behavioral questions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64319" y="152400"/>
            <a:ext cx="8686800" cy="1143000"/>
          </a:xfrm>
        </p:spPr>
        <p:txBody>
          <a:bodyPr>
            <a:normAutofit fontScale="90000"/>
          </a:bodyPr>
          <a:lstStyle/>
          <a:p>
            <a:r>
              <a:rPr lang="en-US" altLang="en-US" dirty="0"/>
              <a:t>Preparation for </a:t>
            </a:r>
            <a:r>
              <a:rPr lang="en-US" altLang="en-US" dirty="0" smtClean="0"/>
              <a:t>Behavioral Interviews</a:t>
            </a:r>
            <a:endParaRPr lang="en-US" altLang="en-US" dirty="0"/>
          </a:p>
        </p:txBody>
      </p:sp>
      <p:graphicFrame>
        <p:nvGraphicFramePr>
          <p:cNvPr id="196626" name="Group 18"/>
          <p:cNvGraphicFramePr>
            <a:graphicFrameLocks noGrp="1"/>
          </p:cNvGraphicFramePr>
          <p:nvPr>
            <p:ph type="tbl" idx="1"/>
          </p:nvPr>
        </p:nvGraphicFramePr>
        <p:xfrm>
          <a:off x="911225" y="1604963"/>
          <a:ext cx="7467600" cy="4114800"/>
        </p:xfrm>
        <a:graphic>
          <a:graphicData uri="http://schemas.openxmlformats.org/drawingml/2006/table">
            <a:tbl>
              <a:tblPr/>
              <a:tblGrid>
                <a:gridCol w="3733800"/>
                <a:gridCol w="3733800"/>
              </a:tblGrid>
              <a:tr h="1371600">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3200" b="1" i="0" u="none" strike="noStrike" cap="none" normalizeH="0" baseline="0" smtClean="0">
                          <a:ln>
                            <a:noFill/>
                          </a:ln>
                          <a:solidFill>
                            <a:schemeClr val="tx1"/>
                          </a:solidFill>
                          <a:effectLst/>
                          <a:latin typeface="Frutiger 55 Roman" pitchFamily="34" charset="0"/>
                        </a:rPr>
                        <a:t>S</a:t>
                      </a:r>
                      <a:r>
                        <a:rPr kumimoji="1" lang="en-US" altLang="en-US" sz="2000" b="0" i="0" u="none" strike="noStrike" cap="none" normalizeH="0" baseline="0" smtClean="0">
                          <a:ln>
                            <a:noFill/>
                          </a:ln>
                          <a:solidFill>
                            <a:schemeClr val="tx1"/>
                          </a:solidFill>
                          <a:effectLst/>
                          <a:latin typeface="Frutiger 55 Roman" pitchFamily="34" charset="0"/>
                        </a:rPr>
                        <a:t>ituation or </a:t>
                      </a:r>
                      <a:r>
                        <a:rPr kumimoji="1" lang="en-US" altLang="en-US" sz="3200" b="1" i="0" u="none" strike="noStrike" cap="none" normalizeH="0" baseline="0" smtClean="0">
                          <a:ln>
                            <a:noFill/>
                          </a:ln>
                          <a:solidFill>
                            <a:schemeClr val="tx1"/>
                          </a:solidFill>
                          <a:effectLst/>
                          <a:latin typeface="Frutiger 55 Roman" pitchFamily="34" charset="0"/>
                        </a:rPr>
                        <a:t>T</a:t>
                      </a:r>
                      <a:r>
                        <a:rPr kumimoji="1" lang="en-US" altLang="en-US" sz="2000" b="0" i="0" u="none" strike="noStrike" cap="none" normalizeH="0" baseline="0" smtClean="0">
                          <a:ln>
                            <a:noFill/>
                          </a:ln>
                          <a:solidFill>
                            <a:schemeClr val="tx1"/>
                          </a:solidFill>
                          <a:effectLst/>
                          <a:latin typeface="Frutiger 55 Roman" pitchFamily="34" charset="0"/>
                        </a:rPr>
                        <a: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1800" b="0" i="0" u="none" strike="noStrike" cap="none" normalizeH="0" baseline="0" smtClean="0">
                          <a:ln>
                            <a:noFill/>
                          </a:ln>
                          <a:solidFill>
                            <a:schemeClr val="tx1"/>
                          </a:solidFill>
                          <a:effectLst/>
                          <a:latin typeface="Frutiger 55 Roman" pitchFamily="34" charset="0"/>
                        </a:rPr>
                        <a:t>Describe situation—be specific not general.  Provide enough detail for the interviewer to understand.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3200" b="1" i="0" u="none" strike="noStrike" cap="none" normalizeH="0" baseline="0" smtClean="0">
                          <a:ln>
                            <a:noFill/>
                          </a:ln>
                          <a:solidFill>
                            <a:schemeClr val="tx1"/>
                          </a:solidFill>
                          <a:effectLst/>
                          <a:latin typeface="Frutiger 55 Roman" pitchFamily="34" charset="0"/>
                        </a:rPr>
                        <a:t>A</a:t>
                      </a:r>
                      <a:r>
                        <a:rPr kumimoji="1" lang="en-US" altLang="en-US" sz="2000" b="0" i="0" u="none" strike="noStrike" cap="none" normalizeH="0" baseline="0" smtClean="0">
                          <a:ln>
                            <a:noFill/>
                          </a:ln>
                          <a:solidFill>
                            <a:schemeClr val="tx1"/>
                          </a:solidFill>
                          <a:effectLst/>
                          <a:latin typeface="Frutiger 55 Roman" pitchFamily="34" charset="0"/>
                        </a:rPr>
                        <a:t>ction You Took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2000" b="0" i="0" u="none" strike="noStrike" cap="none" normalizeH="0" baseline="0" smtClean="0">
                          <a:ln>
                            <a:noFill/>
                          </a:ln>
                          <a:solidFill>
                            <a:schemeClr val="tx1"/>
                          </a:solidFill>
                          <a:effectLst/>
                          <a:latin typeface="Frutiger 55 Roman" pitchFamily="34" charset="0"/>
                        </a:rPr>
                        <a:t>Describe action you took—keep focus on you.  Even if discussing a team project, talk about what </a:t>
                      </a:r>
                      <a:r>
                        <a:rPr kumimoji="1" lang="en-US" altLang="en-US" sz="2000" b="0" i="0" u="sng" strike="noStrike" cap="none" normalizeH="0" baseline="0" smtClean="0">
                          <a:ln>
                            <a:noFill/>
                          </a:ln>
                          <a:solidFill>
                            <a:schemeClr val="tx1"/>
                          </a:solidFill>
                          <a:effectLst/>
                          <a:latin typeface="Frutiger 55 Roman" pitchFamily="34" charset="0"/>
                        </a:rPr>
                        <a:t>you</a:t>
                      </a:r>
                      <a:r>
                        <a:rPr kumimoji="1" lang="en-US" altLang="en-US" sz="2000" b="0" i="0" u="none" strike="noStrike" cap="none" normalizeH="0" baseline="0" smtClean="0">
                          <a:ln>
                            <a:noFill/>
                          </a:ln>
                          <a:solidFill>
                            <a:schemeClr val="tx1"/>
                          </a:solidFill>
                          <a:effectLst/>
                          <a:latin typeface="Frutiger 55 Roman" pitchFamily="34" charset="0"/>
                        </a:rPr>
                        <a:t> 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3200" b="1" i="0" u="none" strike="noStrike" cap="none" normalizeH="0" baseline="0" smtClean="0">
                          <a:ln>
                            <a:noFill/>
                          </a:ln>
                          <a:solidFill>
                            <a:schemeClr val="tx1"/>
                          </a:solidFill>
                          <a:effectLst/>
                          <a:latin typeface="Frutiger 55 Roman" pitchFamily="34" charset="0"/>
                        </a:rPr>
                        <a:t>R</a:t>
                      </a:r>
                      <a:r>
                        <a:rPr kumimoji="1" lang="en-US" altLang="en-US" sz="2000" b="0" i="0" u="none" strike="noStrike" cap="none" normalizeH="0" baseline="0" smtClean="0">
                          <a:ln>
                            <a:noFill/>
                          </a:ln>
                          <a:solidFill>
                            <a:schemeClr val="tx1"/>
                          </a:solidFill>
                          <a:effectLst/>
                          <a:latin typeface="Frutiger 55 Roman" pitchFamily="34" charset="0"/>
                        </a:rPr>
                        <a:t>esults You Achieved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5000"/>
                        </a:spcBef>
                        <a:buClr>
                          <a:schemeClr val="tx1"/>
                        </a:buClr>
                        <a:defRPr kumimoji="1" sz="2000">
                          <a:solidFill>
                            <a:schemeClr val="tx1"/>
                          </a:solidFill>
                          <a:latin typeface="Frutiger 55 Roman" pitchFamily="34" charset="0"/>
                        </a:defRPr>
                      </a:lvl1pPr>
                      <a:lvl2pPr>
                        <a:spcBef>
                          <a:spcPct val="45000"/>
                        </a:spcBef>
                        <a:buClr>
                          <a:schemeClr val="tx1"/>
                        </a:buClr>
                        <a:defRPr kumimoji="1" sz="2000">
                          <a:solidFill>
                            <a:schemeClr val="tx1"/>
                          </a:solidFill>
                          <a:latin typeface="Frutiger 55 Roman" pitchFamily="34" charset="0"/>
                        </a:defRPr>
                      </a:lvl2pPr>
                      <a:lvl3pPr>
                        <a:spcBef>
                          <a:spcPct val="45000"/>
                        </a:spcBef>
                        <a:buClr>
                          <a:schemeClr val="tx1"/>
                        </a:buClr>
                        <a:defRPr kumimoji="1" sz="2000">
                          <a:solidFill>
                            <a:schemeClr val="tx1"/>
                          </a:solidFill>
                          <a:latin typeface="Frutiger 55 Roman" pitchFamily="34" charset="0"/>
                        </a:defRPr>
                      </a:lvl3pPr>
                      <a:lvl4pPr>
                        <a:spcBef>
                          <a:spcPct val="45000"/>
                        </a:spcBef>
                        <a:buClr>
                          <a:schemeClr val="tx1"/>
                        </a:buClr>
                        <a:defRPr kumimoji="1" sz="2000">
                          <a:solidFill>
                            <a:schemeClr val="tx1"/>
                          </a:solidFill>
                          <a:latin typeface="Frutiger 55 Roman" pitchFamily="34" charset="0"/>
                        </a:defRPr>
                      </a:lvl4pPr>
                      <a:lvl5pPr>
                        <a:spcBef>
                          <a:spcPct val="20000"/>
                        </a:spcBef>
                        <a:buClr>
                          <a:schemeClr val="tx1"/>
                        </a:buClr>
                        <a:defRPr kumimoji="1">
                          <a:solidFill>
                            <a:schemeClr val="tx1"/>
                          </a:solidFill>
                          <a:latin typeface="Frutiger 55 Roman" pitchFamily="34" charset="0"/>
                        </a:defRPr>
                      </a:lvl5pPr>
                      <a:lvl6pPr eaLnBrk="0" fontAlgn="base" hangingPunct="0">
                        <a:spcBef>
                          <a:spcPct val="20000"/>
                        </a:spcBef>
                        <a:spcAft>
                          <a:spcPct val="0"/>
                        </a:spcAft>
                        <a:buClr>
                          <a:schemeClr val="tx1"/>
                        </a:buClr>
                        <a:defRPr kumimoji="1">
                          <a:solidFill>
                            <a:schemeClr val="tx1"/>
                          </a:solidFill>
                          <a:latin typeface="Frutiger 55 Roman" pitchFamily="34" charset="0"/>
                        </a:defRPr>
                      </a:lvl6pPr>
                      <a:lvl7pPr eaLnBrk="0" fontAlgn="base" hangingPunct="0">
                        <a:spcBef>
                          <a:spcPct val="20000"/>
                        </a:spcBef>
                        <a:spcAft>
                          <a:spcPct val="0"/>
                        </a:spcAft>
                        <a:buClr>
                          <a:schemeClr val="tx1"/>
                        </a:buClr>
                        <a:defRPr kumimoji="1">
                          <a:solidFill>
                            <a:schemeClr val="tx1"/>
                          </a:solidFill>
                          <a:latin typeface="Frutiger 55 Roman" pitchFamily="34" charset="0"/>
                        </a:defRPr>
                      </a:lvl7pPr>
                      <a:lvl8pPr eaLnBrk="0" fontAlgn="base" hangingPunct="0">
                        <a:spcBef>
                          <a:spcPct val="20000"/>
                        </a:spcBef>
                        <a:spcAft>
                          <a:spcPct val="0"/>
                        </a:spcAft>
                        <a:buClr>
                          <a:schemeClr val="tx1"/>
                        </a:buClr>
                        <a:defRPr kumimoji="1">
                          <a:solidFill>
                            <a:schemeClr val="tx1"/>
                          </a:solidFill>
                          <a:latin typeface="Frutiger 55 Roman" pitchFamily="34" charset="0"/>
                        </a:defRPr>
                      </a:lvl8pPr>
                      <a:lvl9pPr eaLnBrk="0" fontAlgn="base" hangingPunct="0">
                        <a:spcBef>
                          <a:spcPct val="20000"/>
                        </a:spcBef>
                        <a:spcAft>
                          <a:spcPct val="0"/>
                        </a:spcAft>
                        <a:buClr>
                          <a:schemeClr val="tx1"/>
                        </a:buClr>
                        <a:defRPr kumimoji="1">
                          <a:solidFill>
                            <a:schemeClr val="tx1"/>
                          </a:solidFill>
                          <a:latin typeface="Frutiger 55 Roman" pitchFamily="34" charset="0"/>
                        </a:defRPr>
                      </a:lvl9pPr>
                    </a:lstStyle>
                    <a:p>
                      <a:pPr marL="0" marR="0" lvl="0" indent="0" algn="l" defTabSz="914400" rtl="0" eaLnBrk="0" fontAlgn="base" latinLnBrk="0" hangingPunct="0">
                        <a:lnSpc>
                          <a:spcPct val="100000"/>
                        </a:lnSpc>
                        <a:spcBef>
                          <a:spcPct val="45000"/>
                        </a:spcBef>
                        <a:spcAft>
                          <a:spcPct val="0"/>
                        </a:spcAft>
                        <a:buClr>
                          <a:schemeClr val="tx1"/>
                        </a:buClr>
                        <a:buSzTx/>
                        <a:buFontTx/>
                        <a:buNone/>
                        <a:tabLst/>
                      </a:pPr>
                      <a:r>
                        <a:rPr kumimoji="1" lang="en-US" altLang="en-US" sz="2000" b="0" i="0" u="none" strike="noStrike" cap="none" normalizeH="0" baseline="0" smtClean="0">
                          <a:ln>
                            <a:noFill/>
                          </a:ln>
                          <a:solidFill>
                            <a:schemeClr val="tx1"/>
                          </a:solidFill>
                          <a:effectLst/>
                          <a:latin typeface="Frutiger 55 Roman" pitchFamily="34" charset="0"/>
                        </a:rPr>
                        <a:t>Describe what happened, how the event ended, what you accomplished, and what you learned.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627" name="Text Box 19"/>
          <p:cNvSpPr txBox="1">
            <a:spLocks noChangeArrowheads="1"/>
          </p:cNvSpPr>
          <p:nvPr/>
        </p:nvSpPr>
        <p:spPr bwMode="auto">
          <a:xfrm>
            <a:off x="2286000" y="5918200"/>
            <a:ext cx="723741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“STAR Interviewing Response Technique,” </a:t>
            </a:r>
            <a:r>
              <a:rPr lang="en-US" altLang="en-US" sz="1600" dirty="0">
                <a:hlinkClick r:id="rId2"/>
              </a:rPr>
              <a:t>www.quintcareers.com</a:t>
            </a:r>
            <a:endParaRPr lang="en-US" altLang="en-US" sz="1600" dirty="0"/>
          </a:p>
          <a:p>
            <a:pPr>
              <a:spcBef>
                <a:spcPct val="50000"/>
              </a:spcBef>
            </a:pPr>
            <a:endParaRPr lang="en-US" altLang="en-US" sz="1600" dirty="0"/>
          </a:p>
        </p:txBody>
      </p:sp>
    </p:spTree>
    <p:extLst>
      <p:ext uri="{BB962C8B-B14F-4D97-AF65-F5344CB8AC3E}">
        <p14:creationId xmlns:p14="http://schemas.microsoft.com/office/powerpoint/2010/main" val="7105296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229600" cy="4525963"/>
          </a:xfrm>
        </p:spPr>
        <p:txBody>
          <a:bodyPr/>
          <a:lstStyle/>
          <a:p>
            <a:pPr algn="ctr">
              <a:buNone/>
            </a:pPr>
            <a:r>
              <a:rPr lang="en-US" sz="4000" b="1" dirty="0" smtClean="0">
                <a:solidFill>
                  <a:srgbClr val="7030A0"/>
                </a:solidFill>
                <a:latin typeface="Arial Black" pitchFamily="34" charset="0"/>
                <a:cs typeface="Aharoni" pitchFamily="2" charset="-79"/>
              </a:rPr>
              <a:t>STEP ONE</a:t>
            </a:r>
          </a:p>
          <a:p>
            <a:pPr algn="ctr">
              <a:buNone/>
            </a:pPr>
            <a:r>
              <a:rPr lang="en-US" dirty="0" smtClean="0"/>
              <a:t>Be ready for the interview.</a:t>
            </a:r>
          </a:p>
          <a:p>
            <a:pPr algn="ctr">
              <a:buNone/>
            </a:pPr>
            <a:endParaRPr lang="en-US" dirty="0" smtClean="0"/>
          </a:p>
          <a:p>
            <a:pPr algn="ctr">
              <a:buNone/>
            </a:pPr>
            <a:r>
              <a:rPr lang="en-US" sz="4000" b="1" dirty="0" smtClean="0">
                <a:solidFill>
                  <a:srgbClr val="7030A0"/>
                </a:solidFill>
                <a:latin typeface="Arial Black" pitchFamily="34" charset="0"/>
                <a:cs typeface="Aharoni" pitchFamily="2" charset="-79"/>
              </a:rPr>
              <a:t>STEP TWO</a:t>
            </a:r>
          </a:p>
          <a:p>
            <a:pPr algn="ctr">
              <a:buNone/>
            </a:pPr>
            <a:r>
              <a:rPr lang="en-US" dirty="0" smtClean="0"/>
              <a:t>Perform like a pro during the interview.</a:t>
            </a:r>
          </a:p>
          <a:p>
            <a:pPr algn="ctr">
              <a:buNone/>
            </a:pPr>
            <a:endParaRPr lang="en-US" dirty="0" smtClean="0"/>
          </a:p>
          <a:p>
            <a:pPr algn="ctr">
              <a:buNone/>
            </a:pPr>
            <a:r>
              <a:rPr lang="en-US" sz="4000" b="1" dirty="0" smtClean="0">
                <a:solidFill>
                  <a:srgbClr val="7030A0"/>
                </a:solidFill>
                <a:latin typeface="Arial Black" pitchFamily="34" charset="0"/>
                <a:cs typeface="Aharoni" pitchFamily="2" charset="-79"/>
              </a:rPr>
              <a:t>STEP THREE</a:t>
            </a:r>
            <a:endParaRPr lang="en-US" sz="4000" dirty="0" smtClean="0">
              <a:latin typeface="Arial Black" pitchFamily="34" charset="0"/>
            </a:endParaRPr>
          </a:p>
          <a:p>
            <a:pPr algn="ctr">
              <a:buNone/>
            </a:pPr>
            <a:r>
              <a:rPr lang="en-US" dirty="0" smtClean="0"/>
              <a:t>Follow up after the interview.</a:t>
            </a:r>
            <a:endParaRPr lang="en-US" dirty="0"/>
          </a:p>
        </p:txBody>
      </p:sp>
      <p:sp>
        <p:nvSpPr>
          <p:cNvPr id="6" name="Title 5"/>
          <p:cNvSpPr>
            <a:spLocks noGrp="1"/>
          </p:cNvSpPr>
          <p:nvPr>
            <p:ph type="title"/>
          </p:nvPr>
        </p:nvSpPr>
        <p:spPr/>
        <p:txBody>
          <a:bodyPr>
            <a:normAutofit fontScale="90000"/>
          </a:bodyPr>
          <a:lstStyle/>
          <a:p>
            <a:r>
              <a:rPr lang="en-US" dirty="0" smtClean="0"/>
              <a:t>3 steps to a successful interview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know about us?”</a:t>
            </a:r>
          </a:p>
          <a:p>
            <a:r>
              <a:rPr lang="en-US" dirty="0" smtClean="0"/>
              <a:t>“What made you apply?”</a:t>
            </a:r>
          </a:p>
          <a:p>
            <a:r>
              <a:rPr lang="en-US" dirty="0" smtClean="0"/>
              <a:t>“Based on what you know, how can you contribute to the team?”</a:t>
            </a:r>
          </a:p>
          <a:p>
            <a:r>
              <a:rPr lang="en-US" dirty="0" smtClean="0"/>
              <a:t>“What will set you apart from other candidates?”</a:t>
            </a:r>
          </a:p>
          <a:p>
            <a:endParaRPr lang="en-US" dirty="0" smtClean="0"/>
          </a:p>
          <a:p>
            <a:pPr>
              <a:buNone/>
            </a:pPr>
            <a:r>
              <a:rPr lang="en-US" sz="3500" b="1" dirty="0" smtClean="0">
                <a:solidFill>
                  <a:srgbClr val="7030A0"/>
                </a:solidFill>
                <a:latin typeface="Arial Black" pitchFamily="34" charset="0"/>
              </a:rPr>
              <a:t>		</a:t>
            </a:r>
          </a:p>
          <a:p>
            <a:pPr algn="ctr">
              <a:buNone/>
            </a:pPr>
            <a:r>
              <a:rPr lang="en-US" sz="3500" b="1" dirty="0" smtClean="0">
                <a:solidFill>
                  <a:srgbClr val="C00000"/>
                </a:solidFill>
                <a:latin typeface="+mj-lt"/>
              </a:rPr>
              <a:t>“Why should we hire you?”</a:t>
            </a:r>
            <a:endParaRPr lang="en-US" sz="3500" b="1" dirty="0">
              <a:solidFill>
                <a:srgbClr val="C00000"/>
              </a:solidFill>
              <a:latin typeface="+mj-lt"/>
            </a:endParaRPr>
          </a:p>
        </p:txBody>
      </p:sp>
      <p:sp>
        <p:nvSpPr>
          <p:cNvPr id="3" name="Title 2"/>
          <p:cNvSpPr>
            <a:spLocks noGrp="1"/>
          </p:cNvSpPr>
          <p:nvPr>
            <p:ph type="title"/>
          </p:nvPr>
        </p:nvSpPr>
        <p:spPr/>
        <p:txBody>
          <a:bodyPr>
            <a:normAutofit/>
          </a:bodyPr>
          <a:lstStyle/>
          <a:p>
            <a:r>
              <a:rPr lang="en-US" dirty="0" smtClean="0"/>
              <a:t>Position-specific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the next steps in your hiring process?”</a:t>
            </a:r>
          </a:p>
          <a:p>
            <a:r>
              <a:rPr lang="en-US" dirty="0" smtClean="0"/>
              <a:t>“What is the management style of this company?”</a:t>
            </a:r>
          </a:p>
          <a:p>
            <a:r>
              <a:rPr lang="en-US" dirty="0" smtClean="0"/>
              <a:t>“What do you like about working here?”</a:t>
            </a:r>
          </a:p>
          <a:p>
            <a:r>
              <a:rPr lang="en-US" dirty="0" smtClean="0"/>
              <a:t>“What would be some of the first tasks I would tackle, if I were hired?”</a:t>
            </a:r>
          </a:p>
          <a:p>
            <a:r>
              <a:rPr lang="en-US" dirty="0" smtClean="0"/>
              <a:t>“What do you see as your biggest challenge?”</a:t>
            </a:r>
          </a:p>
          <a:p>
            <a:r>
              <a:rPr lang="en-US" dirty="0" smtClean="0"/>
              <a:t>“Do you have any reservations about hiring me that I can address?”</a:t>
            </a:r>
            <a:endParaRPr lang="en-US" dirty="0"/>
          </a:p>
        </p:txBody>
      </p:sp>
      <p:sp>
        <p:nvSpPr>
          <p:cNvPr id="3" name="Title 2"/>
          <p:cNvSpPr>
            <a:spLocks noGrp="1"/>
          </p:cNvSpPr>
          <p:nvPr>
            <p:ph type="title"/>
          </p:nvPr>
        </p:nvSpPr>
        <p:spPr/>
        <p:txBody>
          <a:bodyPr/>
          <a:lstStyle/>
          <a:p>
            <a:r>
              <a:rPr lang="en-US" dirty="0" smtClean="0"/>
              <a:t>Your questions</a:t>
            </a:r>
            <a:endParaRPr lang="en-US" dirty="0"/>
          </a:p>
        </p:txBody>
      </p:sp>
    </p:spTree>
    <p:extLst>
      <p:ext uri="{BB962C8B-B14F-4D97-AF65-F5344CB8AC3E}">
        <p14:creationId xmlns:p14="http://schemas.microsoft.com/office/powerpoint/2010/main" val="313169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dy language.jpg"/>
          <p:cNvPicPr>
            <a:picLocks noGrp="1" noChangeAspect="1"/>
          </p:cNvPicPr>
          <p:nvPr>
            <p:ph idx="1"/>
          </p:nvPr>
        </p:nvPicPr>
        <p:blipFill>
          <a:blip r:embed="rId2" cstate="print"/>
          <a:stretch>
            <a:fillRect/>
          </a:stretch>
        </p:blipFill>
        <p:spPr>
          <a:xfrm>
            <a:off x="533400" y="1219200"/>
            <a:ext cx="7998375" cy="531891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Body language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0"/>
            <a:ext cx="8229600" cy="1143000"/>
          </a:xfrm>
        </p:spPr>
        <p:txBody>
          <a:bodyPr>
            <a:noAutofit/>
          </a:bodyPr>
          <a:lstStyle/>
          <a:p>
            <a:pPr algn="ctr"/>
            <a:r>
              <a:rPr lang="en-US" sz="6000" dirty="0" smtClean="0">
                <a:solidFill>
                  <a:srgbClr val="7030A0"/>
                </a:solidFill>
                <a:latin typeface="Arial Black" pitchFamily="34" charset="0"/>
              </a:rPr>
              <a:t>STEP THREE: </a:t>
            </a:r>
            <a:br>
              <a:rPr lang="en-US" sz="6000" dirty="0" smtClean="0">
                <a:solidFill>
                  <a:srgbClr val="7030A0"/>
                </a:solidFill>
                <a:latin typeface="Arial Black" pitchFamily="34" charset="0"/>
              </a:rPr>
            </a:br>
            <a:r>
              <a:rPr lang="en-US" sz="6000" dirty="0" smtClean="0"/>
              <a:t>Follow up.</a:t>
            </a:r>
            <a:endParaRPr lang="en-US"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457200"/>
            <a:ext cx="8305800" cy="5550091"/>
          </a:xfrm>
        </p:spPr>
        <p:txBody>
          <a:bodyPr>
            <a:normAutofit lnSpcReduction="10000"/>
          </a:bodyPr>
          <a:lstStyle/>
          <a:p>
            <a:pPr>
              <a:lnSpc>
                <a:spcPct val="80000"/>
              </a:lnSpc>
              <a:buFontTx/>
              <a:buNone/>
            </a:pPr>
            <a:r>
              <a:rPr lang="en-US" altLang="en-US" sz="2800" b="1" u="sng" dirty="0">
                <a:solidFill>
                  <a:schemeClr val="accent2"/>
                </a:solidFill>
              </a:rPr>
              <a:t>Four “musts” for your exit</a:t>
            </a:r>
            <a:r>
              <a:rPr lang="en-US" altLang="en-US" sz="2800" b="1" dirty="0" smtClean="0">
                <a:solidFill>
                  <a:schemeClr val="accent2"/>
                </a:solidFill>
              </a:rPr>
              <a:t>:</a:t>
            </a:r>
          </a:p>
          <a:p>
            <a:pPr>
              <a:lnSpc>
                <a:spcPct val="80000"/>
              </a:lnSpc>
              <a:buFontTx/>
              <a:buNone/>
            </a:pPr>
            <a:r>
              <a:rPr lang="en-US" altLang="en-US" sz="2800" b="1" dirty="0">
                <a:solidFill>
                  <a:schemeClr val="accent2"/>
                </a:solidFill>
              </a:rPr>
              <a:t/>
            </a:r>
            <a:br>
              <a:rPr lang="en-US" altLang="en-US" sz="2800" b="1" dirty="0">
                <a:solidFill>
                  <a:schemeClr val="accent2"/>
                </a:solidFill>
              </a:rPr>
            </a:br>
            <a:r>
              <a:rPr lang="en-US" altLang="en-US" sz="2800" dirty="0"/>
              <a:t>1.  Convey strong interest in the position and </a:t>
            </a:r>
            <a:r>
              <a:rPr lang="en-US" altLang="en-US" sz="2800" dirty="0" smtClean="0"/>
              <a:t>your </a:t>
            </a:r>
            <a:r>
              <a:rPr lang="en-US" altLang="en-US" sz="2800" dirty="0"/>
              <a:t>excitement/enthusiasm about </a:t>
            </a:r>
            <a:r>
              <a:rPr lang="en-US" altLang="en-US" sz="2800" dirty="0" smtClean="0"/>
              <a:t>the opportunity.</a:t>
            </a:r>
          </a:p>
          <a:p>
            <a:pPr>
              <a:lnSpc>
                <a:spcPct val="80000"/>
              </a:lnSpc>
              <a:buFontTx/>
              <a:buNone/>
            </a:pPr>
            <a:r>
              <a:rPr lang="en-US" altLang="en-US" sz="2800" dirty="0"/>
              <a:t/>
            </a:r>
            <a:br>
              <a:rPr lang="en-US" altLang="en-US" sz="2800" dirty="0"/>
            </a:br>
            <a:r>
              <a:rPr lang="en-US" altLang="en-US" sz="2800" dirty="0"/>
              <a:t>2.  Restate your confidence in your ability as </a:t>
            </a:r>
            <a:r>
              <a:rPr lang="en-US" altLang="en-US" sz="2800" dirty="0" smtClean="0"/>
              <a:t>a qualified </a:t>
            </a:r>
            <a:r>
              <a:rPr lang="en-US" altLang="en-US" sz="2800" dirty="0"/>
              <a:t>candidate</a:t>
            </a:r>
            <a:r>
              <a:rPr lang="en-US" altLang="en-US" sz="2800" dirty="0" smtClean="0"/>
              <a:t>.</a:t>
            </a:r>
          </a:p>
          <a:p>
            <a:pPr>
              <a:lnSpc>
                <a:spcPct val="80000"/>
              </a:lnSpc>
              <a:buFontTx/>
              <a:buNone/>
            </a:pPr>
            <a:endParaRPr lang="en-US" altLang="en-US" sz="2800" dirty="0"/>
          </a:p>
          <a:p>
            <a:pPr>
              <a:lnSpc>
                <a:spcPct val="80000"/>
              </a:lnSpc>
              <a:buFontTx/>
              <a:buNone/>
            </a:pPr>
            <a:r>
              <a:rPr lang="en-US" altLang="en-US" sz="2800" dirty="0"/>
              <a:t>	3.  Leave the interviewer with a strong confident </a:t>
            </a:r>
            <a:r>
              <a:rPr lang="en-US" altLang="en-US" sz="2800" dirty="0" smtClean="0"/>
              <a:t>handshake </a:t>
            </a:r>
            <a:r>
              <a:rPr lang="en-US" altLang="en-US" sz="2800" dirty="0"/>
              <a:t>and smile</a:t>
            </a:r>
            <a:r>
              <a:rPr lang="en-US" altLang="en-US" sz="2800" dirty="0" smtClean="0"/>
              <a:t>.</a:t>
            </a:r>
          </a:p>
          <a:p>
            <a:pPr>
              <a:lnSpc>
                <a:spcPct val="80000"/>
              </a:lnSpc>
              <a:buFontTx/>
              <a:buNone/>
            </a:pPr>
            <a:endParaRPr lang="en-US" altLang="en-US" sz="2800" dirty="0"/>
          </a:p>
          <a:p>
            <a:pPr>
              <a:lnSpc>
                <a:spcPct val="80000"/>
              </a:lnSpc>
              <a:buFontTx/>
              <a:buNone/>
            </a:pPr>
            <a:r>
              <a:rPr lang="en-US" altLang="en-US" sz="2800" dirty="0"/>
              <a:t>	4.  Thank the interviewer for </a:t>
            </a:r>
            <a:r>
              <a:rPr lang="en-US" altLang="en-US" sz="2800" dirty="0" smtClean="0"/>
              <a:t>the opportunity </a:t>
            </a:r>
            <a:r>
              <a:rPr lang="en-US" altLang="en-US" sz="2800" dirty="0"/>
              <a:t>to </a:t>
            </a:r>
            <a:r>
              <a:rPr lang="en-US" altLang="en-US" sz="2800" dirty="0" smtClean="0"/>
              <a:t>meet </a:t>
            </a:r>
            <a:r>
              <a:rPr lang="en-US" altLang="en-US" sz="2800" dirty="0"/>
              <a:t>with you.</a:t>
            </a:r>
            <a:br>
              <a:rPr lang="en-US" altLang="en-US" sz="2800" dirty="0"/>
            </a:br>
            <a:endParaRPr lang="en-US" altLang="en-US" sz="2800" dirty="0"/>
          </a:p>
          <a:p>
            <a:pPr>
              <a:lnSpc>
                <a:spcPct val="80000"/>
              </a:lnSpc>
            </a:pPr>
            <a:r>
              <a:rPr lang="en-US" altLang="en-US" sz="2800" u="sng" dirty="0"/>
              <a:t>Get the Interviewer’s business card!</a:t>
            </a:r>
            <a:endParaRPr lang="en-US" altLang="en-US" sz="2400" dirty="0"/>
          </a:p>
          <a:p>
            <a:pPr>
              <a:lnSpc>
                <a:spcPct val="80000"/>
              </a:lnSpc>
            </a:pPr>
            <a:endParaRPr lang="en-US" altLang="en-US" sz="2800" b="1" dirty="0">
              <a:solidFill>
                <a:schemeClr val="accent2"/>
              </a:solidFill>
            </a:endParaRPr>
          </a:p>
        </p:txBody>
      </p:sp>
    </p:spTree>
    <p:extLst>
      <p:ext uri="{BB962C8B-B14F-4D97-AF65-F5344CB8AC3E}">
        <p14:creationId xmlns:p14="http://schemas.microsoft.com/office/powerpoint/2010/main" val="244710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90738"/>
            <a:ext cx="4649969" cy="309086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smtClean="0"/>
              <a:t>Write a killer note</a:t>
            </a:r>
            <a:endParaRPr lang="en-US" dirty="0"/>
          </a:p>
        </p:txBody>
      </p:sp>
      <p:sp>
        <p:nvSpPr>
          <p:cNvPr id="6" name="Content Placeholder 5"/>
          <p:cNvSpPr>
            <a:spLocks noGrp="1"/>
          </p:cNvSpPr>
          <p:nvPr>
            <p:ph sz="half" idx="4294967295"/>
          </p:nvPr>
        </p:nvSpPr>
        <p:spPr>
          <a:xfrm>
            <a:off x="5638800" y="2590800"/>
            <a:ext cx="4038600" cy="2044700"/>
          </a:xfrm>
        </p:spPr>
        <p:txBody>
          <a:bodyPr/>
          <a:lstStyle/>
          <a:p>
            <a:pPr>
              <a:buNone/>
            </a:pPr>
            <a:r>
              <a:rPr lang="en-US" sz="3500" b="1" dirty="0" smtClean="0">
                <a:solidFill>
                  <a:srgbClr val="7030A0"/>
                </a:solidFill>
              </a:rPr>
              <a:t>Be prompt</a:t>
            </a:r>
          </a:p>
          <a:p>
            <a:pPr>
              <a:buNone/>
            </a:pPr>
            <a:r>
              <a:rPr lang="en-US" sz="3500" b="1" dirty="0" smtClean="0">
                <a:solidFill>
                  <a:srgbClr val="7030A0"/>
                </a:solidFill>
              </a:rPr>
              <a:t>Be grateful</a:t>
            </a:r>
          </a:p>
          <a:p>
            <a:pPr>
              <a:buNone/>
            </a:pPr>
            <a:r>
              <a:rPr lang="en-US" sz="3500" b="1" dirty="0" smtClean="0">
                <a:solidFill>
                  <a:srgbClr val="7030A0"/>
                </a:solidFill>
              </a:rPr>
              <a:t>Be specific</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8577262" cy="715962"/>
          </a:xfrm>
        </p:spPr>
        <p:txBody>
          <a:bodyPr>
            <a:normAutofit fontScale="90000"/>
          </a:bodyPr>
          <a:lstStyle/>
          <a:p>
            <a:pPr eaLnBrk="1" hangingPunct="1"/>
            <a:r>
              <a:rPr lang="en-US" altLang="en-US" dirty="0" smtClean="0"/>
              <a:t>After The Interview – </a:t>
            </a:r>
            <a:br>
              <a:rPr lang="en-US" altLang="en-US" dirty="0" smtClean="0"/>
            </a:br>
            <a:r>
              <a:rPr lang="en-US" altLang="en-US" dirty="0"/>
              <a:t>	</a:t>
            </a:r>
            <a:r>
              <a:rPr lang="en-US" altLang="en-US" dirty="0" smtClean="0"/>
              <a:t>			The Thank You </a:t>
            </a:r>
          </a:p>
        </p:txBody>
      </p:sp>
      <p:sp>
        <p:nvSpPr>
          <p:cNvPr id="422915" name="Rectangle 3"/>
          <p:cNvSpPr>
            <a:spLocks noGrp="1" noChangeArrowheads="1"/>
          </p:cNvSpPr>
          <p:nvPr>
            <p:ph type="body" idx="1"/>
          </p:nvPr>
        </p:nvSpPr>
        <p:spPr>
          <a:xfrm>
            <a:off x="304800" y="1752600"/>
            <a:ext cx="8382000" cy="4648200"/>
          </a:xfrm>
          <a:noFill/>
        </p:spPr>
        <p:txBody>
          <a:bodyPr/>
          <a:lstStyle/>
          <a:p>
            <a:pPr eaLnBrk="1" hangingPunct="1"/>
            <a:r>
              <a:rPr lang="en-US" altLang="en-US" dirty="0" smtClean="0"/>
              <a:t>Thank you for taking the time…</a:t>
            </a:r>
          </a:p>
          <a:p>
            <a:pPr eaLnBrk="1" hangingPunct="1"/>
            <a:r>
              <a:rPr lang="en-US" altLang="en-US" dirty="0" smtClean="0"/>
              <a:t>Highlight three things that they are looking for and how you fulfill these needs</a:t>
            </a:r>
          </a:p>
          <a:p>
            <a:pPr eaLnBrk="1" hangingPunct="1"/>
            <a:r>
              <a:rPr lang="en-US" altLang="en-US" dirty="0" smtClean="0"/>
              <a:t>Strong close:</a:t>
            </a:r>
          </a:p>
          <a:p>
            <a:pPr lvl="1" eaLnBrk="1" hangingPunct="1"/>
            <a:r>
              <a:rPr lang="en-US" altLang="en-US" dirty="0" smtClean="0"/>
              <a:t>I am an excellent fit</a:t>
            </a:r>
          </a:p>
          <a:p>
            <a:pPr lvl="1" eaLnBrk="1" hangingPunct="1"/>
            <a:r>
              <a:rPr lang="en-US" altLang="en-US" dirty="0" smtClean="0"/>
              <a:t>I would like to work for your company</a:t>
            </a:r>
          </a:p>
          <a:p>
            <a:pPr lvl="1" eaLnBrk="1" hangingPunct="1"/>
            <a:r>
              <a:rPr lang="en-US" altLang="en-US" dirty="0" smtClean="0"/>
              <a:t>This is a win-win for both of us</a:t>
            </a:r>
          </a:p>
          <a:p>
            <a:pPr eaLnBrk="1" hangingPunct="1"/>
            <a:r>
              <a:rPr lang="en-US" altLang="en-US" dirty="0" smtClean="0"/>
              <a:t>Send immediately (e-mail and written letter)</a:t>
            </a:r>
          </a:p>
          <a:p>
            <a:pPr eaLnBrk="1" hangingPunct="1"/>
            <a:r>
              <a:rPr lang="en-US" altLang="en-US" dirty="0" smtClean="0"/>
              <a:t>Business letter, stationary, envelope</a:t>
            </a:r>
          </a:p>
          <a:p>
            <a:pPr lvl="1" eaLnBrk="1" hangingPunct="1"/>
            <a:endParaRPr lang="en-US" altLang="en-US" dirty="0" smtClean="0"/>
          </a:p>
          <a:p>
            <a:pPr eaLnBrk="1" hangingPunct="1">
              <a:buFontTx/>
              <a:buNone/>
            </a:pPr>
            <a:endParaRPr lang="en-US" altLang="en-US" sz="3600" dirty="0" smtClean="0"/>
          </a:p>
          <a:p>
            <a:pPr eaLnBrk="1" hangingPunct="1"/>
            <a:endParaRPr lang="en-US" altLang="en-US" sz="3600" dirty="0" smtClean="0"/>
          </a:p>
          <a:p>
            <a:pPr eaLnBrk="1" hangingPunct="1"/>
            <a:endParaRPr lang="en-US" altLang="en-US" sz="3600" dirty="0" smtClean="0"/>
          </a:p>
        </p:txBody>
      </p:sp>
    </p:spTree>
    <p:extLst>
      <p:ext uri="{BB962C8B-B14F-4D97-AF65-F5344CB8AC3E}">
        <p14:creationId xmlns:p14="http://schemas.microsoft.com/office/powerpoint/2010/main" val="18462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29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29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29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291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2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52800"/>
            <a:ext cx="8229600" cy="2654491"/>
          </a:xfrm>
        </p:spPr>
        <p:txBody>
          <a:bodyPr/>
          <a:lstStyle/>
          <a:p>
            <a:r>
              <a:rPr lang="en-US" b="1" dirty="0" smtClean="0"/>
              <a:t>1) Wait for It … Don't </a:t>
            </a:r>
            <a:r>
              <a:rPr lang="en-US" b="1" dirty="0"/>
              <a:t>ask about </a:t>
            </a:r>
            <a:r>
              <a:rPr lang="en-US" b="1" dirty="0" smtClean="0"/>
              <a:t>salary</a:t>
            </a:r>
          </a:p>
          <a:p>
            <a:r>
              <a:rPr lang="en-US" b="1" dirty="0" smtClean="0"/>
              <a:t>2) Show your Experience and Know-how</a:t>
            </a:r>
          </a:p>
          <a:p>
            <a:r>
              <a:rPr lang="en-US" b="1" dirty="0"/>
              <a:t>3</a:t>
            </a:r>
            <a:r>
              <a:rPr lang="en-US" b="1" dirty="0" smtClean="0"/>
              <a:t>) </a:t>
            </a:r>
            <a:r>
              <a:rPr lang="en-US" b="1" dirty="0" smtClean="0"/>
              <a:t>Don’t bring your personal life into the </a:t>
            </a:r>
            <a:r>
              <a:rPr lang="en-US" b="1" dirty="0" smtClean="0"/>
              <a:t>negotiations</a:t>
            </a:r>
          </a:p>
          <a:p>
            <a:r>
              <a:rPr lang="en-US" b="1" dirty="0" smtClean="0"/>
              <a:t>4) </a:t>
            </a:r>
            <a:r>
              <a:rPr lang="en-US" b="1" dirty="0"/>
              <a:t>Show excitement about the position</a:t>
            </a:r>
          </a:p>
          <a:p>
            <a:endParaRPr lang="en-US" b="1" dirty="0"/>
          </a:p>
          <a:p>
            <a:endParaRPr lang="en-US" dirty="0"/>
          </a:p>
        </p:txBody>
      </p:sp>
      <p:sp>
        <p:nvSpPr>
          <p:cNvPr id="3" name="Title 2"/>
          <p:cNvSpPr>
            <a:spLocks noGrp="1"/>
          </p:cNvSpPr>
          <p:nvPr>
            <p:ph type="title"/>
          </p:nvPr>
        </p:nvSpPr>
        <p:spPr>
          <a:xfrm>
            <a:off x="457200" y="274638"/>
            <a:ext cx="5029200" cy="1143000"/>
          </a:xfrm>
        </p:spPr>
        <p:txBody>
          <a:bodyPr>
            <a:normAutofit fontScale="90000"/>
          </a:bodyPr>
          <a:lstStyle/>
          <a:p>
            <a:r>
              <a:rPr lang="en-US" dirty="0" smtClean="0"/>
              <a:t>Salary Negotiations- TIPS</a:t>
            </a:r>
            <a:endParaRPr lang="en-US" dirty="0"/>
          </a:p>
        </p:txBody>
      </p:sp>
      <p:pic>
        <p:nvPicPr>
          <p:cNvPr id="1026" name="Picture 2" descr="http://www.salary.com/Image/300/300/Media/default/graphics/momday_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28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9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b="1" dirty="0" smtClean="0"/>
              <a:t>RESEARCH, RESEARCH &amp; RESEARCH</a:t>
            </a:r>
          </a:p>
          <a:p>
            <a:pPr marL="109728" indent="0">
              <a:buNone/>
            </a:pPr>
            <a:endParaRPr lang="en-US" b="1" dirty="0"/>
          </a:p>
          <a:p>
            <a:pPr marL="109728" indent="0">
              <a:buNone/>
            </a:pPr>
            <a:r>
              <a:rPr lang="en-US" b="1" dirty="0"/>
              <a:t>5) Do your research about the </a:t>
            </a:r>
            <a:r>
              <a:rPr lang="en-US" b="1" dirty="0" smtClean="0"/>
              <a:t>position and know your worth</a:t>
            </a:r>
          </a:p>
          <a:p>
            <a:r>
              <a:rPr lang="en-US" dirty="0"/>
              <a:t>Average pay at other companies in their industry</a:t>
            </a:r>
          </a:p>
          <a:p>
            <a:r>
              <a:rPr lang="en-US" dirty="0"/>
              <a:t>Average pay for professionals with your level of experience and education</a:t>
            </a:r>
          </a:p>
          <a:p>
            <a:r>
              <a:rPr lang="en-US" dirty="0"/>
              <a:t>Average pay for professionals in your field in their area of the </a:t>
            </a:r>
            <a:r>
              <a:rPr lang="en-US" dirty="0" smtClean="0"/>
              <a:t>country</a:t>
            </a:r>
            <a:endParaRPr lang="en-US" b="1" dirty="0" smtClean="0"/>
          </a:p>
          <a:p>
            <a:pPr marL="109728" indent="0">
              <a:buNone/>
            </a:pPr>
            <a:endParaRPr lang="en-US" b="1" dirty="0"/>
          </a:p>
          <a:p>
            <a:pPr marL="109728" indent="0">
              <a:buNone/>
            </a:pPr>
            <a:r>
              <a:rPr lang="en-US" b="1" dirty="0"/>
              <a:t>6) Know your minimum expected salary and </a:t>
            </a:r>
            <a:r>
              <a:rPr lang="en-US" b="1" dirty="0" smtClean="0"/>
              <a:t>be </a:t>
            </a:r>
            <a:r>
              <a:rPr lang="en-US" b="1" dirty="0"/>
              <a:t>prepared with alternative solutions to cash</a:t>
            </a:r>
          </a:p>
          <a:p>
            <a:pPr marL="109728" indent="0">
              <a:buNone/>
            </a:pPr>
            <a:endParaRPr lang="en-US" b="1" dirty="0"/>
          </a:p>
          <a:p>
            <a:pPr marL="109728" indent="0">
              <a:buNone/>
            </a:pPr>
            <a:endParaRPr lang="en-US" b="1" dirty="0" smtClean="0"/>
          </a:p>
          <a:p>
            <a:pPr marL="109728" indent="0">
              <a:buNone/>
            </a:pPr>
            <a:endParaRPr lang="en-US" b="1" dirty="0"/>
          </a:p>
          <a:p>
            <a:pPr marL="109728" indent="0">
              <a:buNone/>
            </a:pPr>
            <a:endParaRPr lang="en-US" b="1" dirty="0" smtClean="0"/>
          </a:p>
          <a:p>
            <a:pPr marL="109728" indent="0">
              <a:buNone/>
            </a:pPr>
            <a:endParaRPr lang="en-US" dirty="0"/>
          </a:p>
        </p:txBody>
      </p:sp>
      <p:sp>
        <p:nvSpPr>
          <p:cNvPr id="3" name="Title 2"/>
          <p:cNvSpPr>
            <a:spLocks noGrp="1"/>
          </p:cNvSpPr>
          <p:nvPr>
            <p:ph type="title"/>
          </p:nvPr>
        </p:nvSpPr>
        <p:spPr/>
        <p:txBody>
          <a:bodyPr/>
          <a:lstStyle/>
          <a:p>
            <a:r>
              <a:rPr lang="en-US" dirty="0"/>
              <a:t>Salary Negotiations- TIPS</a:t>
            </a:r>
          </a:p>
        </p:txBody>
      </p:sp>
    </p:spTree>
    <p:extLst>
      <p:ext uri="{BB962C8B-B14F-4D97-AF65-F5344CB8AC3E}">
        <p14:creationId xmlns:p14="http://schemas.microsoft.com/office/powerpoint/2010/main" val="138318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t>RESEARCH, RESEARCH &amp; RESEARCH</a:t>
            </a:r>
          </a:p>
          <a:p>
            <a:pPr marL="109728" indent="0">
              <a:buNone/>
            </a:pPr>
            <a:endParaRPr lang="en-US" b="1" dirty="0"/>
          </a:p>
          <a:p>
            <a:pPr marL="109728" indent="0">
              <a:buNone/>
            </a:pPr>
            <a:r>
              <a:rPr lang="en-US" b="1" dirty="0" smtClean="0"/>
              <a:t>7</a:t>
            </a:r>
            <a:r>
              <a:rPr lang="en-US" b="1" dirty="0"/>
              <a:t>) </a:t>
            </a:r>
            <a:r>
              <a:rPr lang="en-US" b="1" dirty="0" smtClean="0"/>
              <a:t>Prove </a:t>
            </a:r>
            <a:r>
              <a:rPr lang="en-US" b="1" dirty="0"/>
              <a:t>you're the best </a:t>
            </a:r>
            <a:r>
              <a:rPr lang="en-US" b="1" dirty="0" smtClean="0"/>
              <a:t>person </a:t>
            </a:r>
            <a:r>
              <a:rPr lang="en-US" b="1" dirty="0"/>
              <a:t>for the </a:t>
            </a:r>
            <a:r>
              <a:rPr lang="en-US" b="1" dirty="0" smtClean="0"/>
              <a:t>job-  		Sell Yourself</a:t>
            </a:r>
            <a:endParaRPr lang="en-US" b="1" dirty="0"/>
          </a:p>
          <a:p>
            <a:pPr marL="109728" indent="0">
              <a:buNone/>
            </a:pPr>
            <a:endParaRPr lang="en-US" b="1" dirty="0"/>
          </a:p>
          <a:p>
            <a:pPr marL="109728" indent="0">
              <a:buNone/>
            </a:pPr>
            <a:endParaRPr lang="en-US" b="1" dirty="0" smtClean="0"/>
          </a:p>
          <a:p>
            <a:pPr marL="109728" indent="0">
              <a:buNone/>
            </a:pPr>
            <a:endParaRPr lang="en-US" b="1" dirty="0"/>
          </a:p>
          <a:p>
            <a:pPr marL="109728" indent="0">
              <a:buNone/>
            </a:pPr>
            <a:endParaRPr lang="en-US" b="1" dirty="0" smtClean="0"/>
          </a:p>
          <a:p>
            <a:pPr marL="109728" indent="0">
              <a:buNone/>
            </a:pPr>
            <a:endParaRPr lang="en-US" dirty="0"/>
          </a:p>
        </p:txBody>
      </p:sp>
      <p:sp>
        <p:nvSpPr>
          <p:cNvPr id="3" name="Title 2"/>
          <p:cNvSpPr>
            <a:spLocks noGrp="1"/>
          </p:cNvSpPr>
          <p:nvPr>
            <p:ph type="title"/>
          </p:nvPr>
        </p:nvSpPr>
        <p:spPr/>
        <p:txBody>
          <a:bodyPr/>
          <a:lstStyle/>
          <a:p>
            <a:r>
              <a:rPr lang="en-US" dirty="0"/>
              <a:t>Salary Negotiations- TIPS</a:t>
            </a:r>
          </a:p>
        </p:txBody>
      </p:sp>
      <p:pic>
        <p:nvPicPr>
          <p:cNvPr id="2050" name="Picture 2" descr="https://media.licdn.com/mpr/mpr/p/4/005/05f/018/226a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276600"/>
            <a:ext cx="574357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first, celebrate!</a:t>
            </a:r>
            <a:endParaRPr lang="en-US" dirty="0"/>
          </a:p>
        </p:txBody>
      </p:sp>
      <p:pic>
        <p:nvPicPr>
          <p:cNvPr id="1026" name="Picture 2" descr="http://pearlbreads.com/wp-content/uploads/2013/10/21-banana-split-cak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333926" cy="5067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2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GOOD LUCK ON YOUR FUTURE </a:t>
            </a:r>
            <a:r>
              <a:rPr lang="en-US" sz="3000" dirty="0" smtClean="0"/>
              <a:t>INTERVIEWS </a:t>
            </a:r>
            <a:r>
              <a:rPr lang="en-US" sz="3000" cap="all" dirty="0" smtClean="0"/>
              <a:t>and Salary Negotiations</a:t>
            </a:r>
            <a:endParaRPr lang="en-US" sz="3000" cap="all" dirty="0"/>
          </a:p>
        </p:txBody>
      </p:sp>
      <p:pic>
        <p:nvPicPr>
          <p:cNvPr id="2050" name="Picture 2" descr="C:\Users\Christine\AppData\Local\Microsoft\Windows\Temporary Internet Files\Content.IE5\VNI9A2KC\MP9004484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reenmom.com/wp-content/uploads/2013/03/scar.gif"/>
          <p:cNvPicPr>
            <a:picLocks noChangeAspect="1" noChangeArrowheads="1"/>
          </p:cNvPicPr>
          <p:nvPr/>
        </p:nvPicPr>
        <p:blipFill>
          <a:blip r:embed="rId3" cstate="print"/>
          <a:srcRect/>
          <a:stretch>
            <a:fillRect/>
          </a:stretch>
        </p:blipFill>
        <p:spPr bwMode="auto">
          <a:xfrm>
            <a:off x="5758313" y="3419474"/>
            <a:ext cx="5900287" cy="3438526"/>
          </a:xfrm>
          <a:prstGeom prst="rect">
            <a:avLst/>
          </a:prstGeom>
          <a:noFill/>
        </p:spPr>
      </p:pic>
      <p:sp>
        <p:nvSpPr>
          <p:cNvPr id="3" name="Title 2"/>
          <p:cNvSpPr>
            <a:spLocks noGrp="1"/>
          </p:cNvSpPr>
          <p:nvPr>
            <p:ph type="title"/>
          </p:nvPr>
        </p:nvSpPr>
        <p:spPr>
          <a:xfrm>
            <a:off x="457200" y="2438400"/>
            <a:ext cx="8229600" cy="1143000"/>
          </a:xfrm>
        </p:spPr>
        <p:txBody>
          <a:bodyPr>
            <a:noAutofit/>
          </a:bodyPr>
          <a:lstStyle/>
          <a:p>
            <a:pPr algn="ctr"/>
            <a:r>
              <a:rPr lang="en-US" sz="6000" dirty="0" smtClean="0">
                <a:solidFill>
                  <a:srgbClr val="7030A0"/>
                </a:solidFill>
                <a:latin typeface="Arial Black" pitchFamily="34" charset="0"/>
              </a:rPr>
              <a:t>STEP ONE: </a:t>
            </a:r>
            <a:br>
              <a:rPr lang="en-US" sz="6000" dirty="0" smtClean="0">
                <a:solidFill>
                  <a:srgbClr val="7030A0"/>
                </a:solidFill>
                <a:latin typeface="Arial Black" pitchFamily="34" charset="0"/>
              </a:rPr>
            </a:br>
            <a:r>
              <a:rPr lang="en-US" sz="6000" dirty="0" smtClean="0"/>
              <a:t>Be prepared.</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2133600" y="1905000"/>
            <a:ext cx="5105400" cy="3048000"/>
          </a:xfrm>
          <a:prstGeom prst="rect">
            <a:avLst/>
          </a:prstGeom>
          <a:solidFill>
            <a:srgbClr val="FFF799"/>
          </a:solidFill>
          <a:ln w="38100">
            <a:solidFill>
              <a:schemeClr val="hlink"/>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tx1"/>
              </a:buClr>
            </a:pPr>
            <a:endParaRPr lang="en-US" altLang="en-US" sz="3200"/>
          </a:p>
          <a:p>
            <a:pPr algn="ctr" eaLnBrk="1" hangingPunct="1">
              <a:spcBef>
                <a:spcPct val="20000"/>
              </a:spcBef>
              <a:buClr>
                <a:schemeClr val="tx1"/>
              </a:buClr>
            </a:pPr>
            <a:r>
              <a:rPr lang="en-US" altLang="en-US" sz="3200"/>
              <a:t>“You never get a second chance </a:t>
            </a:r>
          </a:p>
          <a:p>
            <a:pPr algn="ctr" eaLnBrk="1" hangingPunct="1">
              <a:spcBef>
                <a:spcPct val="20000"/>
              </a:spcBef>
              <a:buClr>
                <a:schemeClr val="tx1"/>
              </a:buClr>
            </a:pPr>
            <a:r>
              <a:rPr lang="en-US" altLang="en-US" sz="3200"/>
              <a:t>to make a first impression.”</a:t>
            </a:r>
            <a:endParaRPr lang="en-US" altLang="en-US" sz="2400"/>
          </a:p>
        </p:txBody>
      </p:sp>
      <p:sp>
        <p:nvSpPr>
          <p:cNvPr id="3075" name="Rectangle 2"/>
          <p:cNvSpPr>
            <a:spLocks noGrp="1" noChangeArrowheads="1"/>
          </p:cNvSpPr>
          <p:nvPr>
            <p:ph type="title"/>
          </p:nvPr>
        </p:nvSpPr>
        <p:spPr>
          <a:xfrm>
            <a:off x="261938" y="71438"/>
            <a:ext cx="8229600" cy="715962"/>
          </a:xfrm>
        </p:spPr>
        <p:txBody>
          <a:bodyPr>
            <a:normAutofit fontScale="90000"/>
          </a:bodyPr>
          <a:lstStyle/>
          <a:p>
            <a:pPr eaLnBrk="1" hangingPunct="1"/>
            <a:r>
              <a:rPr lang="en-US" altLang="en-US" smtClean="0"/>
              <a:t>Interviewing</a:t>
            </a:r>
          </a:p>
        </p:txBody>
      </p:sp>
    </p:spTree>
    <p:extLst>
      <p:ext uri="{BB962C8B-B14F-4D97-AF65-F5344CB8AC3E}">
        <p14:creationId xmlns:p14="http://schemas.microsoft.com/office/powerpoint/2010/main" val="242486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ock-late.jpg"/>
          <p:cNvPicPr>
            <a:picLocks noGrp="1" noChangeAspect="1"/>
          </p:cNvPicPr>
          <p:nvPr>
            <p:ph idx="1"/>
          </p:nvPr>
        </p:nvPicPr>
        <p:blipFill>
          <a:blip r:embed="rId2" cstate="print"/>
          <a:srcRect b="4500"/>
          <a:stretch>
            <a:fillRect/>
          </a:stretch>
        </p:blipFill>
        <p:spPr>
          <a:xfrm>
            <a:off x="2133600" y="1397000"/>
            <a:ext cx="5080000" cy="4851400"/>
          </a:xfrm>
        </p:spPr>
      </p:pic>
      <p:sp>
        <p:nvSpPr>
          <p:cNvPr id="3" name="Title 2"/>
          <p:cNvSpPr>
            <a:spLocks noGrp="1"/>
          </p:cNvSpPr>
          <p:nvPr>
            <p:ph type="title"/>
          </p:nvPr>
        </p:nvSpPr>
        <p:spPr/>
        <p:txBody>
          <a:bodyPr>
            <a:noAutofit/>
          </a:bodyPr>
          <a:lstStyle/>
          <a:p>
            <a:pPr algn="ctr"/>
            <a:r>
              <a:rPr lang="en-US" sz="10000" dirty="0" smtClean="0">
                <a:solidFill>
                  <a:srgbClr val="FF0000"/>
                </a:solidFill>
                <a:latin typeface="Arial Black" pitchFamily="34" charset="0"/>
              </a:rPr>
              <a:t>HUGE FAIL</a:t>
            </a:r>
            <a:endParaRPr lang="en-US" sz="100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to wear: Guys</a:t>
            </a:r>
            <a:endParaRPr lang="en-US" dirty="0"/>
          </a:p>
        </p:txBody>
      </p:sp>
      <p:pic>
        <p:nvPicPr>
          <p:cNvPr id="8" name="Content Placeholder 7" descr="Interview-guy in suit.png"/>
          <p:cNvPicPr>
            <a:picLocks noGrp="1" noChangeAspect="1"/>
          </p:cNvPicPr>
          <p:nvPr>
            <p:ph sz="quarter" idx="2"/>
          </p:nvPr>
        </p:nvPicPr>
        <p:blipFill>
          <a:blip r:embed="rId2" cstate="print"/>
          <a:stretch>
            <a:fillRect/>
          </a:stretch>
        </p:blipFill>
        <p:spPr>
          <a:xfrm>
            <a:off x="5715000" y="-4908227"/>
            <a:ext cx="3092598" cy="11080427"/>
          </a:xfrm>
        </p:spPr>
      </p:pic>
      <p:pic>
        <p:nvPicPr>
          <p:cNvPr id="9" name="Content Placeholder 7" descr="Interview-guy in suit.png"/>
          <p:cNvPicPr>
            <a:picLocks noGrp="1" noChangeAspect="1"/>
          </p:cNvPicPr>
          <p:nvPr>
            <p:ph sz="quarter" idx="2"/>
          </p:nvPr>
        </p:nvPicPr>
        <p:blipFill>
          <a:blip r:embed="rId2" cstate="print"/>
          <a:srcRect b="42921"/>
          <a:stretch>
            <a:fillRect/>
          </a:stretch>
        </p:blipFill>
        <p:spPr>
          <a:xfrm>
            <a:off x="457200" y="1295400"/>
            <a:ext cx="3276600" cy="6700898"/>
          </a:xfrm>
        </p:spPr>
      </p:pic>
      <p:sp>
        <p:nvSpPr>
          <p:cNvPr id="10" name="TextBox 9"/>
          <p:cNvSpPr txBox="1"/>
          <p:nvPr/>
        </p:nvSpPr>
        <p:spPr>
          <a:xfrm>
            <a:off x="3708096" y="1981200"/>
            <a:ext cx="2162772" cy="3600986"/>
          </a:xfrm>
          <a:prstGeom prst="rect">
            <a:avLst/>
          </a:prstGeom>
          <a:noFill/>
        </p:spPr>
        <p:txBody>
          <a:bodyPr wrap="none" rtlCol="0">
            <a:spAutoFit/>
          </a:bodyPr>
          <a:lstStyle/>
          <a:p>
            <a:pPr algn="ctr"/>
            <a:r>
              <a:rPr lang="en-US" sz="2600" b="1" dirty="0" smtClean="0">
                <a:solidFill>
                  <a:schemeClr val="accent3"/>
                </a:solidFill>
              </a:rPr>
              <a:t>Suit </a:t>
            </a:r>
          </a:p>
          <a:p>
            <a:pPr algn="ctr">
              <a:spcAft>
                <a:spcPts val="1200"/>
              </a:spcAft>
            </a:pPr>
            <a:r>
              <a:rPr lang="en-US" sz="2000" b="1" i="1" dirty="0" smtClean="0">
                <a:solidFill>
                  <a:schemeClr val="accent3"/>
                </a:solidFill>
              </a:rPr>
              <a:t>(well-tailored)</a:t>
            </a:r>
          </a:p>
          <a:p>
            <a:pPr algn="ctr"/>
            <a:r>
              <a:rPr lang="en-US" sz="2600" b="1" dirty="0" smtClean="0">
                <a:solidFill>
                  <a:schemeClr val="accent3"/>
                </a:solidFill>
              </a:rPr>
              <a:t>White shirt</a:t>
            </a:r>
          </a:p>
          <a:p>
            <a:pPr algn="ctr">
              <a:spcAft>
                <a:spcPts val="1200"/>
              </a:spcAft>
            </a:pPr>
            <a:r>
              <a:rPr lang="en-US" sz="2000" b="1" i="1" dirty="0" smtClean="0">
                <a:solidFill>
                  <a:schemeClr val="accent3"/>
                </a:solidFill>
              </a:rPr>
              <a:t>(clean)</a:t>
            </a:r>
          </a:p>
          <a:p>
            <a:pPr algn="ctr">
              <a:spcAft>
                <a:spcPts val="1200"/>
              </a:spcAft>
            </a:pPr>
            <a:r>
              <a:rPr lang="en-US" sz="2600" b="1" dirty="0" smtClean="0">
                <a:solidFill>
                  <a:schemeClr val="accent3"/>
                </a:solidFill>
              </a:rPr>
              <a:t>Haircut</a:t>
            </a:r>
          </a:p>
          <a:p>
            <a:pPr algn="ctr">
              <a:spcAft>
                <a:spcPts val="1200"/>
              </a:spcAft>
            </a:pPr>
            <a:r>
              <a:rPr lang="en-US" sz="2600" b="1" dirty="0" smtClean="0">
                <a:solidFill>
                  <a:schemeClr val="accent3"/>
                </a:solidFill>
              </a:rPr>
              <a:t>Dress shoes</a:t>
            </a:r>
          </a:p>
          <a:p>
            <a:pPr algn="ctr"/>
            <a:r>
              <a:rPr lang="en-US" sz="2600" b="1" dirty="0" smtClean="0">
                <a:solidFill>
                  <a:schemeClr val="accent3"/>
                </a:solidFill>
              </a:rPr>
              <a:t>No cologne!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What to wear: Ladies</a:t>
            </a:r>
            <a:endParaRPr lang="en-US" dirty="0"/>
          </a:p>
        </p:txBody>
      </p:sp>
      <p:sp>
        <p:nvSpPr>
          <p:cNvPr id="10" name="TextBox 9"/>
          <p:cNvSpPr txBox="1"/>
          <p:nvPr/>
        </p:nvSpPr>
        <p:spPr>
          <a:xfrm>
            <a:off x="2589567" y="1600200"/>
            <a:ext cx="3049233" cy="4708981"/>
          </a:xfrm>
          <a:prstGeom prst="rect">
            <a:avLst/>
          </a:prstGeom>
          <a:noFill/>
        </p:spPr>
        <p:txBody>
          <a:bodyPr wrap="none" rtlCol="0">
            <a:spAutoFit/>
          </a:bodyPr>
          <a:lstStyle/>
          <a:p>
            <a:pPr algn="ctr"/>
            <a:r>
              <a:rPr lang="en-US" sz="2600" b="1" dirty="0" smtClean="0">
                <a:solidFill>
                  <a:schemeClr val="accent3"/>
                </a:solidFill>
              </a:rPr>
              <a:t>Suit </a:t>
            </a:r>
          </a:p>
          <a:p>
            <a:pPr algn="ctr">
              <a:spcAft>
                <a:spcPts val="1200"/>
              </a:spcAft>
            </a:pPr>
            <a:r>
              <a:rPr lang="en-US" sz="2000" b="1" i="1" dirty="0" smtClean="0">
                <a:solidFill>
                  <a:schemeClr val="accent3"/>
                </a:solidFill>
              </a:rPr>
              <a:t>(skirt or pants)</a:t>
            </a:r>
          </a:p>
          <a:p>
            <a:pPr algn="ctr"/>
            <a:r>
              <a:rPr lang="en-US" sz="2600" b="1" dirty="0" smtClean="0">
                <a:solidFill>
                  <a:schemeClr val="accent3"/>
                </a:solidFill>
              </a:rPr>
              <a:t>Blouse</a:t>
            </a:r>
          </a:p>
          <a:p>
            <a:pPr algn="ctr">
              <a:spcAft>
                <a:spcPts val="1200"/>
              </a:spcAft>
            </a:pPr>
            <a:r>
              <a:rPr lang="en-US" sz="2000" b="1" i="1" dirty="0" smtClean="0">
                <a:solidFill>
                  <a:schemeClr val="accent3"/>
                </a:solidFill>
              </a:rPr>
              <a:t>(clean)</a:t>
            </a:r>
          </a:p>
          <a:p>
            <a:pPr algn="ctr"/>
            <a:r>
              <a:rPr lang="en-US" sz="2600" b="1" dirty="0" smtClean="0">
                <a:solidFill>
                  <a:schemeClr val="accent3"/>
                </a:solidFill>
              </a:rPr>
              <a:t>Closed-toe shoes</a:t>
            </a:r>
          </a:p>
          <a:p>
            <a:pPr algn="ctr">
              <a:spcAft>
                <a:spcPts val="1200"/>
              </a:spcAft>
            </a:pPr>
            <a:r>
              <a:rPr lang="en-US" sz="2000" b="1" i="1" dirty="0" smtClean="0">
                <a:solidFill>
                  <a:schemeClr val="accent3"/>
                </a:solidFill>
              </a:rPr>
              <a:t>(0-3 inches)</a:t>
            </a:r>
          </a:p>
          <a:p>
            <a:pPr algn="ctr"/>
            <a:r>
              <a:rPr lang="en-US" sz="2600" b="1" dirty="0" smtClean="0">
                <a:solidFill>
                  <a:schemeClr val="accent3"/>
                </a:solidFill>
              </a:rPr>
              <a:t>Simple hair, </a:t>
            </a:r>
          </a:p>
          <a:p>
            <a:pPr algn="ctr"/>
            <a:r>
              <a:rPr lang="en-US" sz="2600" b="1" dirty="0" smtClean="0">
                <a:solidFill>
                  <a:schemeClr val="accent3"/>
                </a:solidFill>
              </a:rPr>
              <a:t>makeup, </a:t>
            </a:r>
          </a:p>
          <a:p>
            <a:pPr algn="ctr">
              <a:spcAft>
                <a:spcPts val="1200"/>
              </a:spcAft>
            </a:pPr>
            <a:r>
              <a:rPr lang="en-US" sz="2600" b="1" dirty="0">
                <a:solidFill>
                  <a:schemeClr val="accent3"/>
                </a:solidFill>
              </a:rPr>
              <a:t>j</a:t>
            </a:r>
            <a:r>
              <a:rPr lang="en-US" sz="2600" b="1" dirty="0" smtClean="0">
                <a:solidFill>
                  <a:schemeClr val="accent3"/>
                </a:solidFill>
              </a:rPr>
              <a:t>ewelry</a:t>
            </a:r>
          </a:p>
          <a:p>
            <a:pPr algn="ctr"/>
            <a:r>
              <a:rPr lang="en-US" sz="2600" b="1" dirty="0" smtClean="0">
                <a:solidFill>
                  <a:schemeClr val="accent3"/>
                </a:solidFill>
              </a:rPr>
              <a:t>No perfume!</a:t>
            </a:r>
          </a:p>
          <a:p>
            <a:endParaRPr lang="en-US" dirty="0"/>
          </a:p>
        </p:txBody>
      </p:sp>
      <p:pic>
        <p:nvPicPr>
          <p:cNvPr id="2052" name="Picture 4" descr="http://careerservices.calpoly.edu/sites/careerservices/files/images/attire4hire/AlyssaBFbig.gif"/>
          <p:cNvPicPr>
            <a:picLocks noChangeAspect="1" noChangeArrowheads="1"/>
          </p:cNvPicPr>
          <p:nvPr/>
        </p:nvPicPr>
        <p:blipFill>
          <a:blip r:embed="rId2" cstate="print"/>
          <a:srcRect/>
          <a:stretch>
            <a:fillRect/>
          </a:stretch>
        </p:blipFill>
        <p:spPr bwMode="auto">
          <a:xfrm>
            <a:off x="5410200" y="1143000"/>
            <a:ext cx="3423895" cy="11582400"/>
          </a:xfrm>
          <a:prstGeom prst="rect">
            <a:avLst/>
          </a:prstGeom>
          <a:noFill/>
        </p:spPr>
      </p:pic>
      <p:pic>
        <p:nvPicPr>
          <p:cNvPr id="2054" name="Picture 6" descr="http://careerservices.calpoly.edu/sites/careerservices/files/images/attire4hire/AlyssaBFbig.gif"/>
          <p:cNvPicPr>
            <a:picLocks noChangeAspect="1" noChangeArrowheads="1"/>
          </p:cNvPicPr>
          <p:nvPr/>
        </p:nvPicPr>
        <p:blipFill>
          <a:blip r:embed="rId2" cstate="print"/>
          <a:srcRect/>
          <a:stretch>
            <a:fillRect/>
          </a:stretch>
        </p:blipFill>
        <p:spPr bwMode="auto">
          <a:xfrm>
            <a:off x="155576" y="-4191000"/>
            <a:ext cx="3063486" cy="1036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smtClean="0"/>
          </a:p>
          <a:p>
            <a:r>
              <a:rPr lang="en-US" dirty="0" smtClean="0"/>
              <a:t>What are their products/services?</a:t>
            </a:r>
          </a:p>
          <a:p>
            <a:r>
              <a:rPr lang="en-US" dirty="0" smtClean="0"/>
              <a:t>Who do they serve?</a:t>
            </a:r>
          </a:p>
          <a:p>
            <a:r>
              <a:rPr lang="en-US" dirty="0" smtClean="0"/>
              <a:t>What challenges do they face?</a:t>
            </a:r>
          </a:p>
          <a:p>
            <a:r>
              <a:rPr lang="en-US" dirty="0" smtClean="0"/>
              <a:t>What is their mission?</a:t>
            </a:r>
            <a:endParaRPr lang="en-US" dirty="0" smtClean="0">
              <a:solidFill>
                <a:schemeClr val="tx2"/>
              </a:solidFill>
            </a:endParaRPr>
          </a:p>
          <a:p>
            <a:endParaRPr lang="en-US" dirty="0"/>
          </a:p>
        </p:txBody>
      </p:sp>
      <p:sp>
        <p:nvSpPr>
          <p:cNvPr id="7" name="Title 6"/>
          <p:cNvSpPr>
            <a:spLocks noGrp="1"/>
          </p:cNvSpPr>
          <p:nvPr>
            <p:ph type="title"/>
          </p:nvPr>
        </p:nvSpPr>
        <p:spPr/>
        <p:txBody>
          <a:bodyPr>
            <a:normAutofit/>
          </a:bodyPr>
          <a:lstStyle/>
          <a:p>
            <a:r>
              <a:rPr lang="en-US" dirty="0" smtClean="0"/>
              <a:t>Do your research</a:t>
            </a:r>
            <a:endParaRPr lang="en-US" dirty="0"/>
          </a:p>
        </p:txBody>
      </p:sp>
      <p:sp>
        <p:nvSpPr>
          <p:cNvPr id="9" name="TextBox 8"/>
          <p:cNvSpPr txBox="1"/>
          <p:nvPr/>
        </p:nvSpPr>
        <p:spPr>
          <a:xfrm>
            <a:off x="1676400" y="4953000"/>
            <a:ext cx="6094938" cy="707886"/>
          </a:xfrm>
          <a:prstGeom prst="rect">
            <a:avLst/>
          </a:prstGeom>
          <a:noFill/>
        </p:spPr>
        <p:txBody>
          <a:bodyPr wrap="none" rtlCol="0">
            <a:spAutoFit/>
          </a:bodyPr>
          <a:lstStyle/>
          <a:p>
            <a:r>
              <a:rPr lang="en-US" sz="4000" b="1" i="1" dirty="0" smtClean="0">
                <a:solidFill>
                  <a:schemeClr val="accent2"/>
                </a:solidFill>
                <a:latin typeface="Arial Black" pitchFamily="34" charset="0"/>
              </a:rPr>
              <a:t>THINK:</a:t>
            </a:r>
            <a:r>
              <a:rPr lang="en-US" sz="3500" b="1" dirty="0" smtClean="0">
                <a:latin typeface="Arial Black" pitchFamily="34" charset="0"/>
              </a:rPr>
              <a:t> </a:t>
            </a:r>
            <a:r>
              <a:rPr lang="en-US" sz="3500" b="1" dirty="0" smtClean="0">
                <a:latin typeface="+mj-lt"/>
              </a:rPr>
              <a:t>“How can I help?”</a:t>
            </a:r>
            <a:endParaRPr lang="en-US" sz="35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614</TotalTime>
  <Words>1579</Words>
  <Application>Microsoft Office PowerPoint</Application>
  <PresentationFormat>On-screen Show (4:3)</PresentationFormat>
  <Paragraphs>223</Paragraphs>
  <Slides>30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Aharoni</vt:lpstr>
      <vt:lpstr>Arial</vt:lpstr>
      <vt:lpstr>Arial Black</vt:lpstr>
      <vt:lpstr>Calibri</vt:lpstr>
      <vt:lpstr>Frutiger 55 Roman</vt:lpstr>
      <vt:lpstr>Lucida Sans Unicode</vt:lpstr>
      <vt:lpstr>Verdana</vt:lpstr>
      <vt:lpstr>Wingdings 2</vt:lpstr>
      <vt:lpstr>Wingdings 3</vt:lpstr>
      <vt:lpstr>Concourse</vt:lpstr>
      <vt:lpstr>How to WIN at Interviewing and Salary Negotiations!</vt:lpstr>
      <vt:lpstr>3 steps to a successful interview</vt:lpstr>
      <vt:lpstr>But first, celebrate!</vt:lpstr>
      <vt:lpstr>STEP ONE:  Be prepared.</vt:lpstr>
      <vt:lpstr>Interviewing</vt:lpstr>
      <vt:lpstr>HUGE FAIL</vt:lpstr>
      <vt:lpstr>What to wear: Guys</vt:lpstr>
      <vt:lpstr>What to wear: Ladies</vt:lpstr>
      <vt:lpstr>Do your research</vt:lpstr>
      <vt:lpstr>The 4 Hiring Questions</vt:lpstr>
      <vt:lpstr>STEP TWO:  Perform like a pro.</vt:lpstr>
      <vt:lpstr>Know your message</vt:lpstr>
      <vt:lpstr>Know your audience’s needs</vt:lpstr>
      <vt:lpstr>YOUR ARSENAL</vt:lpstr>
      <vt:lpstr>Example</vt:lpstr>
      <vt:lpstr>Types of interviews</vt:lpstr>
      <vt:lpstr>Personal questions</vt:lpstr>
      <vt:lpstr>Behavioral questions</vt:lpstr>
      <vt:lpstr>Preparation for Behavioral Interviews</vt:lpstr>
      <vt:lpstr>Position-specific questions</vt:lpstr>
      <vt:lpstr>Your questions</vt:lpstr>
      <vt:lpstr>Body language</vt:lpstr>
      <vt:lpstr>STEP THREE:  Follow up.</vt:lpstr>
      <vt:lpstr>PowerPoint Presentation</vt:lpstr>
      <vt:lpstr>Write a killer note</vt:lpstr>
      <vt:lpstr>After The Interview –      The Thank You </vt:lpstr>
      <vt:lpstr>Salary Negotiations- TIPS</vt:lpstr>
      <vt:lpstr>Salary Negotiations- TIPS</vt:lpstr>
      <vt:lpstr>Salary Negotiations- TIPS</vt:lpstr>
      <vt:lpstr>GOOD LUCK ON YOUR FUTURE INTERVIEWS and Salary Negotiations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to  GET THE JOB!</dc:title>
  <dc:creator>Kacie</dc:creator>
  <cp:lastModifiedBy>Christine Routzahn</cp:lastModifiedBy>
  <cp:revision>56</cp:revision>
  <cp:lastPrinted>2014-02-27T15:20:09Z</cp:lastPrinted>
  <dcterms:created xsi:type="dcterms:W3CDTF">2014-02-27T02:04:38Z</dcterms:created>
  <dcterms:modified xsi:type="dcterms:W3CDTF">2014-05-13T17:00:09Z</dcterms:modified>
</cp:coreProperties>
</file>