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9" r:id="rId4"/>
    <p:sldId id="266" r:id="rId5"/>
    <p:sldId id="265" r:id="rId6"/>
    <p:sldId id="260" r:id="rId7"/>
    <p:sldId id="258" r:id="rId8"/>
    <p:sldId id="261" r:id="rId9"/>
    <p:sldId id="263" r:id="rId10"/>
    <p:sldId id="264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1"/>
    <p:restoredTop sz="94674"/>
  </p:normalViewPr>
  <p:slideViewPr>
    <p:cSldViewPr snapToGrid="0" snapToObjects="1">
      <p:cViewPr>
        <p:scale>
          <a:sx n="88" d="100"/>
          <a:sy n="88" d="100"/>
        </p:scale>
        <p:origin x="760" y="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3/23/16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hyperlink" Target="http://www.optometry.iu.edu/" TargetMode="External"/><Relationship Id="rId20" Type="http://schemas.openxmlformats.org/officeDocument/2006/relationships/hyperlink" Target="http://www.uiw.edu/optometry/" TargetMode="External"/><Relationship Id="rId21" Type="http://schemas.openxmlformats.org/officeDocument/2006/relationships/hyperlink" Target="http://www.opt.uh.edu/" TargetMode="External"/><Relationship Id="rId10" Type="http://schemas.openxmlformats.org/officeDocument/2006/relationships/hyperlink" Target="http://www.mcphs.edu/academics/programs/optometry-od" TargetMode="External"/><Relationship Id="rId11" Type="http://schemas.openxmlformats.org/officeDocument/2006/relationships/hyperlink" Target="http://www.neco.edu/" TargetMode="External"/><Relationship Id="rId12" Type="http://schemas.openxmlformats.org/officeDocument/2006/relationships/hyperlink" Target="http://www.ferris.edu/mco/" TargetMode="External"/><Relationship Id="rId13" Type="http://schemas.openxmlformats.org/officeDocument/2006/relationships/hyperlink" Target="http://www.umsl.edu/~optomety/" TargetMode="External"/><Relationship Id="rId14" Type="http://schemas.openxmlformats.org/officeDocument/2006/relationships/hyperlink" Target="http://www.sunyopt.edu/" TargetMode="External"/><Relationship Id="rId15" Type="http://schemas.openxmlformats.org/officeDocument/2006/relationships/hyperlink" Target="http://www.optometry.nsuok.edu/" TargetMode="External"/><Relationship Id="rId16" Type="http://schemas.openxmlformats.org/officeDocument/2006/relationships/hyperlink" Target="http://www.optometry.osu.edu/" TargetMode="External"/><Relationship Id="rId17" Type="http://schemas.openxmlformats.org/officeDocument/2006/relationships/hyperlink" Target="http://www.pacificu.edu/future-graduate-professional/colleges/college-optometry" TargetMode="External"/><Relationship Id="rId18" Type="http://schemas.openxmlformats.org/officeDocument/2006/relationships/hyperlink" Target="http://www.salus.edu/" TargetMode="External"/><Relationship Id="rId19" Type="http://schemas.openxmlformats.org/officeDocument/2006/relationships/hyperlink" Target="http://www.sco.edu/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uab.edu/optometry/" TargetMode="External"/><Relationship Id="rId3" Type="http://schemas.openxmlformats.org/officeDocument/2006/relationships/hyperlink" Target="https://www.midwestern.edu/about/colleges/arizona-college-of-optometry.html" TargetMode="External"/><Relationship Id="rId4" Type="http://schemas.openxmlformats.org/officeDocument/2006/relationships/hyperlink" Target="http://www.ketchum.edu/" TargetMode="External"/><Relationship Id="rId5" Type="http://schemas.openxmlformats.org/officeDocument/2006/relationships/hyperlink" Target="http://optometry.berkeley.edu/" TargetMode="External"/><Relationship Id="rId6" Type="http://schemas.openxmlformats.org/officeDocument/2006/relationships/hyperlink" Target="http://www.westernu.edu/optometry/optometry-welcome/optometry-about/" TargetMode="External"/><Relationship Id="rId7" Type="http://schemas.openxmlformats.org/officeDocument/2006/relationships/hyperlink" Target="http://www.nova.edu/" TargetMode="External"/><Relationship Id="rId8" Type="http://schemas.openxmlformats.org/officeDocument/2006/relationships/hyperlink" Target="http://www.ico.edu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ptomcas.liaisoncas.com/applicant-ux/#/logi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Optometry school Admissions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UMBC Pre-Optometry Society GM </a:t>
            </a:r>
            <a:r>
              <a:rPr lang="en-US" dirty="0" smtClean="0"/>
              <a:t>3-23-16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Extracurriculars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298" y="2391355"/>
            <a:ext cx="4754563" cy="358404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3093" y="2194559"/>
            <a:ext cx="6711591" cy="39776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Shadow a doctor! Not just for </a:t>
            </a:r>
            <a:r>
              <a:rPr lang="en-US" sz="3200" dirty="0" smtClean="0"/>
              <a:t>your resume </a:t>
            </a:r>
            <a:r>
              <a:rPr lang="en-US" sz="3200" dirty="0" smtClean="0"/>
              <a:t>but for </a:t>
            </a:r>
            <a:r>
              <a:rPr lang="en-US" sz="3200" dirty="0" smtClean="0"/>
              <a:t>yourself</a:t>
            </a:r>
          </a:p>
          <a:p>
            <a:pPr lvl="1"/>
            <a:r>
              <a:rPr lang="en-US" sz="3000" dirty="0" smtClean="0"/>
              <a:t>In different modes of practice</a:t>
            </a:r>
            <a:endParaRPr lang="en-US" sz="3000" dirty="0" smtClean="0"/>
          </a:p>
          <a:p>
            <a:r>
              <a:rPr lang="en-US" sz="3200" dirty="0" smtClean="0"/>
              <a:t>Get involved in community service</a:t>
            </a:r>
          </a:p>
          <a:p>
            <a:r>
              <a:rPr lang="en-US" sz="3200" dirty="0" smtClean="0"/>
              <a:t>Ophthalmology offices</a:t>
            </a:r>
          </a:p>
          <a:p>
            <a:r>
              <a:rPr lang="en-US" sz="3200" dirty="0" smtClean="0"/>
              <a:t>Do something you love :)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Colleges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Location</a:t>
            </a:r>
          </a:p>
          <a:p>
            <a:r>
              <a:rPr lang="en-US" sz="3600" dirty="0" smtClean="0"/>
              <a:t>Tuition!</a:t>
            </a:r>
          </a:p>
          <a:p>
            <a:r>
              <a:rPr lang="en-US" sz="3600" dirty="0" smtClean="0"/>
              <a:t>Facilities</a:t>
            </a:r>
          </a:p>
          <a:p>
            <a:r>
              <a:rPr lang="en-US" sz="3600" dirty="0" smtClean="0"/>
              <a:t>Professor Availability</a:t>
            </a:r>
          </a:p>
          <a:p>
            <a:r>
              <a:rPr lang="en-US" sz="3600" dirty="0" smtClean="0"/>
              <a:t>Student Life</a:t>
            </a:r>
          </a:p>
          <a:p>
            <a:r>
              <a:rPr lang="en-US" sz="3600" dirty="0" smtClean="0"/>
              <a:t>Living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563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One on One vs Panel</a:t>
            </a:r>
          </a:p>
          <a:p>
            <a:pPr lvl="1"/>
            <a:r>
              <a:rPr lang="en-US" sz="2600" dirty="0" smtClean="0"/>
              <a:t>Conversational &amp; interactive</a:t>
            </a:r>
          </a:p>
          <a:p>
            <a:r>
              <a:rPr lang="en-US" sz="2800" dirty="0" smtClean="0"/>
              <a:t>Open Book / File</a:t>
            </a:r>
          </a:p>
          <a:p>
            <a:r>
              <a:rPr lang="en-US" sz="2800" dirty="0" smtClean="0"/>
              <a:t>Know your application well!</a:t>
            </a:r>
          </a:p>
          <a:p>
            <a:r>
              <a:rPr lang="en-US" sz="2800" dirty="0" smtClean="0"/>
              <a:t>Be prepared! But be honest and genuine</a:t>
            </a:r>
          </a:p>
          <a:p>
            <a:r>
              <a:rPr lang="en-US" sz="2800" dirty="0" smtClean="0"/>
              <a:t>Try to schedule interviews together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4288" y="2697262"/>
            <a:ext cx="4754562" cy="29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r>
              <a:rPr lang="is-IS" dirty="0" smtClean="0"/>
              <a:t>…</a:t>
            </a:r>
            <a:r>
              <a:rPr lang="en-US" dirty="0" smtClean="0"/>
              <a:t> It’s never too late!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Optometry Admissions Test (OAT)</a:t>
            </a:r>
          </a:p>
          <a:p>
            <a:r>
              <a:rPr lang="en-US" sz="3200" dirty="0" err="1" smtClean="0"/>
              <a:t>OptomCas</a:t>
            </a:r>
            <a:endParaRPr lang="en-US" sz="3200" dirty="0" smtClean="0"/>
          </a:p>
          <a:p>
            <a:r>
              <a:rPr lang="en-US" sz="3200" dirty="0" smtClean="0"/>
              <a:t>Recommended Courses</a:t>
            </a:r>
          </a:p>
          <a:p>
            <a:r>
              <a:rPr lang="en-US" sz="3200" dirty="0" smtClean="0"/>
              <a:t>Shadowing / Extracurricular Activities</a:t>
            </a:r>
          </a:p>
          <a:p>
            <a:r>
              <a:rPr lang="en-US" sz="3200" dirty="0" smtClean="0"/>
              <a:t>Picking Colleges</a:t>
            </a:r>
          </a:p>
          <a:p>
            <a:r>
              <a:rPr lang="en-US" sz="3200" dirty="0" smtClean="0"/>
              <a:t>Interviews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89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Optometry Admissions Test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3294" y="2369642"/>
            <a:ext cx="6091214" cy="342630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5230" y="2093976"/>
            <a:ext cx="4754880" cy="3977640"/>
          </a:xfrm>
        </p:spPr>
        <p:txBody>
          <a:bodyPr/>
          <a:lstStyle/>
          <a:p>
            <a:r>
              <a:rPr lang="en-US" dirty="0" smtClean="0"/>
              <a:t>Natural Sciences (90 min)</a:t>
            </a:r>
          </a:p>
          <a:p>
            <a:pPr lvl="1"/>
            <a:r>
              <a:rPr lang="en-US" dirty="0" smtClean="0"/>
              <a:t>Biology [40 questions]</a:t>
            </a:r>
          </a:p>
          <a:p>
            <a:pPr lvl="1"/>
            <a:r>
              <a:rPr lang="en-US" dirty="0" smtClean="0"/>
              <a:t>General Chemistry [30 questions]</a:t>
            </a:r>
          </a:p>
          <a:p>
            <a:pPr lvl="1"/>
            <a:r>
              <a:rPr lang="en-US" dirty="0" smtClean="0"/>
              <a:t>Organic Chemistry [30 questions]</a:t>
            </a:r>
          </a:p>
          <a:p>
            <a:r>
              <a:rPr lang="en-US" dirty="0" smtClean="0"/>
              <a:t>Reading Comprehension (50 min) </a:t>
            </a:r>
          </a:p>
          <a:p>
            <a:pPr lvl="1"/>
            <a:r>
              <a:rPr lang="en-US" dirty="0" smtClean="0"/>
              <a:t>Total: 40 questions</a:t>
            </a:r>
          </a:p>
          <a:p>
            <a:pPr lvl="1"/>
            <a:r>
              <a:rPr lang="en-US" dirty="0" smtClean="0"/>
              <a:t>3 passages  &amp; 13-14 questions each</a:t>
            </a:r>
          </a:p>
          <a:p>
            <a:r>
              <a:rPr lang="en-US" dirty="0" smtClean="0"/>
              <a:t>Physics (50 min)</a:t>
            </a:r>
          </a:p>
          <a:p>
            <a:pPr lvl="1"/>
            <a:r>
              <a:rPr lang="en-US" dirty="0" smtClean="0"/>
              <a:t>Total: 40 questions</a:t>
            </a:r>
          </a:p>
          <a:p>
            <a:r>
              <a:rPr lang="en-US" dirty="0" smtClean="0"/>
              <a:t>Quantitative (45 min)</a:t>
            </a:r>
          </a:p>
          <a:p>
            <a:pPr lvl="1"/>
            <a:r>
              <a:rPr lang="en-US" dirty="0" smtClean="0"/>
              <a:t>Total: 40 questions</a:t>
            </a:r>
          </a:p>
        </p:txBody>
      </p:sp>
    </p:spTree>
    <p:extLst>
      <p:ext uri="{BB962C8B-B14F-4D97-AF65-F5344CB8AC3E}">
        <p14:creationId xmlns:p14="http://schemas.microsoft.com/office/powerpoint/2010/main" val="6998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good score?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Range: 200 – 400</a:t>
            </a:r>
          </a:p>
          <a:p>
            <a:r>
              <a:rPr lang="en-US" sz="3600" dirty="0" smtClean="0"/>
              <a:t>Average = 300</a:t>
            </a:r>
          </a:p>
          <a:p>
            <a:r>
              <a:rPr lang="en-US" sz="3600" dirty="0" smtClean="0"/>
              <a:t>Good = 320</a:t>
            </a:r>
          </a:p>
          <a:p>
            <a:r>
              <a:rPr lang="en-US" sz="3600" dirty="0" smtClean="0"/>
              <a:t>Excellent = 340+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4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78607"/>
              </p:ext>
            </p:extLst>
          </p:nvPr>
        </p:nvGraphicFramePr>
        <p:xfrm>
          <a:off x="1" y="9"/>
          <a:ext cx="12192000" cy="6857991"/>
        </p:xfrm>
        <a:graphic>
          <a:graphicData uri="http://schemas.openxmlformats.org/drawingml/2006/table">
            <a:tbl>
              <a:tblPr/>
              <a:tblGrid>
                <a:gridCol w="6949443"/>
                <a:gridCol w="2926078"/>
                <a:gridCol w="2316479"/>
              </a:tblGrid>
              <a:tr h="316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</a:rPr>
                        <a:t>US Optometry Schools</a:t>
                      </a:r>
                    </a:p>
                  </a:txBody>
                  <a:tcPr marL="29388" marR="29388" marT="20991" marB="16793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</a:rPr>
                        <a:t>Average OAT (AA)</a:t>
                      </a:r>
                    </a:p>
                  </a:txBody>
                  <a:tcPr marL="29388" marR="29388" marT="20991" marB="16793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>
                          <a:solidFill>
                            <a:srgbClr val="FFFFFF"/>
                          </a:solidFill>
                          <a:effectLst/>
                        </a:rPr>
                        <a:t>Average GPA</a:t>
                      </a:r>
                    </a:p>
                  </a:txBody>
                  <a:tcPr marL="29388" marR="29388" marT="20991" marB="16793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2"/>
                        </a:rPr>
                        <a:t>University of Alabama at Birmingham, School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315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>
                          <a:solidFill>
                            <a:srgbClr val="990000"/>
                          </a:solidFill>
                          <a:effectLst/>
                          <a:hlinkClick r:id="rId3"/>
                        </a:rPr>
                        <a:t>Midwestern University, Arizona College of Optometry</a:t>
                      </a:r>
                      <a:endParaRPr lang="en-US" sz="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319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3.37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4"/>
                        </a:rPr>
                        <a:t>Southern California College of Optometry at Marshall B. Ketchum University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330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600">
                          <a:solidFill>
                            <a:srgbClr val="333333"/>
                          </a:solidFill>
                          <a:effectLst/>
                        </a:rPr>
                        <a:t>3.39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5"/>
                        </a:rPr>
                        <a:t>University of California, Berkeley, School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 dirty="0">
                          <a:solidFill>
                            <a:srgbClr val="333333"/>
                          </a:solidFill>
                          <a:effectLst/>
                        </a:rPr>
                        <a:t>348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3.43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6"/>
                        </a:rPr>
                        <a:t>Western University of Health Sciences,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312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3.14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7"/>
                        </a:rPr>
                        <a:t>Nova Southeastern University,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320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3.36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8"/>
                        </a:rPr>
                        <a:t>Illinois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600">
                          <a:solidFill>
                            <a:srgbClr val="333333"/>
                          </a:solidFill>
                          <a:effectLst/>
                        </a:rPr>
                        <a:t>321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3.41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9"/>
                        </a:rPr>
                        <a:t>Indiana University, School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600">
                          <a:solidFill>
                            <a:srgbClr val="333333"/>
                          </a:solidFill>
                          <a:effectLst/>
                        </a:rPr>
                        <a:t>318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3.52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0"/>
                        </a:rPr>
                        <a:t>MCPHS University, School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300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3.21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1"/>
                        </a:rPr>
                        <a:t>New England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320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3.3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2"/>
                        </a:rPr>
                        <a:t>Michigan College of Optometry at Ferris State University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325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3.59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3"/>
                        </a:rPr>
                        <a:t>University of Missouri at St. Louis,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316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4"/>
                        </a:rPr>
                        <a:t>State University of New York, State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>
                          <a:solidFill>
                            <a:srgbClr val="333333"/>
                          </a:solidFill>
                          <a:effectLst/>
                        </a:rPr>
                        <a:t>340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3.51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5"/>
                        </a:rPr>
                        <a:t>Northeastern State University, Oklahoma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315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3.76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6"/>
                        </a:rPr>
                        <a:t>The Ohio State University,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329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3.56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7"/>
                        </a:rPr>
                        <a:t>Pacific University,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>
                          <a:solidFill>
                            <a:srgbClr val="333333"/>
                          </a:solidFill>
                          <a:effectLst/>
                        </a:rPr>
                        <a:t>330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3.53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8"/>
                        </a:rPr>
                        <a:t>Pennsylvania College of Optometry at Salus University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300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3.41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19"/>
                        </a:rPr>
                        <a:t>Southern College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327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3.52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>
                          <a:solidFill>
                            <a:srgbClr val="990000"/>
                          </a:solidFill>
                          <a:effectLst/>
                          <a:hlinkClick r:id="rId20"/>
                        </a:rPr>
                        <a:t>University of the Incarnate Word, Rosenberg School of Optometry</a:t>
                      </a:r>
                      <a:endParaRPr lang="en-US" sz="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600">
                          <a:solidFill>
                            <a:srgbClr val="333333"/>
                          </a:solidFill>
                          <a:effectLst/>
                        </a:rPr>
                        <a:t>313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>
                          <a:solidFill>
                            <a:srgbClr val="333333"/>
                          </a:solidFill>
                          <a:effectLst/>
                        </a:rPr>
                        <a:t>3.26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061"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>
                          <a:solidFill>
                            <a:srgbClr val="990000"/>
                          </a:solidFill>
                          <a:effectLst/>
                          <a:hlinkClick r:id="rId21"/>
                        </a:rPr>
                        <a:t>University of Houston, College of Optometry</a:t>
                      </a:r>
                      <a:endParaRPr lang="en-US" sz="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rgbClr val="333333"/>
                          </a:solidFill>
                          <a:effectLst/>
                        </a:rPr>
                        <a:t>333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600" dirty="0">
                          <a:solidFill>
                            <a:srgbClr val="333333"/>
                          </a:solidFill>
                          <a:effectLst/>
                        </a:rPr>
                        <a:t>3.58</a:t>
                      </a:r>
                    </a:p>
                  </a:txBody>
                  <a:tcPr marL="29388" marR="29388" marT="20991" marB="20991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1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Start early! </a:t>
            </a:r>
          </a:p>
          <a:p>
            <a:pPr lvl="1"/>
            <a:r>
              <a:rPr lang="en-US" sz="3000" dirty="0" smtClean="0"/>
              <a:t>Average: 3 months, 3-4 hours per day</a:t>
            </a:r>
            <a:endParaRPr lang="en-US" sz="3200" dirty="0"/>
          </a:p>
          <a:p>
            <a:r>
              <a:rPr lang="en-US" sz="3200" dirty="0" smtClean="0"/>
              <a:t>Take a Diagnostic Test first</a:t>
            </a:r>
          </a:p>
          <a:p>
            <a:r>
              <a:rPr lang="en-US" sz="3200" dirty="0" smtClean="0"/>
              <a:t>Kaplan Books (comes with 2 free practice exams)</a:t>
            </a:r>
          </a:p>
          <a:p>
            <a:r>
              <a:rPr lang="en-US" sz="3200" dirty="0" smtClean="0"/>
              <a:t>Kaplan Classes</a:t>
            </a:r>
          </a:p>
          <a:p>
            <a:r>
              <a:rPr lang="en-US" sz="3200" dirty="0" smtClean="0"/>
              <a:t>Crack OAT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854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3435" y="1710813"/>
            <a:ext cx="8590346" cy="4360803"/>
          </a:xfrm>
        </p:spPr>
        <p:txBody>
          <a:bodyPr>
            <a:normAutofit/>
          </a:bodyPr>
          <a:lstStyle/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/>
              <a:t>Sign up early! through </a:t>
            </a:r>
            <a:r>
              <a:rPr lang="en-US" sz="3600" dirty="0" err="1"/>
              <a:t>P</a:t>
            </a:r>
            <a:r>
              <a:rPr lang="en-US" sz="3600" dirty="0" err="1" smtClean="0"/>
              <a:t>rometric</a:t>
            </a:r>
            <a:endParaRPr lang="en-US" sz="3600" dirty="0" smtClean="0"/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/>
              <a:t>Multiple locations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/>
              <a:t>Time: 8:30 AM or 12:30 PM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dirty="0" smtClean="0"/>
              <a:t>Arrive early! Sometimes you can start before your assigned time</a:t>
            </a:r>
            <a:endParaRPr lang="en-US" sz="3400" dirty="0"/>
          </a:p>
          <a:p>
            <a:pPr lvl="3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3200" dirty="0" smtClean="0"/>
              <a:t>Parking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en-US" sz="3200" dirty="0" smtClean="0"/>
              <a:t>Sign in: ID check, metal detector, etc.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2000" y="2093976"/>
            <a:ext cx="3810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Optomcas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/>
              <a:t>Restarts every June</a:t>
            </a:r>
          </a:p>
          <a:p>
            <a:r>
              <a:rPr lang="en-US" sz="2800" dirty="0">
                <a:hlinkClick r:id="rId2" tooltip="OptomCas"/>
              </a:rPr>
              <a:t>https://</a:t>
            </a:r>
            <a:r>
              <a:rPr lang="en-US" sz="2800" dirty="0" err="1">
                <a:hlinkClick r:id="rId2" tooltip="OptomCas"/>
              </a:rPr>
              <a:t>optomcas.liaisoncas.com</a:t>
            </a:r>
            <a:r>
              <a:rPr lang="en-US" sz="2800" dirty="0">
                <a:hlinkClick r:id="rId2" tooltip="OptomCas"/>
              </a:rPr>
              <a:t>/applicant-</a:t>
            </a:r>
            <a:r>
              <a:rPr lang="en-US" sz="2800" dirty="0" err="1">
                <a:hlinkClick r:id="rId2" tooltip="OptomCas"/>
              </a:rPr>
              <a:t>ux</a:t>
            </a:r>
            <a:r>
              <a:rPr lang="en-US" sz="2800" dirty="0">
                <a:hlinkClick r:id="rId2" tooltip="OptomCas"/>
              </a:rPr>
              <a:t>/#/login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38" y="2093976"/>
            <a:ext cx="3556000" cy="256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056" y="2093976"/>
            <a:ext cx="3556000" cy="256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374" y="2303526"/>
            <a:ext cx="3864078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smtClean="0"/>
              <a:t>Human Anatomy 1 &amp; 2 (Lab not necessary if you pay attention in class)</a:t>
            </a:r>
          </a:p>
          <a:p>
            <a:r>
              <a:rPr lang="en-US" sz="4400" dirty="0" smtClean="0"/>
              <a:t>Cell Biology &amp; Genetics</a:t>
            </a:r>
          </a:p>
          <a:p>
            <a:r>
              <a:rPr lang="en-US" sz="4400" dirty="0" smtClean="0"/>
              <a:t>Physics I &amp; II</a:t>
            </a:r>
          </a:p>
          <a:p>
            <a:r>
              <a:rPr lang="en-US" sz="4800" dirty="0" smtClean="0"/>
              <a:t>Biochemistry (?)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82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535</TotalTime>
  <Words>495</Words>
  <Application>Microsoft Macintosh PowerPoint</Application>
  <PresentationFormat>Widescreen</PresentationFormat>
  <Paragraphs>141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Cambria</vt:lpstr>
      <vt:lpstr>Rockwell</vt:lpstr>
      <vt:lpstr>Rockwell Condensed</vt:lpstr>
      <vt:lpstr>Rockwell Extra Bold</vt:lpstr>
      <vt:lpstr>Wingdings</vt:lpstr>
      <vt:lpstr>Arial</vt:lpstr>
      <vt:lpstr>Wood Type</vt:lpstr>
      <vt:lpstr>Optometry school Admissions</vt:lpstr>
      <vt:lpstr>Overview</vt:lpstr>
      <vt:lpstr>Optometry Admissions Test</vt:lpstr>
      <vt:lpstr>What’s a good score?</vt:lpstr>
      <vt:lpstr>PowerPoint Presentation</vt:lpstr>
      <vt:lpstr>Preparation</vt:lpstr>
      <vt:lpstr>Logistics</vt:lpstr>
      <vt:lpstr>Optomcas</vt:lpstr>
      <vt:lpstr>Recommended courses</vt:lpstr>
      <vt:lpstr>Extracurriculars</vt:lpstr>
      <vt:lpstr>Choosing Colleges</vt:lpstr>
      <vt:lpstr>Interviews</vt:lpstr>
      <vt:lpstr>Remember… It’s never too late!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Optometry school Admissions</dc:title>
  <dc:creator>Elizabeth Cho</dc:creator>
  <cp:lastModifiedBy>Elizabeth Cho</cp:lastModifiedBy>
  <cp:revision>11</cp:revision>
  <dcterms:created xsi:type="dcterms:W3CDTF">2016-02-28T20:11:13Z</dcterms:created>
  <dcterms:modified xsi:type="dcterms:W3CDTF">2016-03-23T18:41:48Z</dcterms:modified>
</cp:coreProperties>
</file>