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Email Dr. Bayles to request your class rank for the application purposes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Please email the account with questions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724400" y="0"/>
            <a:ext cx="3012140" cy="5140547"/>
          </a:xfrm>
          <a:custGeom>
            <a:pathLst>
              <a:path extrusionOk="0" h="6854064" w="3012141">
                <a:moveTo>
                  <a:pt x="2623817" y="0"/>
                </a:moveTo>
                <a:lnTo>
                  <a:pt x="2791741" y="608783"/>
                </a:lnTo>
                <a:lnTo>
                  <a:pt x="1826176" y="1301537"/>
                </a:lnTo>
                <a:lnTo>
                  <a:pt x="2130539" y="2466623"/>
                </a:lnTo>
                <a:lnTo>
                  <a:pt x="1175470" y="3190866"/>
                </a:lnTo>
                <a:lnTo>
                  <a:pt x="1469337" y="4355952"/>
                </a:lnTo>
                <a:lnTo>
                  <a:pt x="493277" y="5080194"/>
                </a:lnTo>
                <a:lnTo>
                  <a:pt x="808135" y="6255776"/>
                </a:lnTo>
                <a:lnTo>
                  <a:pt x="0" y="6854064"/>
                </a:lnTo>
                <a:lnTo>
                  <a:pt x="388325" y="6854064"/>
                </a:lnTo>
                <a:lnTo>
                  <a:pt x="1007545" y="6308258"/>
                </a:lnTo>
                <a:lnTo>
                  <a:pt x="713678" y="5122179"/>
                </a:lnTo>
                <a:lnTo>
                  <a:pt x="1679242" y="4408433"/>
                </a:lnTo>
                <a:lnTo>
                  <a:pt x="1364384" y="3232851"/>
                </a:lnTo>
                <a:lnTo>
                  <a:pt x="2361435" y="2498112"/>
                </a:lnTo>
                <a:lnTo>
                  <a:pt x="2015091" y="1343522"/>
                </a:lnTo>
                <a:lnTo>
                  <a:pt x="3012141" y="608783"/>
                </a:lnTo>
                <a:lnTo>
                  <a:pt x="2833722" y="0"/>
                </a:lnTo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4571999" y="0"/>
            <a:ext cx="4546600" cy="5143499"/>
            <a:chOff x="1447" y="0"/>
            <a:chExt cx="2863" cy="4319"/>
          </a:xfrm>
        </p:grpSpPr>
        <p:sp>
          <p:nvSpPr>
            <p:cNvPr id="12" name="Shape 12"/>
            <p:cNvSpPr/>
            <p:nvPr/>
          </p:nvSpPr>
          <p:spPr>
            <a:xfrm>
              <a:off x="1447" y="0"/>
              <a:ext cx="1885" cy="4319"/>
            </a:xfrm>
            <a:custGeom>
              <a:pathLst>
                <a:path extrusionOk="0" h="4320" w="1886">
                  <a:moveTo>
                    <a:pt x="1719" y="0"/>
                  </a:moveTo>
                  <a:lnTo>
                    <a:pt x="1813" y="357"/>
                  </a:lnTo>
                  <a:lnTo>
                    <a:pt x="1194" y="805"/>
                  </a:lnTo>
                  <a:lnTo>
                    <a:pt x="1393" y="1544"/>
                  </a:lnTo>
                  <a:lnTo>
                    <a:pt x="777" y="1991"/>
                  </a:lnTo>
                  <a:lnTo>
                    <a:pt x="972" y="2734"/>
                  </a:lnTo>
                  <a:lnTo>
                    <a:pt x="355" y="3178"/>
                  </a:lnTo>
                  <a:lnTo>
                    <a:pt x="554" y="3921"/>
                  </a:lnTo>
                  <a:lnTo>
                    <a:pt x="0" y="4320"/>
                  </a:lnTo>
                  <a:lnTo>
                    <a:pt x="109" y="4320"/>
                  </a:lnTo>
                  <a:lnTo>
                    <a:pt x="623" y="3948"/>
                  </a:lnTo>
                  <a:lnTo>
                    <a:pt x="430" y="3205"/>
                  </a:lnTo>
                  <a:lnTo>
                    <a:pt x="1045" y="2761"/>
                  </a:lnTo>
                  <a:lnTo>
                    <a:pt x="850" y="2018"/>
                  </a:lnTo>
                  <a:lnTo>
                    <a:pt x="1468" y="1572"/>
                  </a:lnTo>
                  <a:lnTo>
                    <a:pt x="1271" y="830"/>
                  </a:lnTo>
                  <a:lnTo>
                    <a:pt x="1886" y="386"/>
                  </a:lnTo>
                  <a:lnTo>
                    <a:pt x="1788" y="0"/>
                  </a:lnTo>
                  <a:lnTo>
                    <a:pt x="1719" y="0"/>
                  </a:lnTo>
                  <a:close/>
                </a:path>
              </a:pathLst>
            </a:custGeom>
            <a:solidFill>
              <a:srgbClr val="A64129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559" y="0"/>
              <a:ext cx="1978" cy="4319"/>
            </a:xfrm>
            <a:custGeom>
              <a:pathLst>
                <a:path extrusionOk="0" h="4320" w="1979">
                  <a:moveTo>
                    <a:pt x="1673" y="0"/>
                  </a:moveTo>
                  <a:lnTo>
                    <a:pt x="1777" y="382"/>
                  </a:lnTo>
                  <a:lnTo>
                    <a:pt x="1160" y="830"/>
                  </a:lnTo>
                  <a:lnTo>
                    <a:pt x="1357" y="1570"/>
                  </a:lnTo>
                  <a:lnTo>
                    <a:pt x="743" y="2016"/>
                  </a:lnTo>
                  <a:lnTo>
                    <a:pt x="936" y="2759"/>
                  </a:lnTo>
                  <a:lnTo>
                    <a:pt x="319" y="3204"/>
                  </a:lnTo>
                  <a:lnTo>
                    <a:pt x="517" y="3947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717" y="4025"/>
                  </a:lnTo>
                  <a:lnTo>
                    <a:pt x="521" y="3280"/>
                  </a:lnTo>
                  <a:lnTo>
                    <a:pt x="1136" y="2836"/>
                  </a:lnTo>
                  <a:lnTo>
                    <a:pt x="941" y="2093"/>
                  </a:lnTo>
                  <a:lnTo>
                    <a:pt x="1559" y="1648"/>
                  </a:lnTo>
                  <a:lnTo>
                    <a:pt x="1362" y="905"/>
                  </a:lnTo>
                  <a:lnTo>
                    <a:pt x="1979" y="461"/>
                  </a:lnTo>
                  <a:lnTo>
                    <a:pt x="1859" y="0"/>
                  </a:lnTo>
                  <a:lnTo>
                    <a:pt x="1673" y="0"/>
                  </a:lnTo>
                  <a:close/>
                </a:path>
              </a:pathLst>
            </a:custGeom>
            <a:solidFill>
              <a:srgbClr val="38445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2090" y="0"/>
              <a:ext cx="1805" cy="4319"/>
            </a:xfrm>
            <a:custGeom>
              <a:pathLst>
                <a:path extrusionOk="0" h="4320" w="1806">
                  <a:moveTo>
                    <a:pt x="1462" y="0"/>
                  </a:moveTo>
                  <a:lnTo>
                    <a:pt x="1604" y="510"/>
                  </a:lnTo>
                  <a:lnTo>
                    <a:pt x="987" y="958"/>
                  </a:lnTo>
                  <a:lnTo>
                    <a:pt x="1183" y="1696"/>
                  </a:lnTo>
                  <a:lnTo>
                    <a:pt x="570" y="2142"/>
                  </a:lnTo>
                  <a:lnTo>
                    <a:pt x="764" y="2885"/>
                  </a:lnTo>
                  <a:lnTo>
                    <a:pt x="147" y="3329"/>
                  </a:lnTo>
                  <a:lnTo>
                    <a:pt x="344" y="4072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544" y="4151"/>
                  </a:lnTo>
                  <a:lnTo>
                    <a:pt x="349" y="3406"/>
                  </a:lnTo>
                  <a:lnTo>
                    <a:pt x="965" y="2961"/>
                  </a:lnTo>
                  <a:lnTo>
                    <a:pt x="768" y="2220"/>
                  </a:lnTo>
                  <a:lnTo>
                    <a:pt x="1385" y="1776"/>
                  </a:lnTo>
                  <a:lnTo>
                    <a:pt x="1189" y="1031"/>
                  </a:lnTo>
                  <a:lnTo>
                    <a:pt x="1806" y="586"/>
                  </a:lnTo>
                  <a:lnTo>
                    <a:pt x="1647" y="0"/>
                  </a:lnTo>
                  <a:lnTo>
                    <a:pt x="1462" y="0"/>
                  </a:lnTo>
                  <a:close/>
                </a:path>
              </a:pathLst>
            </a:custGeom>
            <a:solidFill>
              <a:srgbClr val="F68C1F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463" y="0"/>
              <a:ext cx="1847" cy="4319"/>
            </a:xfrm>
            <a:custGeom>
              <a:pathLst>
                <a:path extrusionOk="0" h="4320" w="1848">
                  <a:moveTo>
                    <a:pt x="1311" y="0"/>
                  </a:moveTo>
                  <a:lnTo>
                    <a:pt x="1475" y="606"/>
                  </a:lnTo>
                  <a:lnTo>
                    <a:pt x="856" y="1055"/>
                  </a:lnTo>
                  <a:lnTo>
                    <a:pt x="1054" y="1794"/>
                  </a:lnTo>
                  <a:lnTo>
                    <a:pt x="439" y="2240"/>
                  </a:lnTo>
                  <a:lnTo>
                    <a:pt x="634" y="2981"/>
                  </a:lnTo>
                  <a:lnTo>
                    <a:pt x="16" y="3428"/>
                  </a:lnTo>
                  <a:lnTo>
                    <a:pt x="215" y="4169"/>
                  </a:lnTo>
                  <a:lnTo>
                    <a:pt x="0" y="4320"/>
                  </a:lnTo>
                  <a:lnTo>
                    <a:pt x="570" y="4320"/>
                  </a:lnTo>
                  <a:lnTo>
                    <a:pt x="584" y="4304"/>
                  </a:lnTo>
                  <a:lnTo>
                    <a:pt x="391" y="3570"/>
                  </a:lnTo>
                  <a:lnTo>
                    <a:pt x="1005" y="3118"/>
                  </a:lnTo>
                  <a:lnTo>
                    <a:pt x="810" y="2380"/>
                  </a:lnTo>
                  <a:lnTo>
                    <a:pt x="1422" y="1936"/>
                  </a:lnTo>
                  <a:lnTo>
                    <a:pt x="1229" y="1193"/>
                  </a:lnTo>
                  <a:lnTo>
                    <a:pt x="1848" y="743"/>
                  </a:lnTo>
                  <a:lnTo>
                    <a:pt x="1650" y="0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A4BDC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685800" y="746438"/>
            <a:ext cx="5258700" cy="1158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rgbClr val="A5BDC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>
                <a:solidFill>
                  <a:srgbClr val="A64128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A64128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A64128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A64128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A64128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A64128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A64128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A64128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A64128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1800">
                <a:solidFill>
                  <a:schemeClr val="dk1"/>
                </a:solidFill>
              </a:defRPr>
            </a:lvl1pPr>
          </a:lstStyle>
          <a:p/>
        </p:txBody>
      </p:sp>
      <p:sp>
        <p:nvSpPr>
          <p:cNvPr id="36" name="Shape 36"/>
          <p:cNvSpPr/>
          <p:nvPr/>
        </p:nvSpPr>
        <p:spPr>
          <a:xfrm rot="10800000">
            <a:off x="7938258" y="0"/>
            <a:ext cx="1205741" cy="3389922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/>
          <p:nvPr/>
        </p:nvSpPr>
        <p:spPr>
          <a:xfrm rot="5400000">
            <a:off x="1807794" y="-1807795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rot="-5400000">
            <a:off x="6431898" y="2431398"/>
            <a:ext cx="904306" cy="4519896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1753577"/>
            <a:ext cx="1205741" cy="3389922"/>
          </a:xfrm>
          <a:custGeom>
            <a:pathLst>
              <a:path extrusionOk="0" h="4519897" w="1205742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b="1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3" Type="http://schemas.openxmlformats.org/officeDocument/2006/relationships/hyperlink" Target="http://www.tbp.org/scholarships.cfm" TargetMode="Externa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3" Type="http://schemas.openxmlformats.org/officeDocument/2006/relationships/hyperlink" Target="mailto:vyun1@umbc.edu" TargetMode="Externa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0.pn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hemler1@umbc.edu" TargetMode="External"/><Relationship Id="rId3" Type="http://schemas.openxmlformats.org/officeDocument/2006/relationships/hyperlink" Target="mailto:stephb3@umbc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ctrTitle"/>
          </p:nvPr>
        </p:nvSpPr>
        <p:spPr>
          <a:xfrm>
            <a:off x="714575" y="724850"/>
            <a:ext cx="5571900" cy="1158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GBM #5</a:t>
            </a:r>
          </a:p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Tau Beta Pi - 4/22/2015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Bent Polishing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3600"/>
              <a:t>Friday, 4/24 - 2pm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TBP - Scholarship Opportunity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http://www.tbp.org/scholarships.cfm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Deadline: May 1st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TBP T-Shirts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Available for $10 cash please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Just restocked on all sizes!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Contact Victoria at </a:t>
            </a:r>
            <a:r>
              <a:rPr lang="en" u="sng">
                <a:solidFill>
                  <a:schemeClr val="hlink"/>
                </a:solidFill>
                <a:hlinkClick r:id="rId3"/>
              </a:rPr>
              <a:t>vyun1@umbc.edu</a:t>
            </a:r>
            <a:r>
              <a:rPr lang="en"/>
              <a:t> if you would like a shirt</a:t>
            </a:r>
          </a:p>
          <a:p>
            <a:pPr indent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Wear it to GBMs!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1278750" y="212525"/>
            <a:ext cx="6586499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Next GBM = May 6th  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1678950" y="1756025"/>
            <a:ext cx="5786099" cy="2752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lang="en"/>
              <a:t>ITE 102 - 12:00pm</a:t>
            </a:r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**Initiates please meet in the front rows with Sarah**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TBP - Active Status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Social hours - due 5/6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Service hours - due 5/6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Attend Initiation - 4/25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Initiation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algn="ctr">
              <a:spcBef>
                <a:spcPts val="0"/>
              </a:spcBef>
              <a:buNone/>
            </a:pPr>
            <a:r>
              <a:rPr lang="en" sz="4800"/>
              <a:t>April 25th @ 11am! </a:t>
            </a:r>
          </a:p>
          <a:p>
            <a:pPr rtl="0" algn="ctr">
              <a:spcBef>
                <a:spcPts val="0"/>
              </a:spcBef>
              <a:buNone/>
            </a:pPr>
            <a:r>
              <a:rPr lang="en"/>
              <a:t>Business Casual</a:t>
            </a:r>
          </a:p>
          <a:p>
            <a:pPr rtl="0" algn="ctr">
              <a:spcBef>
                <a:spcPts val="0"/>
              </a:spcBef>
              <a:buNone/>
            </a:pPr>
            <a:r>
              <a:rPr lang="en"/>
              <a:t>Members: </a:t>
            </a:r>
            <a:r>
              <a:rPr b="1" lang="en"/>
              <a:t>PAHB 132 - 10:45am</a:t>
            </a:r>
          </a:p>
          <a:p>
            <a:pPr rtl="0" algn="ctr">
              <a:spcBef>
                <a:spcPts val="0"/>
              </a:spcBef>
              <a:buNone/>
            </a:pPr>
            <a:r>
              <a:rPr lang="en"/>
              <a:t>Initiates: </a:t>
            </a:r>
            <a:r>
              <a:rPr b="1" lang="en"/>
              <a:t>PAHB 107 - 10:30am</a:t>
            </a:r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Initiates - Due Dates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l">
              <a:spcBef>
                <a:spcPts val="0"/>
              </a:spcBef>
              <a:buNone/>
            </a:pPr>
            <a:r>
              <a:rPr lang="en"/>
              <a:t>4/25 - Member Signatures &amp; Bent Polishing</a:t>
            </a:r>
          </a:p>
          <a:p>
            <a:pPr indent="457200" marL="457200" rtl="0" algn="l">
              <a:spcBef>
                <a:spcPts val="0"/>
              </a:spcBef>
              <a:buNone/>
            </a:pPr>
            <a:r>
              <a:rPr lang="en"/>
              <a:t>-</a:t>
            </a:r>
            <a:r>
              <a:rPr b="1" lang="en"/>
              <a:t> $85 Initiation Fee </a:t>
            </a:r>
          </a:p>
          <a:p>
            <a:pPr indent="457200" lvl="0" marL="914400" rtl="0" algn="l">
              <a:spcBef>
                <a:spcPts val="0"/>
              </a:spcBef>
              <a:buNone/>
            </a:pPr>
            <a:r>
              <a:rPr lang="en"/>
              <a:t>(cash or check to TBP MDD)</a:t>
            </a:r>
          </a:p>
          <a:p>
            <a:pPr rtl="0" algn="l">
              <a:spcBef>
                <a:spcPts val="0"/>
              </a:spcBef>
              <a:buNone/>
            </a:pPr>
            <a:r>
              <a:rPr lang="en"/>
              <a:t>5/6 - Social &amp; Service Hours</a:t>
            </a:r>
          </a:p>
          <a:p>
            <a:pPr rtl="0" algn="l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Officer Elections @ Initiation 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744700" y="1367250"/>
            <a:ext cx="3695399" cy="2408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President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Vice President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Treasurer(s)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Corresponding Secretary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Recording Secretary</a:t>
            </a:r>
          </a:p>
        </p:txBody>
      </p:sp>
      <p:sp>
        <p:nvSpPr>
          <p:cNvPr id="69" name="Shape 69"/>
          <p:cNvSpPr txBox="1"/>
          <p:nvPr>
            <p:ph idx="2" type="body"/>
          </p:nvPr>
        </p:nvSpPr>
        <p:spPr>
          <a:xfrm>
            <a:off x="4460725" y="1367250"/>
            <a:ext cx="4724099" cy="2408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Social Coordinator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Service Coordinator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Initiation Coordinator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Tutoring Coordinator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 sz="2400"/>
              <a:t>Community Events Coordinator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 txBox="1"/>
          <p:nvPr>
            <p:ph idx="3" type="body"/>
          </p:nvPr>
        </p:nvSpPr>
        <p:spPr>
          <a:xfrm>
            <a:off x="1555800" y="4146500"/>
            <a:ext cx="6032399" cy="736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**Election Slide due 5pm Friday**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Updated: Social Events!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5150" y="1063375"/>
            <a:ext cx="8598599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b="1" sz="2600"/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b="1" sz="2600"/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2600"/>
              <a:t>Laser Tag (TBD)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2600"/>
              <a:t>Orioles Game - April 24 @ 7:05 PM (Student Night!!)</a:t>
            </a:r>
            <a:br>
              <a:rPr b="1" lang="en" sz="2600"/>
            </a:br>
            <a:r>
              <a:rPr b="1" lang="en" sz="2600"/>
              <a:t>Chipotle Fundraiser - Next semester 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 sz="2600"/>
              <a:t>Kesha Concert- April 26 at 7pm!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b="1" sz="26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4475" y="237550"/>
            <a:ext cx="2777975" cy="2069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Tutoring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116290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-Planning to have a cram session for Statics early May.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Service Opportunities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457200" y="1200150"/>
            <a:ext cx="8538899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April 23rd-Let’s Get Techy (10am-12pm)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April 23rd-Blood drive sign-up table (10am-2pm)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April 29th- Blood drive, 8AM-9PM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April 30th- Lakeland Elementary/Middle </a:t>
            </a:r>
            <a:br>
              <a:rPr lang="en"/>
            </a:br>
            <a:r>
              <a:rPr lang="en"/>
              <a:t>Stem Day!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Garden!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457200" y="116290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If you are interested in helping this semester, please email Stephanie (</a:t>
            </a:r>
            <a:r>
              <a:rPr lang="en" u="sng">
                <a:solidFill>
                  <a:schemeClr val="hlink"/>
                </a:solidFill>
                <a:hlinkClick r:id="rId3"/>
              </a:rPr>
              <a:t>stephb3@umbc.edu</a:t>
            </a:r>
            <a:r>
              <a:rPr lang="en"/>
              <a:t>) or Sarah (</a:t>
            </a:r>
            <a:r>
              <a:rPr lang="en" u="sng">
                <a:solidFill>
                  <a:schemeClr val="hlink"/>
                </a:solidFill>
                <a:hlinkClick r:id="rId4"/>
              </a:rPr>
              <a:t>shemler1@umbc.edu</a:t>
            </a:r>
            <a:r>
              <a:rPr lang="en"/>
              <a:t>) after the meeting.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