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77" r:id="rId2"/>
    <p:sldId id="278" r:id="rId3"/>
    <p:sldId id="270" r:id="rId4"/>
    <p:sldId id="273" r:id="rId5"/>
    <p:sldId id="274" r:id="rId6"/>
    <p:sldId id="275" r:id="rId7"/>
    <p:sldId id="279" r:id="rId8"/>
    <p:sldId id="280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4034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882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932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389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185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2074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8154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9651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9305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1169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3755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08C4E-4EB5-4FE1-A4A1-AE631033592B}" type="datetimeFigureOut">
              <a:rPr lang="en-US" smtClean="0"/>
              <a:pPr/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D72E6-5955-45A5-BA54-422DABDD3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549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14600"/>
            <a:ext cx="8382000" cy="37338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>
                <a:solidFill>
                  <a:srgbClr val="000000"/>
                </a:solidFill>
              </a:rPr>
              <a:t>Our challenge and goal was to </a:t>
            </a:r>
            <a:r>
              <a:rPr lang="en-US" dirty="0" smtClean="0">
                <a:solidFill>
                  <a:srgbClr val="000000"/>
                </a:solidFill>
              </a:rPr>
              <a:t>pull out the essence of what you said.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There were 8 of us, a mix of faculty and staff, working in </a:t>
            </a:r>
            <a:r>
              <a:rPr lang="en-US" dirty="0">
                <a:solidFill>
                  <a:srgbClr val="000000"/>
                </a:solidFill>
              </a:rPr>
              <a:t>small groups of 2 or 3.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We needed to distill what you said down to a few bullets.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We struggled not to interpret your responses, but some interpretation was inevitable.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</a:rPr>
              <a:t>A window into the theming process:</a:t>
            </a:r>
            <a:endParaRPr lang="en-US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7614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14600"/>
            <a:ext cx="8382000" cy="3733800"/>
          </a:xfrm>
        </p:spPr>
        <p:txBody>
          <a:bodyPr>
            <a:normAutofit fontScale="925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We scanned responses in real time.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We had to make judgments about </a:t>
            </a:r>
            <a:r>
              <a:rPr lang="en-US" dirty="0" smtClean="0">
                <a:solidFill>
                  <a:srgbClr val="000000"/>
                </a:solidFill>
              </a:rPr>
              <a:t>which unique responses to include. It was challenging.</a:t>
            </a:r>
            <a:endParaRPr lang="en-US" dirty="0">
              <a:solidFill>
                <a:srgbClr val="000000"/>
              </a:solidFill>
            </a:endParaRPr>
          </a:p>
          <a:p>
            <a:pPr marL="971550" lvl="1" indent="-514350" algn="l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Degree to which it addressed the question</a:t>
            </a:r>
          </a:p>
          <a:p>
            <a:pPr marL="971550" lvl="1" indent="-514350" algn="l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Quality of articulation</a:t>
            </a:r>
          </a:p>
          <a:p>
            <a:pPr marL="971550" lvl="1" indent="-514350" algn="l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Broader concepts rather than details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We used your language whenever we could.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</a:rPr>
              <a:t>A window into the theming process:</a:t>
            </a:r>
            <a:endParaRPr lang="en-US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7858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8382000" cy="3276600"/>
          </a:xfrm>
        </p:spPr>
        <p:txBody>
          <a:bodyPr>
            <a:normAutofit/>
          </a:bodyPr>
          <a:lstStyle/>
          <a:p>
            <a:pPr marL="457200" indent="-457200" algn="l">
              <a:buClr>
                <a:schemeClr val="tx1"/>
              </a:buClr>
              <a:buFont typeface="Arial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T enhanced </a:t>
            </a:r>
            <a:r>
              <a:rPr lang="en-US" sz="2800" dirty="0" smtClean="0">
                <a:solidFill>
                  <a:srgbClr val="000000"/>
                </a:solidFill>
              </a:rPr>
              <a:t>c</a:t>
            </a:r>
            <a:r>
              <a:rPr lang="en-US" sz="2800" dirty="0" smtClean="0">
                <a:solidFill>
                  <a:srgbClr val="000000"/>
                </a:solidFill>
              </a:rPr>
              <a:t>ulture</a:t>
            </a:r>
          </a:p>
          <a:p>
            <a:pPr marL="914400" lvl="1" indent="-457200" algn="l">
              <a:buClr>
                <a:schemeClr val="tx1"/>
              </a:buClr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Encourages </a:t>
            </a:r>
            <a:r>
              <a:rPr lang="en-US" sz="2400" dirty="0" smtClean="0">
                <a:solidFill>
                  <a:srgbClr val="000000"/>
                </a:solidFill>
              </a:rPr>
              <a:t>initiative</a:t>
            </a:r>
            <a:r>
              <a:rPr lang="en-US" sz="2400" dirty="0" smtClean="0">
                <a:solidFill>
                  <a:srgbClr val="000000"/>
                </a:solidFill>
              </a:rPr>
              <a:t>, flexibility, responsiveness, </a:t>
            </a:r>
            <a:r>
              <a:rPr lang="en-US" sz="2400" dirty="0" smtClean="0">
                <a:solidFill>
                  <a:srgbClr val="000000"/>
                </a:solidFill>
              </a:rPr>
              <a:t>communication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457200" indent="-457200" algn="l">
              <a:buClr>
                <a:schemeClr val="tx1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</a:rPr>
              <a:t>Shared governance and culture of inclusiveness</a:t>
            </a:r>
          </a:p>
          <a:p>
            <a:pPr marL="914400" lvl="1" indent="-457200" algn="l"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All </a:t>
            </a:r>
            <a:r>
              <a:rPr lang="en-US" sz="2400" dirty="0" smtClean="0">
                <a:solidFill>
                  <a:srgbClr val="000000"/>
                </a:solidFill>
              </a:rPr>
              <a:t>members of the community and ideas valued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</a:p>
          <a:p>
            <a:pPr marL="914400" lvl="1" indent="-457200" algn="l"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Structured </a:t>
            </a:r>
            <a:r>
              <a:rPr lang="en-US" sz="2400" dirty="0" smtClean="0">
                <a:solidFill>
                  <a:srgbClr val="000000"/>
                </a:solidFill>
              </a:rPr>
              <a:t>bodies and informal groups and </a:t>
            </a:r>
            <a:r>
              <a:rPr lang="en-US" sz="2400" dirty="0" smtClean="0">
                <a:solidFill>
                  <a:srgbClr val="000000"/>
                </a:solidFill>
              </a:rPr>
              <a:t>networks</a:t>
            </a:r>
            <a:endParaRPr lang="en-US" sz="2400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Question 1: How does our culture serve us well in achieving our goals?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433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8382000" cy="3276600"/>
          </a:xfrm>
        </p:spPr>
        <p:txBody>
          <a:bodyPr>
            <a:noAutofit/>
          </a:bodyPr>
          <a:lstStyle/>
          <a:p>
            <a:pPr marL="457200" indent="-457200" algn="l">
              <a:buClr>
                <a:schemeClr val="tx1"/>
              </a:buClr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Young, small entrepreneurial university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914400" lvl="1" indent="-457200" algn="l">
              <a:buClr>
                <a:schemeClr val="tx1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Entrepreneurial</a:t>
            </a:r>
            <a:r>
              <a:rPr lang="en-US" sz="2200" dirty="0" smtClean="0">
                <a:solidFill>
                  <a:srgbClr val="000000"/>
                </a:solidFill>
              </a:rPr>
              <a:t>, activist, room for individual leadership ideas, flexibility, hands-on and accessible </a:t>
            </a:r>
            <a:r>
              <a:rPr lang="en-US" sz="2200" dirty="0" smtClean="0">
                <a:solidFill>
                  <a:srgbClr val="000000"/>
                </a:solidFill>
              </a:rPr>
              <a:t>leadership</a:t>
            </a:r>
          </a:p>
          <a:p>
            <a:pPr marL="914400" lvl="1" indent="-457200" algn="l">
              <a:buClr>
                <a:schemeClr val="tx1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People </a:t>
            </a:r>
            <a:r>
              <a:rPr lang="en-US" sz="2200" dirty="0" smtClean="0">
                <a:solidFill>
                  <a:srgbClr val="000000"/>
                </a:solidFill>
              </a:rPr>
              <a:t>are vested 10, 15, 20+ years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br>
              <a:rPr lang="en-US" sz="2200" dirty="0" smtClean="0">
                <a:solidFill>
                  <a:srgbClr val="000000"/>
                </a:solidFill>
              </a:rPr>
            </a:br>
            <a:endParaRPr lang="en-US" sz="2200" dirty="0" smtClean="0">
              <a:solidFill>
                <a:srgbClr val="000000"/>
              </a:solidFill>
            </a:endParaRPr>
          </a:p>
          <a:p>
            <a:pPr marL="457200" indent="-457200" algn="l">
              <a:buClr>
                <a:schemeClr val="tx1"/>
              </a:buClr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Core values expressed in the life of the campus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914400" lvl="1" indent="-457200" algn="l">
              <a:buClr>
                <a:schemeClr val="tx1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Trust</a:t>
            </a:r>
            <a:r>
              <a:rPr lang="en-US" sz="2200" dirty="0" smtClean="0">
                <a:solidFill>
                  <a:srgbClr val="000000"/>
                </a:solidFill>
              </a:rPr>
              <a:t>, collegiality, equality, dedication, hard working, faculty nurturing students, student activism and engagement</a:t>
            </a:r>
            <a:endParaRPr lang="en-US" sz="2200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Question 1: How does our culture serve us well in achieving our goals?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4330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0"/>
            <a:ext cx="8382000" cy="320040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</a:rPr>
              <a:t>Challenges of the shared governance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Hard to get involved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Lack of transparency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Lack of process ownership (responsibility for getting things done)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Slower and less flexible decision-making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Cliques/camps – we’re not as unified as we think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Question 2: How does our culture challenge us in achieving our goals?</a:t>
            </a:r>
            <a:endParaRPr lang="en-US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2726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8382000" cy="327660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</a:rPr>
              <a:t>Resources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We are always open to new things, but might not be balancing resources to fund innovation and maintain and improve existing programs.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</a:rPr>
              <a:t>Evolving institutional identity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Maturing institution could make us less nimble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Balancing reputation in different fields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Question 2: How does our culture challenge us in achieving our goals?</a:t>
            </a:r>
            <a:endParaRPr lang="en-US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2726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382000" cy="342900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We need to be dynamic: </a:t>
            </a:r>
          </a:p>
          <a:p>
            <a:pPr marL="971550" lvl="1" indent="-51435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“Try </a:t>
            </a:r>
            <a:r>
              <a:rPr lang="en-US" dirty="0">
                <a:solidFill>
                  <a:srgbClr val="000000"/>
                </a:solidFill>
              </a:rPr>
              <a:t>to get the strategic plan in synch with what is happening externally and internally in the institution</a:t>
            </a:r>
            <a:r>
              <a:rPr lang="en-US" dirty="0" smtClean="0">
                <a:solidFill>
                  <a:srgbClr val="000000"/>
                </a:solidFill>
              </a:rPr>
              <a:t>.” </a:t>
            </a:r>
          </a:p>
          <a:p>
            <a:pPr marL="971550" lvl="1" indent="-51435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“Leave space for serendipity.”</a:t>
            </a:r>
          </a:p>
          <a:p>
            <a:pPr marL="971550" lvl="1" indent="-514350" algn="l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Inclusivity within and beyond campus (even global)—a place connected to other places</a:t>
            </a:r>
          </a:p>
          <a:p>
            <a:pPr marL="971550" lvl="1" indent="-51435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pay particular attention to those not included before</a:t>
            </a:r>
          </a:p>
          <a:p>
            <a:pPr marL="971550" lvl="1" indent="-51435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“broaden </a:t>
            </a:r>
            <a:r>
              <a:rPr lang="en-US" dirty="0">
                <a:solidFill>
                  <a:srgbClr val="000000"/>
                </a:solidFill>
              </a:rPr>
              <a:t>the definition of </a:t>
            </a:r>
            <a:r>
              <a:rPr lang="en-US" dirty="0" smtClean="0">
                <a:solidFill>
                  <a:srgbClr val="000000"/>
                </a:solidFill>
              </a:rPr>
              <a:t>diversity”</a:t>
            </a:r>
          </a:p>
          <a:p>
            <a:pPr marL="971550" lvl="1" indent="-514350" algn="l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nclude “student co-creators”</a:t>
            </a:r>
          </a:p>
          <a:p>
            <a:pPr marL="971550" lvl="1" indent="-514350" algn="l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Question 3: What </a:t>
            </a:r>
            <a:r>
              <a:rPr lang="en-US" sz="2800" b="1" dirty="0">
                <a:solidFill>
                  <a:srgbClr val="000000"/>
                </a:solidFill>
              </a:rPr>
              <a:t>characteristics are important to build into the next campus </a:t>
            </a:r>
            <a:r>
              <a:rPr lang="en-US" sz="2800" b="1" dirty="0" smtClean="0">
                <a:solidFill>
                  <a:srgbClr val="000000"/>
                </a:solidFill>
              </a:rPr>
              <a:t>planning process?</a:t>
            </a:r>
            <a:endParaRPr lang="en-US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9311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382000" cy="3429000"/>
          </a:xfrm>
        </p:spPr>
        <p:txBody>
          <a:bodyPr>
            <a:normAutofit fontScale="85000" lnSpcReduction="10000"/>
          </a:bodyPr>
          <a:lstStyle/>
          <a:p>
            <a:pPr marL="514350" indent="-514350" algn="l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Transparency: “We need to make sure that the community understands why some great ideas are tabled while others are acted upon.”</a:t>
            </a:r>
          </a:p>
          <a:p>
            <a:pPr marL="514350" indent="-51435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Communication, using technology: </a:t>
            </a:r>
            <a:r>
              <a:rPr lang="en-US" dirty="0">
                <a:solidFill>
                  <a:srgbClr val="000000"/>
                </a:solidFill>
              </a:rPr>
              <a:t>“Routine communication of strategic plan and priorities.” </a:t>
            </a:r>
          </a:p>
          <a:p>
            <a:pPr marL="514350" indent="-51435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Identity: “</a:t>
            </a:r>
            <a:r>
              <a:rPr lang="en-US" dirty="0">
                <a:solidFill>
                  <a:srgbClr val="000000"/>
                </a:solidFill>
              </a:rPr>
              <a:t>Culture as part of the plan.” “We need to define ourselves.</a:t>
            </a:r>
            <a:r>
              <a:rPr lang="en-US" dirty="0" smtClean="0">
                <a:solidFill>
                  <a:srgbClr val="000000"/>
                </a:solidFill>
              </a:rPr>
              <a:t>” Stay true to our values.</a:t>
            </a:r>
            <a:endParaRPr lang="en-US" dirty="0">
              <a:solidFill>
                <a:srgbClr val="000000"/>
              </a:solidFill>
            </a:endParaRPr>
          </a:p>
          <a:p>
            <a:pPr marL="514350" indent="-514350"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“Link </a:t>
            </a:r>
            <a:r>
              <a:rPr lang="en-US" dirty="0">
                <a:solidFill>
                  <a:srgbClr val="000000"/>
                </a:solidFill>
              </a:rPr>
              <a:t>planning priorities, fund raising, and resources.</a:t>
            </a:r>
            <a:r>
              <a:rPr lang="en-US" dirty="0" smtClean="0">
                <a:solidFill>
                  <a:srgbClr val="000000"/>
                </a:solidFill>
              </a:rPr>
              <a:t>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Question 3: What characteristics are important to build into the next campus planning process?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36527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Material gathered through this retreat will be a base for additional inquiry and analysis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Resisting the urge to “just plan”− taking the time to develop an effective process that includes: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</a:rPr>
              <a:t>Listening to diverse voices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</a:rPr>
              <a:t>Making hard choices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</a:rPr>
              <a:t>Crafting realistic implementation plans</a:t>
            </a:r>
            <a:endParaRPr lang="en-US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Provost, VPs, deans and senates will continue this conversation on planning across campus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1371600" lvl="2" indent="-457200" algn="l">
              <a:buFont typeface="Arial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What’s Next: A Year of Process Planning</a:t>
            </a:r>
            <a:endParaRPr lang="en-US" sz="36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620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759</Words>
  <Application>Microsoft Macintosh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Creative Services</cp:lastModifiedBy>
  <cp:revision>17</cp:revision>
  <dcterms:created xsi:type="dcterms:W3CDTF">2012-08-21T14:41:44Z</dcterms:created>
  <dcterms:modified xsi:type="dcterms:W3CDTF">2012-08-22T15:30:06Z</dcterms:modified>
</cp:coreProperties>
</file>