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0"/>
  </p:notesMasterIdLst>
  <p:sldIdLst>
    <p:sldId id="268" r:id="rId2"/>
    <p:sldId id="279" r:id="rId3"/>
    <p:sldId id="269" r:id="rId4"/>
    <p:sldId id="259" r:id="rId5"/>
    <p:sldId id="270" r:id="rId6"/>
    <p:sldId id="267" r:id="rId7"/>
    <p:sldId id="272" r:id="rId8"/>
    <p:sldId id="273" r:id="rId9"/>
    <p:sldId id="262" r:id="rId10"/>
    <p:sldId id="275" r:id="rId11"/>
    <p:sldId id="276" r:id="rId12"/>
    <p:sldId id="274" r:id="rId13"/>
    <p:sldId id="278" r:id="rId14"/>
    <p:sldId id="265" r:id="rId15"/>
    <p:sldId id="280" r:id="rId16"/>
    <p:sldId id="281" r:id="rId17"/>
    <p:sldId id="277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viewProps" Target="viewProps.xml"/><Relationship Id="rId4" Type="http://schemas.openxmlformats.org/officeDocument/2006/relationships/slide" Target="slides/slide3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1" Type="http://schemas.openxmlformats.org/officeDocument/2006/relationships/printerSettings" Target="printerSettings/printerSettings1.bin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6D51F-16D9-C241-8A0A-5610F7B0D529}" type="datetimeFigureOut">
              <a:rPr lang="en-US" smtClean="0"/>
              <a:pPr/>
              <a:t>8/22/12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F86DD-9C47-4442-BA5C-B0E9B08675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F86DD-9C47-4442-BA5C-B0E9B08675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2A74-0543-0041-9197-5EA7B03E35CC}" type="datetimeFigureOut">
              <a:rPr lang="en-US" smtClean="0"/>
              <a:pPr/>
              <a:t>8/22/12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212B-C4C4-9046-9502-FB61FE8B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2A74-0543-0041-9197-5EA7B03E35CC}" type="datetimeFigureOut">
              <a:rPr lang="en-US" smtClean="0"/>
              <a:pPr/>
              <a:t>8/22/12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212B-C4C4-9046-9502-FB61FE8B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2A74-0543-0041-9197-5EA7B03E35CC}" type="datetimeFigureOut">
              <a:rPr lang="en-US" smtClean="0"/>
              <a:pPr/>
              <a:t>8/22/12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212B-C4C4-9046-9502-FB61FE8B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2A74-0543-0041-9197-5EA7B03E35CC}" type="datetimeFigureOut">
              <a:rPr lang="en-US" smtClean="0"/>
              <a:pPr/>
              <a:t>8/22/12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212B-C4C4-9046-9502-FB61FE8B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2A74-0543-0041-9197-5EA7B03E35CC}" type="datetimeFigureOut">
              <a:rPr lang="en-US" smtClean="0"/>
              <a:pPr/>
              <a:t>8/22/12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212B-C4C4-9046-9502-FB61FE8B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2A74-0543-0041-9197-5EA7B03E35CC}" type="datetimeFigureOut">
              <a:rPr lang="en-US" smtClean="0"/>
              <a:pPr/>
              <a:t>8/22/12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212B-C4C4-9046-9502-FB61FE8B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2A74-0543-0041-9197-5EA7B03E35CC}" type="datetimeFigureOut">
              <a:rPr lang="en-US" smtClean="0"/>
              <a:pPr/>
              <a:t>8/22/12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212B-C4C4-9046-9502-FB61FE8B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2A74-0543-0041-9197-5EA7B03E35CC}" type="datetimeFigureOut">
              <a:rPr lang="en-US" smtClean="0"/>
              <a:pPr/>
              <a:t>8/22/12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212B-C4C4-9046-9502-FB61FE8B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2A74-0543-0041-9197-5EA7B03E35CC}" type="datetimeFigureOut">
              <a:rPr lang="en-US" smtClean="0"/>
              <a:pPr/>
              <a:t>8/22/12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212B-C4C4-9046-9502-FB61FE8B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2A74-0543-0041-9197-5EA7B03E35CC}" type="datetimeFigureOut">
              <a:rPr lang="en-US" smtClean="0"/>
              <a:pPr/>
              <a:t>8/22/12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212B-C4C4-9046-9502-FB61FE8B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2A74-0543-0041-9197-5EA7B03E35CC}" type="datetimeFigureOut">
              <a:rPr lang="en-US" smtClean="0"/>
              <a:pPr/>
              <a:t>8/22/12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D212B-C4C4-9046-9502-FB61FE8B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62A74-0543-0041-9197-5EA7B03E35CC}" type="datetimeFigureOut">
              <a:rPr lang="en-US" smtClean="0"/>
              <a:pPr/>
              <a:t>8/22/12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D212B-C4C4-9046-9502-FB61FE8B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pic>
        <p:nvPicPr>
          <p:cNvPr id="7" name="Picture 6" descr="wordclou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858933"/>
            <a:ext cx="6553200" cy="449198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19905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14600"/>
            <a:ext cx="8382000" cy="3886200"/>
          </a:xfrm>
        </p:spPr>
        <p:txBody>
          <a:bodyPr>
            <a:normAutofit fontScale="85000" lnSpcReduction="20000"/>
          </a:bodyPr>
          <a:lstStyle/>
          <a:p>
            <a:pPr marL="457200" indent="-457200" algn="l"/>
            <a:r>
              <a:rPr lang="en-US" sz="2800" dirty="0" smtClean="0"/>
              <a:t>Leadership &amp; Planning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Embarked on our current 2016 Strategic Framework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New VP for Finance and Admin and Dean of Grad School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Plan for hiring faculty and staff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Attention to evaluation and data and accountability: Middle States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“Evolving leadership”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Planning and budget: regular processes, new program approval tied to planning and budget, Renegade Chairs group focused on planning &amp; budget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“Putting IT and Engineering together and building the ITE building accommodated growth of STEM research and teaching.”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Technology and data management and reporting</a:t>
            </a:r>
            <a:br>
              <a:rPr lang="en-US" sz="2400" dirty="0" smtClean="0"/>
            </a:b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2003 – 2007:  Drivers THEMES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19577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14600"/>
            <a:ext cx="8382000" cy="3886200"/>
          </a:xfrm>
        </p:spPr>
        <p:txBody>
          <a:bodyPr>
            <a:normAutofit fontScale="62500" lnSpcReduction="20000"/>
          </a:bodyPr>
          <a:lstStyle/>
          <a:p>
            <a:pPr marL="457200" indent="-457200" algn="l"/>
            <a:r>
              <a:rPr lang="en-US" sz="2800" dirty="0" smtClean="0"/>
              <a:t>Collaboration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“</a:t>
            </a:r>
            <a:r>
              <a:rPr lang="en-US" sz="2400" dirty="0" smtClean="0"/>
              <a:t>Because it was so confusing at the top people just found their own </a:t>
            </a:r>
            <a:r>
              <a:rPr lang="en-US" sz="2400" dirty="0" smtClean="0"/>
              <a:t>ways to </a:t>
            </a:r>
            <a:r>
              <a:rPr lang="en-US" sz="2400" dirty="0" smtClean="0"/>
              <a:t>get things done by going around formal structure...things </a:t>
            </a:r>
            <a:r>
              <a:rPr lang="en-US" sz="2400" dirty="0" smtClean="0"/>
              <a:t>happened through </a:t>
            </a:r>
            <a:r>
              <a:rPr lang="en-US" sz="2400" dirty="0" smtClean="0"/>
              <a:t>relationships</a:t>
            </a:r>
            <a:r>
              <a:rPr lang="en-US" sz="2400" dirty="0" smtClean="0"/>
              <a:t>.”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Departments </a:t>
            </a:r>
            <a:r>
              <a:rPr lang="en-US" sz="2400" dirty="0" smtClean="0"/>
              <a:t>engaging with Shriver Center and each </a:t>
            </a:r>
            <a:r>
              <a:rPr lang="en-US" sz="2400" dirty="0" smtClean="0"/>
              <a:t>other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“</a:t>
            </a:r>
            <a:r>
              <a:rPr lang="en-US" sz="2400" dirty="0" smtClean="0"/>
              <a:t>Don’t have entrenchment - young institution.”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dirty="0" smtClean="0"/>
          </a:p>
          <a:p>
            <a:pPr marL="457200" indent="-457200" algn="l"/>
            <a:r>
              <a:rPr lang="en-US" sz="2800" dirty="0" smtClean="0"/>
              <a:t>Identity and </a:t>
            </a:r>
            <a:r>
              <a:rPr lang="en-US" sz="2800" dirty="0" smtClean="0"/>
              <a:t>Reputation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Reputation growing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“</a:t>
            </a:r>
            <a:r>
              <a:rPr lang="en-US" sz="2400" dirty="0" smtClean="0"/>
              <a:t>Late in this period students became drivers, our students seemed better</a:t>
            </a:r>
            <a:r>
              <a:rPr lang="en-US" sz="2400" dirty="0" smtClean="0"/>
              <a:t>, we </a:t>
            </a:r>
            <a:r>
              <a:rPr lang="en-US" sz="2400" dirty="0" smtClean="0"/>
              <a:t>recruited strong students and we saw them as dependable.</a:t>
            </a:r>
            <a:r>
              <a:rPr lang="en-US" sz="2400" dirty="0" smtClean="0"/>
              <a:t>”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Student </a:t>
            </a:r>
            <a:r>
              <a:rPr lang="en-US" sz="2400" dirty="0" smtClean="0"/>
              <a:t>retention </a:t>
            </a:r>
            <a:r>
              <a:rPr lang="en-US" sz="2400" dirty="0" smtClean="0"/>
              <a:t>important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“</a:t>
            </a:r>
            <a:r>
              <a:rPr lang="en-US" sz="2400" dirty="0" smtClean="0"/>
              <a:t>The growth left people feeling hopeful and allowed room to breathe. </a:t>
            </a:r>
            <a:r>
              <a:rPr lang="en-US" sz="2400" dirty="0" smtClean="0"/>
              <a:t>We started </a:t>
            </a:r>
            <a:r>
              <a:rPr lang="en-US" sz="2400" dirty="0" smtClean="0"/>
              <a:t>to get recognition.</a:t>
            </a:r>
            <a:r>
              <a:rPr lang="en-US" sz="2400" dirty="0" smtClean="0"/>
              <a:t>”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Chess team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“Basketball </a:t>
            </a:r>
            <a:r>
              <a:rPr lang="en-US" sz="2400" dirty="0" smtClean="0"/>
              <a:t>invitations to NCAA tournaments”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2003 – 2007:  Drivers THEMES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19577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362200"/>
            <a:ext cx="8382000" cy="38862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/>
              <a:t>Lack of resources and conflict over resources, including a more difficult state political climate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/>
              <a:t>Growing pains: Changes in university structure and tensions relating to </a:t>
            </a:r>
            <a:r>
              <a:rPr lang="en-US" sz="2800" dirty="0" err="1" smtClean="0"/>
              <a:t>UMBC’s</a:t>
            </a:r>
            <a:r>
              <a:rPr lang="en-US" sz="2800" dirty="0" smtClean="0"/>
              <a:t> role in the system, plus issues with implementing PeopleSoft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“Implementation of PeopleSoft, enormous impact on expenses, productivity, morale.”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 smtClean="0"/>
              <a:t>Continued leadership issues resulting in infighting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“Mismatch between the implementers and the ‘people in the trenches.’”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2003 – 2007: Barriers THEMES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66905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71800"/>
            <a:ext cx="8382000" cy="32766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595" dirty="0" smtClean="0"/>
              <a:t>CONTINUED: linking </a:t>
            </a:r>
            <a:r>
              <a:rPr lang="en-US" sz="2595" dirty="0"/>
              <a:t>of planning </a:t>
            </a:r>
            <a:r>
              <a:rPr lang="en-US" sz="2595" dirty="0" smtClean="0"/>
              <a:t>and budgeting; transparency</a:t>
            </a:r>
          </a:p>
          <a:p>
            <a:pPr marL="457200" indent="-457200" algn="l">
              <a:buFont typeface="Arial"/>
              <a:buChar char="•"/>
            </a:pPr>
            <a:r>
              <a:rPr lang="en-US" sz="2595" dirty="0" smtClean="0"/>
              <a:t>NEW</a:t>
            </a:r>
            <a:r>
              <a:rPr lang="en-US" sz="2595" dirty="0"/>
              <a:t>: “UMBC mindset that economic stagnation would not keep us from making </a:t>
            </a:r>
            <a:r>
              <a:rPr lang="en-US" sz="2595" dirty="0" smtClean="0"/>
              <a:t>progress.”</a:t>
            </a:r>
          </a:p>
          <a:p>
            <a:pPr marL="457200" indent="-457200" algn="l">
              <a:buFont typeface="Arial"/>
              <a:buChar char="•"/>
            </a:pPr>
            <a:r>
              <a:rPr lang="en-US" sz="2595" dirty="0" smtClean="0"/>
              <a:t>Four campus priorities</a:t>
            </a:r>
          </a:p>
          <a:p>
            <a:pPr marL="457200" indent="-457200" algn="l">
              <a:buFont typeface="Arial"/>
              <a:buChar char="•"/>
            </a:pPr>
            <a:r>
              <a:rPr lang="en-US" sz="2595" dirty="0" smtClean="0"/>
              <a:t>“Change </a:t>
            </a:r>
            <a:r>
              <a:rPr lang="en-US" sz="2595" dirty="0"/>
              <a:t>in attitude toward data - more available, widespread, in demand by all segments of </a:t>
            </a:r>
            <a:r>
              <a:rPr lang="en-US" sz="2595" dirty="0" smtClean="0"/>
              <a:t>campus.”</a:t>
            </a:r>
          </a:p>
          <a:p>
            <a:pPr marL="457200" indent="-457200" algn="l">
              <a:buFont typeface="Arial"/>
              <a:buChar char="•"/>
            </a:pPr>
            <a:r>
              <a:rPr lang="en-US" sz="2595" dirty="0" smtClean="0"/>
              <a:t>High degree of communication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What was the campus planning process like </a:t>
            </a:r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2008-2012?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47614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8382000" cy="3886200"/>
          </a:xfrm>
        </p:spPr>
        <p:txBody>
          <a:bodyPr>
            <a:normAutofit fontScale="62500" lnSpcReduction="20000"/>
          </a:bodyPr>
          <a:lstStyle/>
          <a:p>
            <a:pPr marL="457200" indent="-457200" algn="l"/>
            <a:r>
              <a:rPr lang="en-US" dirty="0" smtClean="0"/>
              <a:t>Economic </a:t>
            </a:r>
            <a:r>
              <a:rPr lang="en-US" dirty="0"/>
              <a:t>context forces focus and </a:t>
            </a:r>
            <a:r>
              <a:rPr lang="en-US" dirty="0" smtClean="0"/>
              <a:t>attention</a:t>
            </a:r>
            <a:endParaRPr lang="en-US" dirty="0"/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Lack </a:t>
            </a:r>
            <a:r>
              <a:rPr lang="en-US" dirty="0"/>
              <a:t>of budget forced UMBC to focus more intensely upon where resources should be utilized. Budget and planning focused on </a:t>
            </a:r>
            <a:r>
              <a:rPr lang="en-US" dirty="0" smtClean="0"/>
              <a:t>priorities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Performing </a:t>
            </a:r>
            <a:r>
              <a:rPr lang="en-US" dirty="0"/>
              <a:t>Arts building especially </a:t>
            </a:r>
            <a:r>
              <a:rPr lang="en-US" dirty="0" smtClean="0"/>
              <a:t>visible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More </a:t>
            </a:r>
            <a:r>
              <a:rPr lang="en-US" dirty="0"/>
              <a:t>lecturers hired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pPr marL="457200" indent="-457200" algn="l"/>
            <a:r>
              <a:rPr lang="en-US" dirty="0" smtClean="0"/>
              <a:t>National context </a:t>
            </a:r>
            <a:r>
              <a:rPr lang="en-US" dirty="0" smtClean="0"/>
              <a:t>important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Diversity </a:t>
            </a:r>
            <a:r>
              <a:rPr lang="en-US" dirty="0"/>
              <a:t>initiatives important with planning, campus awareness enhanced and </a:t>
            </a:r>
            <a:r>
              <a:rPr lang="en-US" dirty="0" smtClean="0"/>
              <a:t>encouraged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Election </a:t>
            </a:r>
            <a:r>
              <a:rPr lang="en-US" dirty="0"/>
              <a:t>of first African American President changed focus of what could </a:t>
            </a:r>
            <a:r>
              <a:rPr lang="en-US" dirty="0" smtClean="0"/>
              <a:t>be accomplished </a:t>
            </a:r>
            <a:r>
              <a:rPr lang="en-US" dirty="0"/>
              <a:t>by a person of color; increased focus upon </a:t>
            </a:r>
            <a:r>
              <a:rPr lang="en-US" dirty="0" smtClean="0"/>
              <a:t>understanding</a:t>
            </a:r>
            <a:r>
              <a:rPr lang="en-US" dirty="0" smtClean="0"/>
              <a:t> </a:t>
            </a:r>
            <a:r>
              <a:rPr lang="en-US" dirty="0" smtClean="0"/>
              <a:t>m</a:t>
            </a:r>
            <a:r>
              <a:rPr lang="en-US" dirty="0" smtClean="0"/>
              <a:t>ulti</a:t>
            </a:r>
            <a:r>
              <a:rPr lang="en-US" dirty="0"/>
              <a:t>-cultural </a:t>
            </a:r>
            <a:r>
              <a:rPr lang="en-US" dirty="0" smtClean="0"/>
              <a:t>relations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2008 – 2012:  Drivers THEMES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6026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8382000" cy="3886200"/>
          </a:xfrm>
        </p:spPr>
        <p:txBody>
          <a:bodyPr>
            <a:noAutofit/>
          </a:bodyPr>
          <a:lstStyle/>
          <a:p>
            <a:pPr marL="457200" indent="-457200" algn="l"/>
            <a:r>
              <a:rPr lang="en-US" sz="1800" dirty="0" smtClean="0"/>
              <a:t>Infrastructure, Research &amp; </a:t>
            </a:r>
            <a:r>
              <a:rPr lang="en-US" sz="1800" dirty="0" smtClean="0"/>
              <a:t>Technology</a:t>
            </a:r>
          </a:p>
          <a:p>
            <a:pPr marL="457200" indent="-457200" algn="l">
              <a:buFont typeface="Arial"/>
              <a:buChar char="•"/>
            </a:pPr>
            <a:r>
              <a:rPr lang="en-US" sz="1500" dirty="0" smtClean="0"/>
              <a:t>Better </a:t>
            </a:r>
            <a:r>
              <a:rPr lang="en-US" sz="1500" dirty="0"/>
              <a:t>food </a:t>
            </a:r>
            <a:r>
              <a:rPr lang="en-US" sz="1500" dirty="0" smtClean="0"/>
              <a:t>venues</a:t>
            </a:r>
          </a:p>
          <a:p>
            <a:pPr marL="457200" indent="-457200" algn="l">
              <a:buFont typeface="Arial"/>
              <a:buChar char="•"/>
            </a:pPr>
            <a:r>
              <a:rPr lang="en-US" sz="1500" dirty="0" smtClean="0"/>
              <a:t>Planning </a:t>
            </a:r>
            <a:r>
              <a:rPr lang="en-US" sz="1500" dirty="0"/>
              <a:t>for the new Performing Arts and Humanities Building drives expanded visibility and understanding of these disciplines both internally and externally</a:t>
            </a:r>
            <a:r>
              <a:rPr lang="en-US" sz="1500" dirty="0" smtClean="0"/>
              <a:t>.</a:t>
            </a:r>
          </a:p>
          <a:p>
            <a:pPr marL="457200" indent="-457200" algn="l">
              <a:buFont typeface="Arial"/>
              <a:buChar char="•"/>
            </a:pPr>
            <a:r>
              <a:rPr lang="en-US" sz="1500" dirty="0" smtClean="0"/>
              <a:t>Tech </a:t>
            </a:r>
            <a:r>
              <a:rPr lang="en-US" sz="1500" dirty="0"/>
              <a:t>improvements make OIR data available for planning and decision</a:t>
            </a:r>
            <a:r>
              <a:rPr lang="en-US" sz="1500" dirty="0" smtClean="0"/>
              <a:t>-making</a:t>
            </a:r>
          </a:p>
          <a:p>
            <a:pPr marL="457200" indent="-457200" algn="l">
              <a:buFont typeface="Arial"/>
              <a:buChar char="•"/>
            </a:pPr>
            <a:r>
              <a:rPr lang="en-US" sz="1500" dirty="0" smtClean="0"/>
              <a:t>Advance </a:t>
            </a:r>
            <a:r>
              <a:rPr lang="en-US" sz="1500" dirty="0"/>
              <a:t>grant, </a:t>
            </a:r>
            <a:r>
              <a:rPr lang="en-US" sz="1500" dirty="0" smtClean="0"/>
              <a:t>JCET</a:t>
            </a:r>
          </a:p>
          <a:p>
            <a:pPr marL="457200" indent="-457200" algn="l">
              <a:buFont typeface="Arial"/>
              <a:buChar char="•"/>
            </a:pPr>
            <a:r>
              <a:rPr lang="en-US" sz="1500" dirty="0" smtClean="0"/>
              <a:t>Tech </a:t>
            </a:r>
            <a:r>
              <a:rPr lang="en-US" sz="1500" dirty="0"/>
              <a:t>for creating </a:t>
            </a:r>
            <a:r>
              <a:rPr lang="en-US" sz="1500" dirty="0" smtClean="0"/>
              <a:t>community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</a:t>
            </a:r>
          </a:p>
          <a:p>
            <a:pPr marL="457200" indent="-457200" algn="l"/>
            <a:r>
              <a:rPr lang="en-US" sz="1800" dirty="0" smtClean="0"/>
              <a:t>Leadership and </a:t>
            </a:r>
            <a:r>
              <a:rPr lang="en-US" sz="1800" dirty="0" smtClean="0"/>
              <a:t>Planning</a:t>
            </a:r>
          </a:p>
          <a:p>
            <a:pPr marL="457200" indent="-457200" algn="l">
              <a:buFont typeface="Arial"/>
              <a:buChar char="•"/>
            </a:pPr>
            <a:r>
              <a:rPr lang="en-US" sz="1500" dirty="0" smtClean="0"/>
              <a:t>Provost </a:t>
            </a:r>
            <a:r>
              <a:rPr lang="en-US" sz="1500" dirty="0"/>
              <a:t>Hirschman’s energy and vision – good </a:t>
            </a:r>
            <a:r>
              <a:rPr lang="en-US" sz="1500" dirty="0" smtClean="0"/>
              <a:t>timing</a:t>
            </a:r>
            <a:endParaRPr lang="en-US" sz="1500" dirty="0"/>
          </a:p>
          <a:p>
            <a:pPr marL="457200" indent="-457200" algn="l">
              <a:buFont typeface="Arial"/>
              <a:buChar char="•"/>
            </a:pPr>
            <a:r>
              <a:rPr lang="en-US" sz="1500" dirty="0" smtClean="0"/>
              <a:t>Campus </a:t>
            </a:r>
            <a:r>
              <a:rPr lang="en-US" sz="1500" dirty="0"/>
              <a:t>engaged in planning</a:t>
            </a:r>
            <a:r>
              <a:rPr lang="en-US" sz="1500" dirty="0" smtClean="0"/>
              <a:t> </a:t>
            </a:r>
            <a:endParaRPr lang="en-US" sz="1500" dirty="0"/>
          </a:p>
          <a:p>
            <a:pPr marL="457200" indent="-457200" algn="l">
              <a:buFont typeface="Arial"/>
              <a:buChar char="•"/>
            </a:pPr>
            <a:r>
              <a:rPr lang="en-US" sz="1500" dirty="0" smtClean="0"/>
              <a:t>VPs </a:t>
            </a:r>
            <a:r>
              <a:rPr lang="en-US" sz="1500" dirty="0"/>
              <a:t>working well </a:t>
            </a:r>
            <a:r>
              <a:rPr lang="en-US" sz="1500" dirty="0" smtClean="0"/>
              <a:t>together</a:t>
            </a:r>
          </a:p>
          <a:p>
            <a:pPr marL="457200" indent="-457200" algn="l">
              <a:buFont typeface="Arial"/>
              <a:buChar char="•"/>
            </a:pPr>
            <a:r>
              <a:rPr lang="en-US" sz="1500" dirty="0" smtClean="0"/>
              <a:t>Speaker </a:t>
            </a:r>
            <a:r>
              <a:rPr lang="en-US" sz="1500" dirty="0"/>
              <a:t>of the House Pro Temp (a UMBC alumna) influential in getting legislation </a:t>
            </a:r>
            <a:r>
              <a:rPr lang="en-US" sz="1500" dirty="0" smtClean="0"/>
              <a:t>passed</a:t>
            </a:r>
            <a:r>
              <a:rPr lang="en-US" sz="1500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2008 – 2012:  Drivers THEMES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60264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8382000" cy="3886200"/>
          </a:xfrm>
        </p:spPr>
        <p:txBody>
          <a:bodyPr>
            <a:noAutofit/>
          </a:bodyPr>
          <a:lstStyle/>
          <a:p>
            <a:pPr marL="457200" indent="-457200" algn="l"/>
            <a:r>
              <a:rPr lang="en-US" sz="1800" dirty="0" smtClean="0"/>
              <a:t>Collaboration and Student </a:t>
            </a:r>
            <a:r>
              <a:rPr lang="en-US" sz="1800" dirty="0" smtClean="0"/>
              <a:t>Involvement</a:t>
            </a:r>
          </a:p>
          <a:p>
            <a:pPr marL="457200" indent="-457200" algn="l">
              <a:buFont typeface="Arial"/>
              <a:buChar char="•"/>
            </a:pPr>
            <a:r>
              <a:rPr lang="en-US" sz="1500" dirty="0" smtClean="0"/>
              <a:t>New </a:t>
            </a:r>
            <a:r>
              <a:rPr lang="en-US" sz="1500" dirty="0"/>
              <a:t>PAHB causes disciplinary connections and visibility for </a:t>
            </a:r>
            <a:r>
              <a:rPr lang="en-US" sz="1500" dirty="0" smtClean="0"/>
              <a:t>disciplines</a:t>
            </a:r>
          </a:p>
          <a:p>
            <a:pPr marL="457200" indent="-457200" algn="l">
              <a:buFont typeface="Arial"/>
              <a:buChar char="•"/>
            </a:pPr>
            <a:r>
              <a:rPr lang="en-US" sz="1500" dirty="0" smtClean="0"/>
              <a:t>Wider </a:t>
            </a:r>
            <a:r>
              <a:rPr lang="en-US" sz="1500" dirty="0"/>
              <a:t>student involvement and student </a:t>
            </a:r>
            <a:r>
              <a:rPr lang="en-US" sz="1500" dirty="0" smtClean="0"/>
              <a:t>engagement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2008 – 2012:  Drivers THEMES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60264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362200"/>
            <a:ext cx="8382000" cy="3886200"/>
          </a:xfrm>
        </p:spPr>
        <p:txBody>
          <a:bodyPr>
            <a:normAutofit fontScale="92500" lnSpcReduction="10000"/>
          </a:bodyPr>
          <a:lstStyle/>
          <a:p>
            <a:pPr marL="457200" indent="-457200" algn="l"/>
            <a:r>
              <a:rPr lang="en-US" sz="2800" dirty="0" smtClean="0"/>
              <a:t>Economic challenges continue, but their impacts and </a:t>
            </a:r>
            <a:r>
              <a:rPr lang="en-US" sz="2800" dirty="0" smtClean="0"/>
              <a:t>our</a:t>
            </a:r>
          </a:p>
          <a:p>
            <a:pPr marL="457200" indent="-457200" algn="l"/>
            <a:r>
              <a:rPr lang="en-US" sz="2800" dirty="0" smtClean="0"/>
              <a:t>responses </a:t>
            </a:r>
            <a:r>
              <a:rPr lang="en-US" sz="2800" dirty="0" smtClean="0"/>
              <a:t>have changed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Student population growth without faculty growth, furloughs, hiring freeze, reliance on</a:t>
            </a:r>
            <a:r>
              <a:rPr lang="en-US" sz="2400" dirty="0" smtClean="0"/>
              <a:t> </a:t>
            </a:r>
            <a:r>
              <a:rPr lang="en-US" sz="2400" dirty="0" smtClean="0"/>
              <a:t>PT</a:t>
            </a:r>
            <a:r>
              <a:rPr lang="en-US" sz="2400" dirty="0" smtClean="0"/>
              <a:t> </a:t>
            </a:r>
            <a:r>
              <a:rPr lang="en-US" sz="2400" dirty="0" smtClean="0"/>
              <a:t>faculty, tuition affordability (students’ financial challenges), fewer external funding opportunities </a:t>
            </a:r>
            <a:r>
              <a:rPr lang="en-US" sz="2400" dirty="0" err="1" smtClean="0">
                <a:sym typeface="Wingdings"/>
              </a:rPr>
              <a:t></a:t>
            </a:r>
            <a:r>
              <a:rPr lang="en-US" sz="2400" dirty="0" smtClean="0">
                <a:sym typeface="Wingdings"/>
              </a:rPr>
              <a:t> Effects on campus morale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“UMBC ‘burst’ on the national scene just as recession hits the country”</a:t>
            </a:r>
          </a:p>
          <a:p>
            <a:pPr marL="457200" indent="-457200" algn="l"/>
            <a:r>
              <a:rPr lang="en-US" sz="2800" dirty="0" smtClean="0"/>
              <a:t>Change: leadership was previously listed as a barrier to </a:t>
            </a:r>
            <a:r>
              <a:rPr lang="en-US" sz="2800" dirty="0" smtClean="0"/>
              <a:t>our</a:t>
            </a:r>
          </a:p>
          <a:p>
            <a:pPr marL="457200" indent="-457200" algn="l"/>
            <a:r>
              <a:rPr lang="en-US" sz="2800" dirty="0" smtClean="0"/>
              <a:t>work</a:t>
            </a:r>
            <a:r>
              <a:rPr lang="en-US" sz="2800" dirty="0" smtClean="0"/>
              <a:t>, but in 2008-12 became a driver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2008 – 2012: Barriers THEMES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8456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And don’t forget…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5" descr="triangl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2372756"/>
            <a:ext cx="4108450" cy="381782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8456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71800"/>
            <a:ext cx="8382000" cy="32766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Top-down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Identity: “Institution was trying to come to grips in terms of an identity</a:t>
            </a:r>
            <a:r>
              <a:rPr lang="en-US" dirty="0" smtClean="0"/>
              <a:t>.”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Fragmentation</a:t>
            </a:r>
            <a:endParaRPr lang="en-US" dirty="0"/>
          </a:p>
          <a:p>
            <a:pPr marL="914400" lvl="1" indent="-457200" algn="l">
              <a:buFont typeface="Arial"/>
              <a:buChar char="•"/>
            </a:pPr>
            <a:r>
              <a:rPr lang="en-US" dirty="0" smtClean="0"/>
              <a:t>“silos”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/>
              <a:t>“task-forces”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dirty="0" smtClean="0"/>
              <a:t>“little integration”</a:t>
            </a:r>
          </a:p>
          <a:p>
            <a:pPr marL="457200" indent="-457200" algn="l">
              <a:buFont typeface="Arial"/>
              <a:buChar char="•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What was the campus planning process like 1998-2002?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1990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71800"/>
            <a:ext cx="8382000" cy="327660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“A </a:t>
            </a:r>
            <a:r>
              <a:rPr lang="en-US" dirty="0"/>
              <a:t>time of continuous financial growth and </a:t>
            </a:r>
            <a:r>
              <a:rPr lang="en-US" dirty="0" smtClean="0"/>
              <a:t>funding” vs</a:t>
            </a:r>
            <a:r>
              <a:rPr lang="en-US" dirty="0"/>
              <a:t>. “The campus was very budget-focused. It was a big priority</a:t>
            </a:r>
            <a:r>
              <a:rPr lang="en-US" dirty="0" smtClean="0"/>
              <a:t>.”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Entrepreneurial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Planning not linked to budget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/>
          </a:p>
          <a:p>
            <a:pPr marL="457200" indent="-457200" algn="l">
              <a:buFont typeface="Arial"/>
              <a:buChar char="•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What was the campus planning process like 1998-2002?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5270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8382000" cy="3810000"/>
          </a:xfrm>
        </p:spPr>
        <p:txBody>
          <a:bodyPr>
            <a:normAutofit fontScale="77500" lnSpcReduction="20000"/>
          </a:bodyPr>
          <a:lstStyle/>
          <a:p>
            <a:pPr marL="457200" indent="-457200" algn="l"/>
            <a:r>
              <a:rPr lang="en-US" sz="2800" dirty="0" smtClean="0"/>
              <a:t>Political support and </a:t>
            </a:r>
            <a:r>
              <a:rPr lang="en-US" sz="2800" dirty="0" smtClean="0"/>
              <a:t>climate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Support </a:t>
            </a:r>
            <a:r>
              <a:rPr lang="en-US" sz="2400" dirty="0"/>
              <a:t>of Gov. </a:t>
            </a:r>
            <a:r>
              <a:rPr lang="en-US" sz="2400" dirty="0" err="1"/>
              <a:t>Glendening</a:t>
            </a:r>
            <a:r>
              <a:rPr lang="en-US" sz="2400" dirty="0"/>
              <a:t> was a supportive </a:t>
            </a:r>
            <a:r>
              <a:rPr lang="en-US" sz="2400" dirty="0" smtClean="0"/>
              <a:t>driver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Campus </a:t>
            </a:r>
            <a:r>
              <a:rPr lang="en-US" sz="2400" dirty="0" smtClean="0"/>
              <a:t>itself: Ability to build </a:t>
            </a:r>
            <a:r>
              <a:rPr lang="en-US" sz="2400" dirty="0"/>
              <a:t>new buildings (e.g. Public Policy, ITE, etc.</a:t>
            </a:r>
            <a:r>
              <a:rPr lang="en-US" sz="2400" dirty="0" smtClean="0"/>
              <a:t>)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Resources </a:t>
            </a:r>
            <a:r>
              <a:rPr lang="en-US" sz="2400" dirty="0"/>
              <a:t>were the same as had been in previous decades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</a:p>
          <a:p>
            <a:pPr marL="457200" indent="-457200" algn="l"/>
            <a:r>
              <a:rPr lang="en-US" sz="2800" dirty="0" smtClean="0"/>
              <a:t>Advances in technology, communication &amp; </a:t>
            </a:r>
            <a:r>
              <a:rPr lang="en-US" sz="2800" dirty="0" smtClean="0"/>
              <a:t>infrastructure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Enhanced </a:t>
            </a:r>
            <a:r>
              <a:rPr lang="en-US" sz="2400" dirty="0" smtClean="0"/>
              <a:t>IT </a:t>
            </a:r>
            <a:r>
              <a:rPr lang="en-US" sz="2400" dirty="0" smtClean="0"/>
              <a:t>infrastructure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Broader </a:t>
            </a:r>
            <a:r>
              <a:rPr lang="en-US" sz="2400" dirty="0" smtClean="0"/>
              <a:t>sweep of communication and </a:t>
            </a:r>
            <a:r>
              <a:rPr lang="en-US" sz="2400" dirty="0" smtClean="0"/>
              <a:t>tools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Effort </a:t>
            </a:r>
            <a:r>
              <a:rPr lang="en-US" sz="2400" dirty="0" smtClean="0"/>
              <a:t>to get research better supported – </a:t>
            </a:r>
            <a:r>
              <a:rPr lang="en-US" sz="2400" dirty="0" smtClean="0"/>
              <a:t>infrastructure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Expansion </a:t>
            </a:r>
            <a:r>
              <a:rPr lang="en-US" sz="2400" dirty="0" smtClean="0"/>
              <a:t>of </a:t>
            </a:r>
            <a:r>
              <a:rPr lang="en-US" sz="2400" dirty="0" smtClean="0"/>
              <a:t>dorms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“</a:t>
            </a:r>
            <a:r>
              <a:rPr lang="en-US" sz="2400" dirty="0" smtClean="0"/>
              <a:t>Attempting to procure more resources such as graduate </a:t>
            </a:r>
            <a:r>
              <a:rPr lang="en-US" sz="2400" dirty="0" smtClean="0"/>
              <a:t>assistants, </a:t>
            </a:r>
            <a:r>
              <a:rPr lang="en-US" sz="2400" dirty="0" smtClean="0"/>
              <a:t>better lab space, etc.</a:t>
            </a:r>
            <a:r>
              <a:rPr lang="en-US" sz="2400" dirty="0" smtClean="0"/>
              <a:t>”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Access </a:t>
            </a:r>
            <a:r>
              <a:rPr lang="en-US" sz="2400" dirty="0" smtClean="0"/>
              <a:t>to data improving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1998 – 2002:  Drivers THEMES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0921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64713"/>
            <a:ext cx="8382000" cy="3886200"/>
          </a:xfrm>
        </p:spPr>
        <p:txBody>
          <a:bodyPr>
            <a:normAutofit fontScale="62500" lnSpcReduction="20000"/>
          </a:bodyPr>
          <a:lstStyle/>
          <a:p>
            <a:pPr marL="457200" indent="-457200" algn="l"/>
            <a:r>
              <a:rPr lang="en-US" sz="2800" dirty="0" smtClean="0"/>
              <a:t>Collaboration &amp; encouraging change and </a:t>
            </a:r>
            <a:r>
              <a:rPr lang="en-US" sz="2800" dirty="0" smtClean="0"/>
              <a:t>innovation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Faculty </a:t>
            </a:r>
            <a:r>
              <a:rPr lang="en-US" sz="2400" dirty="0" smtClean="0"/>
              <a:t>working together across </a:t>
            </a:r>
            <a:r>
              <a:rPr lang="en-US" sz="2400" dirty="0" smtClean="0"/>
              <a:t>disciplines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“</a:t>
            </a:r>
            <a:r>
              <a:rPr lang="en-US" sz="2400" dirty="0" smtClean="0"/>
              <a:t>Continual input of young faculty and staff acts as a driver to at least start the discussion &amp; take risks of trying new techniques</a:t>
            </a:r>
            <a:r>
              <a:rPr lang="en-US" sz="2400" dirty="0" smtClean="0"/>
              <a:t>”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Junior </a:t>
            </a:r>
            <a:r>
              <a:rPr lang="en-US" sz="2400" dirty="0" smtClean="0"/>
              <a:t>faculty </a:t>
            </a:r>
            <a:r>
              <a:rPr lang="en-US" sz="2400" dirty="0"/>
              <a:t>and staff are encouraged to innovate and </a:t>
            </a:r>
            <a:r>
              <a:rPr lang="en-US" sz="2400" dirty="0" smtClean="0"/>
              <a:t>participate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Shared governance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Pioneering</a:t>
            </a:r>
            <a:endParaRPr lang="en-US" sz="2400" dirty="0" smtClean="0"/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Honors </a:t>
            </a:r>
            <a:r>
              <a:rPr lang="en-US" sz="2400" dirty="0" smtClean="0"/>
              <a:t>University task force made recommendations, which was a positive force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 algn="l"/>
            <a:r>
              <a:rPr lang="en-US" sz="2800" dirty="0" smtClean="0"/>
              <a:t>Identity and</a:t>
            </a:r>
            <a:r>
              <a:rPr lang="en-US" sz="2800" dirty="0" smtClean="0"/>
              <a:t> becoming </a:t>
            </a:r>
            <a:r>
              <a:rPr lang="en-US" sz="2800" dirty="0" smtClean="0"/>
              <a:t>an Honors </a:t>
            </a:r>
            <a:r>
              <a:rPr lang="en-US" sz="2800" dirty="0" smtClean="0"/>
              <a:t>University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Defining </a:t>
            </a:r>
            <a:r>
              <a:rPr lang="en-US" sz="2400" dirty="0" smtClean="0"/>
              <a:t>what “honors university” means: “The </a:t>
            </a:r>
            <a:r>
              <a:rPr lang="en-US" sz="2400" dirty="0"/>
              <a:t>excellent guidance of our esteemed President was an instrumental driver in reaching this vision.</a:t>
            </a:r>
            <a:r>
              <a:rPr lang="en-US" sz="2400" dirty="0" smtClean="0"/>
              <a:t>”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Establishing </a:t>
            </a:r>
            <a:r>
              <a:rPr lang="en-US" sz="2400" dirty="0"/>
              <a:t>idea that all students would be </a:t>
            </a:r>
            <a:r>
              <a:rPr lang="en-US" sz="2400" dirty="0" smtClean="0"/>
              <a:t>assisted</a:t>
            </a:r>
            <a:endParaRPr lang="en-US" sz="2400" dirty="0"/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Retention </a:t>
            </a:r>
            <a:r>
              <a:rPr lang="en-US" sz="2400" dirty="0"/>
              <a:t>was starting to become a primary </a:t>
            </a:r>
            <a:r>
              <a:rPr lang="en-US" sz="2400" dirty="0" smtClean="0"/>
              <a:t>focus</a:t>
            </a:r>
            <a:endParaRPr lang="en-US" sz="2400" dirty="0"/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Focus </a:t>
            </a:r>
            <a:r>
              <a:rPr lang="en-US" sz="2400" dirty="0"/>
              <a:t>on student </a:t>
            </a:r>
            <a:r>
              <a:rPr lang="en-US" sz="2400" dirty="0" smtClean="0"/>
              <a:t>learning</a:t>
            </a:r>
            <a:endParaRPr lang="en-US" sz="2400" dirty="0"/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Ambitious </a:t>
            </a:r>
            <a:r>
              <a:rPr lang="en-US" sz="2400" dirty="0"/>
              <a:t>and “leap before we look</a:t>
            </a:r>
            <a:r>
              <a:rPr lang="en-US" sz="2400" dirty="0" smtClean="0"/>
              <a:t>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1998 – 2002:  Drivers THEMES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0921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362200"/>
            <a:ext cx="8382000" cy="3886200"/>
          </a:xfrm>
        </p:spPr>
        <p:txBody>
          <a:bodyPr>
            <a:normAutofit fontScale="85000" lnSpcReduction="20000"/>
          </a:bodyPr>
          <a:lstStyle/>
          <a:p>
            <a:pPr marL="457200" indent="-457200" algn="l"/>
            <a:r>
              <a:rPr lang="en-US" sz="2800" dirty="0" smtClean="0"/>
              <a:t>Top-down leadership structure with poor communication and </a:t>
            </a:r>
            <a:r>
              <a:rPr lang="en-US" sz="2800" dirty="0" smtClean="0"/>
              <a:t>low</a:t>
            </a:r>
          </a:p>
          <a:p>
            <a:pPr marL="457200" indent="-457200" algn="l"/>
            <a:r>
              <a:rPr lang="en-US" sz="2800" dirty="0" smtClean="0"/>
              <a:t>levels </a:t>
            </a:r>
            <a:r>
              <a:rPr lang="en-US" sz="2800" dirty="0" smtClean="0"/>
              <a:t>of faculty/staff engagement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“Distance between faculty/staff and the planning administrators.” 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 algn="l"/>
            <a:r>
              <a:rPr lang="en-US" sz="2800" dirty="0" smtClean="0"/>
              <a:t>Lack of coherent vision for </a:t>
            </a:r>
            <a:r>
              <a:rPr lang="en-US" sz="2800" dirty="0" err="1" smtClean="0"/>
              <a:t>UMBC’s</a:t>
            </a:r>
            <a:r>
              <a:rPr lang="en-US" sz="2800" dirty="0" smtClean="0"/>
              <a:t> identity, including our role </a:t>
            </a:r>
            <a:r>
              <a:rPr lang="en-US" sz="2800" dirty="0" smtClean="0"/>
              <a:t>in</a:t>
            </a:r>
          </a:p>
          <a:p>
            <a:pPr marL="457200" indent="-457200" algn="l"/>
            <a:r>
              <a:rPr lang="en-US" sz="2800" dirty="0" smtClean="0"/>
              <a:t>USM</a:t>
            </a:r>
            <a:endParaRPr lang="en-US" sz="2800" dirty="0" smtClean="0"/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“…there were multiple opinions and directions and people could listen to what they wanted to.”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 algn="l"/>
            <a:r>
              <a:rPr lang="en-US" sz="2800" dirty="0" smtClean="0"/>
              <a:t>Insufficient resources and lack of framework for </a:t>
            </a:r>
            <a:r>
              <a:rPr lang="en-US" sz="2800" dirty="0" smtClean="0"/>
              <a:t>effectively</a:t>
            </a:r>
          </a:p>
          <a:p>
            <a:pPr marL="457200" indent="-457200" algn="l"/>
            <a:r>
              <a:rPr lang="en-US" sz="2800" dirty="0" smtClean="0"/>
              <a:t>deploying </a:t>
            </a:r>
            <a:r>
              <a:rPr lang="en-US" sz="2800" dirty="0" smtClean="0"/>
              <a:t>available resources during rapid growth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sz="2400" dirty="0" smtClean="0"/>
              <a:t>“leap before we look”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1998 – 2002: Barriers THEMES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79461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71800"/>
            <a:ext cx="8382000" cy="3276600"/>
          </a:xfrm>
        </p:spPr>
        <p:txBody>
          <a:bodyPr>
            <a:normAutofit fontScale="77500" lnSpcReduction="20000"/>
          </a:bodyPr>
          <a:lstStyle/>
          <a:p>
            <a:pPr marL="457200" indent="-457200" algn="l"/>
            <a:r>
              <a:rPr lang="en-US" dirty="0" smtClean="0"/>
              <a:t>CONTINUED: focus </a:t>
            </a:r>
            <a:r>
              <a:rPr lang="en-US" dirty="0"/>
              <a:t>on task-forces</a:t>
            </a:r>
          </a:p>
          <a:p>
            <a:pPr marL="457200" indent="-457200" algn="l"/>
            <a:r>
              <a:rPr lang="en-US" dirty="0" smtClean="0"/>
              <a:t>NEW: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Process became “inclusive </a:t>
            </a:r>
            <a:r>
              <a:rPr lang="en-US" dirty="0"/>
              <a:t>of various campus populations (students, faculty, staff, alumni</a:t>
            </a:r>
            <a:r>
              <a:rPr lang="en-US" dirty="0" smtClean="0"/>
              <a:t>)”</a:t>
            </a:r>
            <a:endParaRPr lang="en-US" dirty="0"/>
          </a:p>
          <a:p>
            <a:pPr marL="914400" lvl="1" indent="-457200" algn="l">
              <a:buFont typeface="Arial"/>
              <a:buChar char="•"/>
            </a:pPr>
            <a:r>
              <a:rPr lang="en-US" dirty="0" smtClean="0"/>
              <a:t>“Shared governance </a:t>
            </a:r>
            <a:r>
              <a:rPr lang="en-US" dirty="0"/>
              <a:t>has become stronger</a:t>
            </a:r>
            <a:r>
              <a:rPr lang="en-US" dirty="0" smtClean="0"/>
              <a:t>.”</a:t>
            </a:r>
            <a:endParaRPr lang="en-US" dirty="0"/>
          </a:p>
          <a:p>
            <a:pPr marL="914400" lvl="1" indent="-457200" algn="l">
              <a:buFont typeface="Arial"/>
              <a:buChar char="•"/>
            </a:pPr>
            <a:r>
              <a:rPr lang="en-US" dirty="0" smtClean="0"/>
              <a:t>“More integration </a:t>
            </a:r>
            <a:r>
              <a:rPr lang="en-US" dirty="0"/>
              <a:t>across campus, departments, Deans valuing, looking to departments for </a:t>
            </a:r>
            <a:r>
              <a:rPr lang="en-US" dirty="0" smtClean="0"/>
              <a:t>ideas”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“</a:t>
            </a:r>
            <a:r>
              <a:rPr lang="en-US" dirty="0"/>
              <a:t>A</a:t>
            </a:r>
            <a:r>
              <a:rPr lang="en-US" dirty="0" smtClean="0"/>
              <a:t>ir </a:t>
            </a:r>
            <a:r>
              <a:rPr lang="en-US" dirty="0"/>
              <a:t>of excitement because UMBC finally seemed to be coming into its own.</a:t>
            </a:r>
            <a:r>
              <a:rPr lang="en-US" dirty="0" smtClean="0"/>
              <a:t>”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What was the campus planning process like 2003-2007?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47614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71800"/>
            <a:ext cx="8382000" cy="327660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“More </a:t>
            </a:r>
            <a:r>
              <a:rPr lang="en-US" dirty="0"/>
              <a:t>intentional and </a:t>
            </a:r>
            <a:r>
              <a:rPr lang="en-US" dirty="0" smtClean="0"/>
              <a:t>purposeful”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Focus on master plan, 2016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Assessment, data-oriented, comparison to peer institutions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Transparency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What was the campus planning process like 2003-2007?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69091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14600"/>
            <a:ext cx="8382000" cy="3988713"/>
          </a:xfrm>
        </p:spPr>
        <p:txBody>
          <a:bodyPr>
            <a:normAutofit fontScale="62500" lnSpcReduction="20000"/>
          </a:bodyPr>
          <a:lstStyle/>
          <a:p>
            <a:pPr marL="457200" indent="-457200" algn="l"/>
            <a:r>
              <a:rPr lang="en-US" sz="2800" dirty="0" smtClean="0"/>
              <a:t>Infrastructure, Fundraising &amp; </a:t>
            </a:r>
            <a:r>
              <a:rPr lang="en-US" sz="2800" dirty="0" smtClean="0"/>
              <a:t>Technology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Campus </a:t>
            </a:r>
            <a:r>
              <a:rPr lang="en-US" sz="2400" dirty="0" smtClean="0"/>
              <a:t>infrastructure (e.g. residential facilities, academic buildings, parking, etc.</a:t>
            </a:r>
            <a:r>
              <a:rPr lang="en-US" sz="2400" dirty="0" smtClean="0"/>
              <a:t>)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Fundraising increased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“</a:t>
            </a:r>
            <a:r>
              <a:rPr lang="en-US" sz="2400" dirty="0" smtClean="0"/>
              <a:t>Linking fundraising with student dorms with student success.</a:t>
            </a:r>
            <a:r>
              <a:rPr lang="en-US" sz="2400" dirty="0" smtClean="0"/>
              <a:t>”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Increased </a:t>
            </a:r>
            <a:r>
              <a:rPr lang="en-US" sz="2400" dirty="0" smtClean="0"/>
              <a:t>parking and 4 acres of court house </a:t>
            </a:r>
            <a:r>
              <a:rPr lang="en-US" sz="2400" dirty="0" smtClean="0"/>
              <a:t>property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“</a:t>
            </a:r>
            <a:r>
              <a:rPr lang="en-US" sz="2400" dirty="0" smtClean="0"/>
              <a:t>Driver - PS implementation (2005-2007) facilitated electronic transmission of student, financial, personnel and demographic data to internal and external constituents (MHEC, USM) and improved campus reporting.</a:t>
            </a:r>
            <a:r>
              <a:rPr lang="en-US" sz="2400" dirty="0" smtClean="0"/>
              <a:t>”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New </a:t>
            </a:r>
            <a:r>
              <a:rPr lang="en-US" sz="2400" dirty="0" smtClean="0"/>
              <a:t>buildings shift away from commuter </a:t>
            </a:r>
            <a:r>
              <a:rPr lang="en-US" sz="2400" dirty="0" smtClean="0"/>
              <a:t>campus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Facilities </a:t>
            </a:r>
            <a:r>
              <a:rPr lang="en-US" sz="2400" dirty="0" smtClean="0"/>
              <a:t>master plan</a:t>
            </a:r>
            <a:br>
              <a:rPr lang="en-US" sz="2400" dirty="0" smtClean="0"/>
            </a:br>
            <a:endParaRPr lang="en-US" sz="2400" dirty="0" smtClean="0"/>
          </a:p>
          <a:p>
            <a:pPr marL="457200" indent="-457200" algn="l"/>
            <a:r>
              <a:rPr lang="en-US" sz="2800" dirty="0" smtClean="0"/>
              <a:t>Increased Research </a:t>
            </a:r>
            <a:r>
              <a:rPr lang="en-US" sz="2800" dirty="0" smtClean="0"/>
              <a:t>Profile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Research </a:t>
            </a:r>
            <a:r>
              <a:rPr lang="en-US" sz="2400" dirty="0" smtClean="0"/>
              <a:t>infrastructure and </a:t>
            </a:r>
            <a:r>
              <a:rPr lang="en-US" sz="2400" dirty="0" err="1" smtClean="0"/>
              <a:t>Chem</a:t>
            </a:r>
            <a:r>
              <a:rPr lang="en-US" sz="2400" dirty="0" smtClean="0"/>
              <a:t> and Bio </a:t>
            </a:r>
            <a:r>
              <a:rPr lang="en-US" sz="2400" dirty="0" smtClean="0"/>
              <a:t>renovations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Promise </a:t>
            </a:r>
            <a:r>
              <a:rPr lang="en-US" sz="2400" dirty="0" smtClean="0"/>
              <a:t>NSF grant for grad students and </a:t>
            </a:r>
            <a:r>
              <a:rPr lang="en-US" sz="2400" dirty="0" smtClean="0"/>
              <a:t>diversity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University </a:t>
            </a:r>
            <a:r>
              <a:rPr lang="en-US" sz="2400" dirty="0" smtClean="0"/>
              <a:t>research centers </a:t>
            </a:r>
            <a:r>
              <a:rPr lang="en-US" sz="2400" dirty="0" smtClean="0"/>
              <a:t>grow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/>
              <a:t>New </a:t>
            </a:r>
            <a:r>
              <a:rPr lang="en-US" sz="2400" dirty="0" smtClean="0"/>
              <a:t>grants in JCET and GEST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16521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6350913"/>
            <a:ext cx="899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http://</a:t>
            </a:r>
            <a:r>
              <a:rPr lang="en-US" sz="2200" b="1" dirty="0" smtClean="0"/>
              <a:t>alumni.umbc.edu/retreat            Tweet the Retreat at #</a:t>
            </a:r>
            <a:r>
              <a:rPr lang="en-US" sz="2200" b="1" dirty="0" err="1" smtClean="0"/>
              <a:t>UMBCretreat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7920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2003 – 2007:  Drivers THEMES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19577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1615</Words>
  <Application>Microsoft Macintosh PowerPoint</Application>
  <PresentationFormat>On-screen Show (4:3)</PresentationFormat>
  <Paragraphs>159</Paragraphs>
  <Slides>18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UMBC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Creative Services</dc:creator>
  <cp:lastModifiedBy>Creative Services</cp:lastModifiedBy>
  <cp:revision>9</cp:revision>
  <dcterms:created xsi:type="dcterms:W3CDTF">2012-08-22T13:38:22Z</dcterms:created>
  <dcterms:modified xsi:type="dcterms:W3CDTF">2012-08-22T14:31:07Z</dcterms:modified>
</cp:coreProperties>
</file>