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-1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D81C-C9C2-CF4F-9F2D-17D5CE0D0C5F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3F07-7E5D-D949-A0BF-C2D140F68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D81C-C9C2-CF4F-9F2D-17D5CE0D0C5F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3F07-7E5D-D949-A0BF-C2D140F68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D81C-C9C2-CF4F-9F2D-17D5CE0D0C5F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3F07-7E5D-D949-A0BF-C2D140F68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D81C-C9C2-CF4F-9F2D-17D5CE0D0C5F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3F07-7E5D-D949-A0BF-C2D140F68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D81C-C9C2-CF4F-9F2D-17D5CE0D0C5F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3F07-7E5D-D949-A0BF-C2D140F68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D81C-C9C2-CF4F-9F2D-17D5CE0D0C5F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3F07-7E5D-D949-A0BF-C2D140F68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D81C-C9C2-CF4F-9F2D-17D5CE0D0C5F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3F07-7E5D-D949-A0BF-C2D140F68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D81C-C9C2-CF4F-9F2D-17D5CE0D0C5F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3F07-7E5D-D949-A0BF-C2D140F68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D81C-C9C2-CF4F-9F2D-17D5CE0D0C5F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3F07-7E5D-D949-A0BF-C2D140F68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D81C-C9C2-CF4F-9F2D-17D5CE0D0C5F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3F07-7E5D-D949-A0BF-C2D140F68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D81C-C9C2-CF4F-9F2D-17D5CE0D0C5F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3F07-7E5D-D949-A0BF-C2D140F68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FD81C-C9C2-CF4F-9F2D-17D5CE0D0C5F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93F07-7E5D-D949-A0BF-C2D140F68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UMBC Data Gallery Tour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90800"/>
            <a:ext cx="5003800" cy="333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3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743200"/>
            <a:ext cx="8382000" cy="3886200"/>
          </a:xfrm>
        </p:spPr>
        <p:txBody>
          <a:bodyPr>
            <a:normAutofit/>
          </a:bodyPr>
          <a:lstStyle/>
          <a:p>
            <a:pPr algn="l">
              <a:buFont typeface="Arial"/>
              <a:buChar char="•"/>
            </a:pPr>
            <a:r>
              <a:rPr lang="en-US" sz="2800" dirty="0" smtClean="0"/>
              <a:t> Developing and supporting faculty and staff</a:t>
            </a:r>
          </a:p>
          <a:p>
            <a:pPr lvl="1" algn="l">
              <a:buFont typeface="Arial"/>
              <a:buChar char="•"/>
            </a:pPr>
            <a:r>
              <a:rPr lang="en-US" sz="2400" dirty="0" smtClean="0"/>
              <a:t> </a:t>
            </a:r>
            <a:r>
              <a:rPr lang="en-US" sz="2100" dirty="0" smtClean="0"/>
              <a:t>“Track compression at Associate Prof level. Faculty salary compression overall”</a:t>
            </a:r>
          </a:p>
          <a:p>
            <a:pPr lvl="1" algn="l">
              <a:buFont typeface="Arial"/>
              <a:buChar char="•"/>
            </a:pPr>
            <a:r>
              <a:rPr lang="en-US" sz="2100" dirty="0" smtClean="0"/>
              <a:t> Compensation levels are low</a:t>
            </a:r>
          </a:p>
          <a:p>
            <a:pPr lvl="1" algn="l">
              <a:buFont typeface="Arial"/>
              <a:buChar char="•"/>
            </a:pPr>
            <a:r>
              <a:rPr lang="en-US" sz="2100" dirty="0" smtClean="0"/>
              <a:t> Training of PIs and other professional development</a:t>
            </a:r>
          </a:p>
          <a:p>
            <a:pPr lvl="1" algn="l">
              <a:buFont typeface="Arial"/>
              <a:buChar char="•"/>
            </a:pPr>
            <a:r>
              <a:rPr lang="en-US" sz="2100" dirty="0" smtClean="0"/>
              <a:t> Expanding the size of faculty and staff with attention to composition and diversity</a:t>
            </a:r>
          </a:p>
          <a:p>
            <a:pPr lvl="1" algn="l">
              <a:buFont typeface="Arial"/>
              <a:buChar char="•"/>
            </a:pPr>
            <a:r>
              <a:rPr lang="en-US" sz="2100" dirty="0" smtClean="0"/>
              <a:t> Cross-disciplinary connections: “instead of just talking about</a:t>
            </a:r>
          </a:p>
          <a:p>
            <a:pPr lvl="1" algn="l">
              <a:buFont typeface="Arial"/>
              <a:buChar char="•"/>
            </a:pPr>
            <a:r>
              <a:rPr lang="en-US" sz="2100" dirty="0" smtClean="0"/>
              <a:t> </a:t>
            </a:r>
            <a:r>
              <a:rPr lang="en-US" sz="2100" dirty="0" err="1" smtClean="0"/>
              <a:t>Interdisciplinarity</a:t>
            </a:r>
            <a:r>
              <a:rPr lang="en-US" sz="2100" dirty="0" smtClean="0"/>
              <a:t> -- make it easier to actually honor it.”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What data should we be giving more attention INTERNALLY?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12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743200"/>
            <a:ext cx="8382000" cy="3657600"/>
          </a:xfrm>
        </p:spPr>
        <p:txBody>
          <a:bodyPr>
            <a:normAutofit fontScale="70000" lnSpcReduction="20000"/>
          </a:bodyPr>
          <a:lstStyle/>
          <a:p>
            <a:pPr algn="l">
              <a:buFont typeface="Arial"/>
              <a:buChar char="•"/>
            </a:pPr>
            <a:r>
              <a:rPr lang="en-US" sz="2800" dirty="0" smtClean="0"/>
              <a:t> Mentoring and supporting students broadly and deeply throughout their time with us and beyond</a:t>
            </a:r>
          </a:p>
          <a:p>
            <a:pPr lvl="1" algn="l">
              <a:buFont typeface="Arial"/>
              <a:buChar char="•"/>
            </a:pPr>
            <a:r>
              <a:rPr lang="en-US" dirty="0" smtClean="0"/>
              <a:t> </a:t>
            </a:r>
            <a:r>
              <a:rPr lang="en-US" sz="2581" dirty="0" smtClean="0"/>
              <a:t>Admissions, retention, graduation, career placements</a:t>
            </a:r>
          </a:p>
          <a:p>
            <a:pPr lvl="1" algn="l">
              <a:buFont typeface="Arial"/>
              <a:buChar char="•"/>
            </a:pPr>
            <a:r>
              <a:rPr lang="en-US" sz="2581" dirty="0" smtClean="0"/>
              <a:t> Mentoring</a:t>
            </a:r>
          </a:p>
          <a:p>
            <a:pPr lvl="1" algn="l">
              <a:buFont typeface="Arial"/>
              <a:buChar char="•"/>
            </a:pPr>
            <a:r>
              <a:rPr lang="en-US" sz="2581" dirty="0" smtClean="0"/>
              <a:t> Engagement</a:t>
            </a:r>
          </a:p>
          <a:p>
            <a:pPr lvl="1" algn="l">
              <a:buFont typeface="Arial"/>
              <a:buChar char="•"/>
            </a:pPr>
            <a:r>
              <a:rPr lang="en-US" sz="2581" dirty="0" smtClean="0"/>
              <a:t> Sharing successes</a:t>
            </a:r>
          </a:p>
          <a:p>
            <a:pPr lvl="1" algn="l">
              <a:buFont typeface="Arial"/>
              <a:buChar char="•"/>
            </a:pPr>
            <a:r>
              <a:rPr lang="en-US" sz="2581" dirty="0" smtClean="0"/>
              <a:t> Mental health</a:t>
            </a:r>
          </a:p>
          <a:p>
            <a:pPr lvl="1" algn="l">
              <a:buFont typeface="Arial"/>
              <a:buChar char="•"/>
            </a:pPr>
            <a:r>
              <a:rPr lang="en-US" sz="2581" dirty="0" smtClean="0"/>
              <a:t> Advising</a:t>
            </a:r>
          </a:p>
          <a:p>
            <a:pPr lvl="1" algn="l">
              <a:buFont typeface="Arial"/>
              <a:buChar char="•"/>
            </a:pPr>
            <a:r>
              <a:rPr lang="en-US" sz="2581" dirty="0" smtClean="0"/>
              <a:t> Attention to low enrollment programs</a:t>
            </a:r>
          </a:p>
          <a:p>
            <a:pPr lvl="1" algn="l">
              <a:buFont typeface="Arial"/>
              <a:buChar char="•"/>
            </a:pPr>
            <a:r>
              <a:rPr lang="en-US" sz="2581" dirty="0" smtClean="0"/>
              <a:t> Attention to special populations: study abroad, professional students, international students, transfer students</a:t>
            </a:r>
          </a:p>
          <a:p>
            <a:pPr lvl="1" algn="l">
              <a:buFont typeface="Arial"/>
              <a:buChar char="•"/>
            </a:pPr>
            <a:r>
              <a:rPr lang="en-US" sz="2581" dirty="0" smtClean="0"/>
              <a:t> Grad Assistantships, internships</a:t>
            </a:r>
          </a:p>
          <a:p>
            <a:pPr lvl="1" algn="l">
              <a:buFont typeface="Arial"/>
              <a:buChar char="•"/>
            </a:pPr>
            <a:r>
              <a:rPr lang="en-US" sz="2581" dirty="0" smtClean="0"/>
              <a:t> Support beyond the scholarship programs</a:t>
            </a:r>
          </a:p>
          <a:p>
            <a:pPr lvl="1" algn="l">
              <a:buFont typeface="Arial"/>
              <a:buChar char="•"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What data should we be giving more attention INTERNALLY?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12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362200"/>
            <a:ext cx="8382000" cy="3886200"/>
          </a:xfrm>
        </p:spPr>
        <p:txBody>
          <a:bodyPr>
            <a:normAutofit fontScale="77500" lnSpcReduction="20000"/>
          </a:bodyPr>
          <a:lstStyle/>
          <a:p>
            <a:pPr marL="457200" lvl="0" indent="-457200" algn="l">
              <a:buFont typeface="Arial" pitchFamily="34" charset="0"/>
              <a:buChar char="•"/>
            </a:pPr>
            <a:r>
              <a:rPr lang="en-US" sz="2800" dirty="0" smtClean="0"/>
              <a:t>Student success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dirty="0" smtClean="0"/>
              <a:t>More granular analysis of outcomes by group (e.g., commuters, transfers, students by discipline, grad students by support level, athletes, students in different campus programs, employed students)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sz="1600" dirty="0" smtClean="0"/>
              <a:t>“What kind of student will do well at UMBC?”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dirty="0" smtClean="0"/>
              <a:t>Long-term post-graduation outcomes (undergrad and grad)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dirty="0" smtClean="0"/>
              <a:t>Engagement, satisfaction and overall happiness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dirty="0" smtClean="0"/>
              <a:t>Learning – measures beyond retention rates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sz="1600" dirty="0" smtClean="0"/>
              <a:t>“Assessment of how students are learning what they’re learning…Not just the numbers, but qualitative stories.”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dirty="0" smtClean="0"/>
              <a:t>Job satisfaction of faculty and staff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00" dirty="0" smtClean="0"/>
              <a:t>More detailed internal analysis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065" dirty="0" smtClean="0"/>
              <a:t>Mentorship, professional development and leadership opportunities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39" dirty="0" smtClean="0"/>
              <a:t>Transit: accessibility and sustainability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39" dirty="0" smtClean="0"/>
              <a:t>Campus and regional engagement of students, faculty and staff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dirty="0" smtClean="0"/>
          </a:p>
          <a:p>
            <a:pPr marL="914400" lvl="1" indent="-457200" algn="l"/>
            <a:endParaRPr lang="en-US" sz="20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What else should we be measuring?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295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362200"/>
            <a:ext cx="8382000" cy="3886200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itchFamily="34" charset="0"/>
              <a:buChar char="•"/>
            </a:pPr>
            <a:r>
              <a:rPr lang="en-US" sz="2800" dirty="0" smtClean="0"/>
              <a:t>Additional Insights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/>
              <a:t>Measure impact of institutional reputation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/>
              <a:t>“</a:t>
            </a:r>
            <a:r>
              <a:rPr lang="en-US" dirty="0" err="1" smtClean="0"/>
              <a:t>UMBC’s</a:t>
            </a:r>
            <a:r>
              <a:rPr lang="en-US" dirty="0" smtClean="0"/>
              <a:t> reputation as a factor in students’, scholars’ and, staff candidates’ choices to come to UMBC.”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/>
              <a:t>Explore how to most effectively prioritize use of university resources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/>
              <a:t>Share information about UMBC more effectively across campus stakeholders</a:t>
            </a:r>
          </a:p>
          <a:p>
            <a:pPr marL="914400" lvl="1" indent="-457200" algn="l">
              <a:buFont typeface="Arial" pitchFamily="34" charset="0"/>
              <a:buChar char="•"/>
            </a:pPr>
            <a:endParaRPr lang="en-US" sz="2400" dirty="0" smtClean="0"/>
          </a:p>
          <a:p>
            <a:pPr marL="914400" lvl="1" indent="-457200" algn="l"/>
            <a:endParaRPr lang="en-US" sz="20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What else should we be measuring?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29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1981200"/>
            <a:ext cx="315843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Your Theme Team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921839"/>
            <a:ext cx="4140200" cy="27573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300525"/>
            <a:ext cx="4521200" cy="301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212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362200"/>
            <a:ext cx="3810000" cy="3276600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400" b="1" dirty="0"/>
              <a:t>Civic </a:t>
            </a:r>
            <a:r>
              <a:rPr lang="en-US" sz="2400" b="1" dirty="0" smtClean="0"/>
              <a:t>engagement: </a:t>
            </a:r>
            <a:r>
              <a:rPr lang="en-US" sz="2400" dirty="0" smtClean="0"/>
              <a:t>“The </a:t>
            </a:r>
            <a:r>
              <a:rPr lang="en-US" sz="2400" dirty="0"/>
              <a:t>ways we are preparing students to lead in our state, nation and </a:t>
            </a:r>
            <a:r>
              <a:rPr lang="en-US" sz="2400" dirty="0" smtClean="0"/>
              <a:t>world.”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b="1" dirty="0" smtClean="0"/>
              <a:t>Diversity: </a:t>
            </a:r>
            <a:r>
              <a:rPr lang="en-US" sz="2400" dirty="0" smtClean="0"/>
              <a:t>"</a:t>
            </a:r>
            <a:r>
              <a:rPr lang="en-US" sz="2400" dirty="0"/>
              <a:t>There is a wider and more diverse background of students, from all demographic factors</a:t>
            </a:r>
            <a:r>
              <a:rPr lang="en-US" sz="2400" dirty="0" smtClean="0"/>
              <a:t>.”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What data should we be highlighting EXTERNALLY?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323" y="2514600"/>
            <a:ext cx="4241800" cy="282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0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362200"/>
            <a:ext cx="8534400" cy="3276600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400" b="1" dirty="0" smtClean="0"/>
              <a:t>The number and quality of our academic offerings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b="1" dirty="0" smtClean="0"/>
              <a:t>"</a:t>
            </a:r>
            <a:r>
              <a:rPr lang="en-US" sz="2400" b="1" dirty="0"/>
              <a:t>The successes and impact of quality student experiences </a:t>
            </a:r>
            <a:r>
              <a:rPr lang="en-US" sz="2400" dirty="0"/>
              <a:t>(study abroad, Shriver Center, first-year experiences, leadership, student life</a:t>
            </a:r>
            <a:r>
              <a:rPr lang="en-US" sz="2400" dirty="0" smtClean="0"/>
              <a:t>).”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 algn="l">
              <a:buFont typeface="Arial"/>
              <a:buChar char="•"/>
            </a:pPr>
            <a:r>
              <a:rPr lang="en-US" sz="2400" b="1" dirty="0"/>
              <a:t>Strong innovation in undergraduate learning/</a:t>
            </a:r>
            <a:r>
              <a:rPr lang="en-US" sz="2400" b="1" dirty="0" smtClean="0"/>
              <a:t>teaching: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000" dirty="0" smtClean="0"/>
              <a:t>"</a:t>
            </a:r>
            <a:r>
              <a:rPr lang="en-US" sz="2000" dirty="0"/>
              <a:t>Improved student performance through academic </a:t>
            </a:r>
            <a:r>
              <a:rPr lang="en-US" sz="2000" dirty="0" smtClean="0"/>
              <a:t>transformation.”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000" dirty="0" smtClean="0"/>
              <a:t>Share </a:t>
            </a:r>
            <a:r>
              <a:rPr lang="en-US" sz="2000" dirty="0"/>
              <a:t>sets of data that illustrate culture of innovation.</a:t>
            </a:r>
            <a:r>
              <a:rPr lang="en-US" sz="2000" dirty="0" smtClean="0"/>
              <a:t>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000" dirty="0" smtClean="0"/>
              <a:t>URCAD</a:t>
            </a:r>
            <a:r>
              <a:rPr lang="en-US" sz="2000" dirty="0"/>
              <a:t>, </a:t>
            </a:r>
            <a:r>
              <a:rPr lang="en-US" sz="2000" dirty="0" smtClean="0"/>
              <a:t>CASTLE, Internships.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What data should we be highlighting EXTERNALLY?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0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362200"/>
            <a:ext cx="8382000" cy="38862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 smtClean="0"/>
              <a:t>“</a:t>
            </a:r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success of our graduates. This is a great stepping stone</a:t>
            </a:r>
            <a:r>
              <a:rPr lang="en-US" sz="2800" dirty="0" smtClean="0"/>
              <a:t>.”</a:t>
            </a:r>
            <a:br>
              <a:rPr lang="en-US" sz="2800" dirty="0" smtClean="0"/>
            </a:br>
            <a:endParaRPr lang="en-US" sz="2800" dirty="0" smtClean="0"/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Graduation rate of </a:t>
            </a:r>
            <a:r>
              <a:rPr lang="en-US" sz="2800" dirty="0" smtClean="0"/>
              <a:t>athletes.</a:t>
            </a:r>
            <a:br>
              <a:rPr lang="en-US" sz="2800" dirty="0" smtClean="0"/>
            </a:br>
            <a:endParaRPr lang="en-US" sz="2800" dirty="0" smtClean="0"/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/>
              <a:t>"</a:t>
            </a:r>
            <a:r>
              <a:rPr lang="en-US" sz="2800" dirty="0"/>
              <a:t>Overall growth during the past </a:t>
            </a:r>
            <a:r>
              <a:rPr lang="en-US" sz="2800" dirty="0" smtClean="0"/>
              <a:t>decades.”</a:t>
            </a:r>
            <a:br>
              <a:rPr lang="en-US" sz="2800" dirty="0" smtClean="0"/>
            </a:br>
            <a:endParaRPr lang="en-US" sz="2800" dirty="0" smtClean="0"/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A</a:t>
            </a:r>
            <a:r>
              <a:rPr lang="en-US" sz="2800" dirty="0" smtClean="0"/>
              <a:t>lumni </a:t>
            </a:r>
            <a:r>
              <a:rPr lang="en-US" sz="2800" dirty="0"/>
              <a:t>relationships </a:t>
            </a:r>
            <a:r>
              <a:rPr lang="en-US" sz="2800" dirty="0" smtClean="0"/>
              <a:t>(career-long mentoring, etc.)</a:t>
            </a:r>
            <a:br>
              <a:rPr lang="en-US" sz="2800" dirty="0" smtClean="0"/>
            </a:br>
            <a:endParaRPr lang="en-US" sz="2800" dirty="0" smtClean="0"/>
          </a:p>
          <a:p>
            <a:pPr marL="457200" indent="-457200" algn="l">
              <a:buFont typeface="Arial"/>
              <a:buChar char="•"/>
            </a:pPr>
            <a:r>
              <a:rPr lang="en-US" sz="2800" dirty="0" err="1" smtClean="0"/>
              <a:t>Interdisciplinarity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What data should we be highlighting EXTERNALLY?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12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362200"/>
            <a:ext cx="8382000" cy="388620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 smtClean="0"/>
              <a:t>"Capital budget data with USM BOR and legis. More </a:t>
            </a:r>
            <a:r>
              <a:rPr lang="en-US" sz="2800" dirty="0"/>
              <a:t>information about where we are relative to peers and what we have done with it</a:t>
            </a:r>
            <a:r>
              <a:rPr lang="en-US" sz="2800" dirty="0" smtClean="0"/>
              <a:t>.”</a:t>
            </a:r>
            <a:br>
              <a:rPr lang="en-US" sz="2800" dirty="0" smtClean="0"/>
            </a:br>
            <a:endParaRPr lang="en-US" sz="2800" dirty="0" smtClean="0"/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/>
              <a:t>“Highlight </a:t>
            </a:r>
            <a:r>
              <a:rPr lang="en-US" sz="2800" dirty="0"/>
              <a:t>places where we </a:t>
            </a:r>
            <a:r>
              <a:rPr lang="en-US" sz="2800" dirty="0" smtClean="0"/>
              <a:t>don’t </a:t>
            </a:r>
            <a:r>
              <a:rPr lang="en-US" sz="2800" dirty="0"/>
              <a:t>compare favorably </a:t>
            </a:r>
            <a:r>
              <a:rPr lang="en-US" sz="2800" dirty="0" smtClean="0"/>
              <a:t>or </a:t>
            </a:r>
            <a:r>
              <a:rPr lang="en-US" sz="2800" dirty="0"/>
              <a:t>have high </a:t>
            </a:r>
            <a:r>
              <a:rPr lang="en-US" sz="2800" dirty="0" smtClean="0"/>
              <a:t>needs (the </a:t>
            </a:r>
            <a:r>
              <a:rPr lang="en-US" sz="2800" dirty="0"/>
              <a:t>higher percentage of students who report suicidal thoughts or high levels of stress could get us money from the </a:t>
            </a:r>
            <a:r>
              <a:rPr lang="en-US" sz="2800" dirty="0" smtClean="0"/>
              <a:t>DHMH”)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What data should we be highlighting EXTERNALLY?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1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8382000" cy="3886200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/>
              <a:t>Diversity as a shared value and a high expectation that needs review and attention</a:t>
            </a:r>
            <a:endParaRPr lang="en-US" sz="2400" dirty="0" smtClean="0"/>
          </a:p>
          <a:p>
            <a:pPr lvl="1" algn="l">
              <a:buFont typeface="Arial"/>
              <a:buChar char="•"/>
            </a:pPr>
            <a:r>
              <a:rPr lang="en-US" sz="2400" dirty="0" smtClean="0"/>
              <a:t>  Student, faculty and staff composition</a:t>
            </a:r>
          </a:p>
          <a:p>
            <a:pPr lvl="1" algn="l">
              <a:buFont typeface="Arial"/>
              <a:buChar char="•"/>
            </a:pPr>
            <a:r>
              <a:rPr lang="en-US" sz="2400" dirty="0" smtClean="0"/>
              <a:t>  Faculty reflecting student diversity?</a:t>
            </a:r>
          </a:p>
          <a:p>
            <a:pPr lvl="1" algn="l">
              <a:buFont typeface="Arial"/>
              <a:buChar char="•"/>
            </a:pPr>
            <a:r>
              <a:rPr lang="en-US" sz="2400" dirty="0" smtClean="0"/>
              <a:t>  Diversity broadly understood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What data should we be giving more attention INTERNALLY?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1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743200"/>
            <a:ext cx="8382000" cy="3886200"/>
          </a:xfrm>
        </p:spPr>
        <p:txBody>
          <a:bodyPr/>
          <a:lstStyle/>
          <a:p>
            <a:pPr algn="l">
              <a:buFont typeface="Arial"/>
              <a:buChar char="•"/>
            </a:pPr>
            <a:r>
              <a:rPr lang="en-US" sz="2800" dirty="0" smtClean="0"/>
              <a:t> Sustainability of campus environment</a:t>
            </a:r>
          </a:p>
          <a:p>
            <a:pPr lvl="1" algn="l">
              <a:buFont typeface="Arial"/>
              <a:buChar char="•"/>
            </a:pPr>
            <a:r>
              <a:rPr lang="en-US" sz="2400" dirty="0" smtClean="0"/>
              <a:t> Space and facilities utilization research and decision-making</a:t>
            </a:r>
          </a:p>
          <a:p>
            <a:pPr lvl="1" algn="l">
              <a:buFont typeface="Arial"/>
              <a:buChar char="•"/>
            </a:pPr>
            <a:r>
              <a:rPr lang="en-US" sz="2400" dirty="0" smtClean="0"/>
              <a:t> Environmental issues: alternative work and transit arrangements, carbon</a:t>
            </a:r>
          </a:p>
          <a:p>
            <a:pPr lvl="1" algn="l">
              <a:buFont typeface="Arial"/>
              <a:buChar char="•"/>
            </a:pPr>
            <a:r>
              <a:rPr lang="en-US" sz="2400" dirty="0" smtClean="0"/>
              <a:t> Footprint</a:t>
            </a:r>
          </a:p>
          <a:p>
            <a:pPr lvl="1" algn="l">
              <a:buFont typeface="Arial"/>
              <a:buChar char="•"/>
            </a:pPr>
            <a:r>
              <a:rPr lang="en-US" sz="2400" dirty="0" smtClean="0"/>
              <a:t> Green space</a:t>
            </a:r>
            <a:endParaRPr lang="en-US" sz="2800" dirty="0" smtClean="0"/>
          </a:p>
          <a:p>
            <a:pPr marL="457200" indent="-457200" algn="l"/>
            <a:endParaRPr lang="en-US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What data should we be giving more attention INTERNALLY?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1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743200"/>
            <a:ext cx="8382000" cy="3352800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/>
              <a:t>How we research ourselves and communicate to the campus throughout the year and across the campus </a:t>
            </a:r>
          </a:p>
          <a:p>
            <a:pPr lvl="1" algn="l">
              <a:buFont typeface="Arial"/>
              <a:buChar char="•"/>
            </a:pPr>
            <a:r>
              <a:rPr lang="en-US" sz="2000" dirty="0" smtClean="0"/>
              <a:t> Planning and budget: students want more involvement</a:t>
            </a:r>
          </a:p>
          <a:p>
            <a:pPr lvl="1" algn="l">
              <a:buFont typeface="Arial"/>
              <a:buChar char="•"/>
            </a:pPr>
            <a:r>
              <a:rPr lang="en-US" sz="2000" dirty="0" smtClean="0"/>
              <a:t> Negative stories, challenges</a:t>
            </a:r>
          </a:p>
          <a:p>
            <a:pPr lvl="1" algn="l">
              <a:buFont typeface="Arial"/>
              <a:buChar char="•"/>
            </a:pPr>
            <a:r>
              <a:rPr lang="en-US" sz="2000" dirty="0" smtClean="0"/>
              <a:t> Opportunities &amp; successes: student engagement, faculty research funding</a:t>
            </a:r>
          </a:p>
          <a:p>
            <a:pPr lvl="1" algn="l">
              <a:buFont typeface="Arial"/>
              <a:buChar char="•"/>
            </a:pPr>
            <a:r>
              <a:rPr lang="en-US" sz="2000" dirty="0" smtClean="0"/>
              <a:t> Student athletes</a:t>
            </a:r>
          </a:p>
          <a:p>
            <a:pPr lvl="1" algn="l">
              <a:buFont typeface="Arial"/>
              <a:buChar char="•"/>
            </a:pPr>
            <a:r>
              <a:rPr lang="en-US" sz="2000" dirty="0" smtClean="0"/>
              <a:t> Sharing data throughout year and across departments</a:t>
            </a:r>
          </a:p>
          <a:p>
            <a:pPr lvl="1" algn="l">
              <a:buFont typeface="Arial"/>
              <a:buChar char="•"/>
            </a:pPr>
            <a:r>
              <a:rPr lang="en-US" sz="2000" dirty="0" smtClean="0"/>
              <a:t> Research funding data and meanings before going external</a:t>
            </a:r>
          </a:p>
          <a:p>
            <a:pPr lvl="1" algn="l">
              <a:buFont typeface="Arial"/>
              <a:buChar char="•"/>
            </a:pPr>
            <a:r>
              <a:rPr lang="en-US" sz="2000" dirty="0" smtClean="0"/>
              <a:t> Mechanisms of transparencies</a:t>
            </a:r>
          </a:p>
          <a:p>
            <a:pPr lvl="1" algn="l">
              <a:buFont typeface="Arial"/>
              <a:buChar char="•"/>
            </a:pPr>
            <a:r>
              <a:rPr lang="en-US" sz="2000" dirty="0" smtClean="0"/>
              <a:t> Need more qualitative measures and stories</a:t>
            </a:r>
          </a:p>
          <a:p>
            <a:pPr lvl="1" algn="l">
              <a:buFont typeface="Arial"/>
              <a:buChar char="•"/>
            </a:pPr>
            <a:r>
              <a:rPr lang="en-US" sz="2000" dirty="0" smtClean="0"/>
              <a:t> Look at peer institutions and other regional institutions</a:t>
            </a:r>
          </a:p>
          <a:p>
            <a:pPr lvl="1" algn="l">
              <a:buFont typeface="Arial"/>
              <a:buChar char="•"/>
            </a:pPr>
            <a:r>
              <a:rPr lang="en-US" sz="2000" dirty="0" smtClean="0"/>
              <a:t> Survey students about their experience</a:t>
            </a:r>
            <a:endParaRPr lang="en-US" sz="2400" dirty="0" smtClean="0"/>
          </a:p>
          <a:p>
            <a:pPr marL="457200" indent="-457200" algn="l"/>
            <a:endParaRPr lang="en-US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What data should we be giving more attention INTERNALLY?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1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742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Creative Services</dc:creator>
  <cp:lastModifiedBy>Windows User</cp:lastModifiedBy>
  <cp:revision>4</cp:revision>
  <dcterms:created xsi:type="dcterms:W3CDTF">2012-08-22T18:49:08Z</dcterms:created>
  <dcterms:modified xsi:type="dcterms:W3CDTF">2012-08-22T18:58:28Z</dcterms:modified>
</cp:coreProperties>
</file>