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4" Type="http://schemas.openxmlformats.org/officeDocument/2006/relationships/slide" Target="slides/slide8.xml"/><Relationship Id="rId2" Type="http://schemas.openxmlformats.org/officeDocument/2006/relationships/presProps" Target="presProps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" Type="http://schemas.openxmlformats.org/officeDocument/2006/relationships/theme" Target="theme/theme4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3" Type="http://schemas.openxmlformats.org/officeDocument/2006/relationships/tableStyles" Target="tableStyles.xml"/><Relationship Id="rId11" Type="http://schemas.openxmlformats.org/officeDocument/2006/relationships/slide" Target="slides/slide5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52401" y="1028700"/>
            <a:ext cx="2208212" cy="2387203"/>
          </a:xfrm>
          <a:custGeom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 rot="10800000">
            <a:off x="228600" y="4000518"/>
            <a:ext cx="2208225" cy="1145738"/>
          </a:xfrm>
          <a:custGeom>
            <a:pathLst>
              <a:path extrusionOk="0" h="18832" w="1000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buSzPct val="100000"/>
              <a:buNone/>
              <a:defRPr b="1" sz="1800"/>
            </a:lvl1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381000" y="3042000"/>
            <a:ext cx="2835275" cy="602456"/>
          </a:xfrm>
          <a:custGeom>
            <a:pathLst>
              <a:path extrusionOk="0" h="1012" w="3572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6781800" y="3494438"/>
            <a:ext cx="1903412" cy="552450"/>
          </a:xfrm>
          <a:custGeom>
            <a:pathLst>
              <a:path extrusionOk="0" h="927" w="2398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381000" y="0"/>
            <a:ext cx="1136699" cy="297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3268663" y="3494438"/>
            <a:ext cx="1700099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5021262" y="3494438"/>
            <a:ext cx="1684199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546975" y="4087369"/>
            <a:ext cx="1139824" cy="1057275"/>
          </a:xfrm>
          <a:custGeom>
            <a:pathLst>
              <a:path extrusionOk="0" h="1776" w="1437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 txBox="1"/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SzPct val="100000"/>
              <a:buNone/>
              <a:defRPr sz="2400"/>
            </a:lvl1pPr>
            <a:lvl2pPr rtl="0" algn="ctr">
              <a:spcBef>
                <a:spcPts val="0"/>
              </a:spcBef>
              <a:buNone/>
              <a:defRPr/>
            </a:lvl2pPr>
            <a:lvl3pPr rtl="0" algn="ctr">
              <a:spcBef>
                <a:spcPts val="0"/>
              </a:spcBef>
              <a:buNone/>
              <a:defRPr/>
            </a:lvl3pPr>
            <a:lvl4pPr rtl="0" algn="ctr">
              <a:spcBef>
                <a:spcPts val="0"/>
              </a:spcBef>
              <a:buSzPct val="100000"/>
              <a:buNone/>
              <a:defRPr sz="2400"/>
            </a:lvl4pPr>
            <a:lvl5pPr rtl="0" algn="ctr">
              <a:spcBef>
                <a:spcPts val="0"/>
              </a:spcBef>
              <a:buSzPct val="100000"/>
              <a:buNone/>
              <a:defRPr sz="2400"/>
            </a:lvl5pPr>
            <a:lvl6pPr rtl="0" algn="ctr">
              <a:spcBef>
                <a:spcPts val="0"/>
              </a:spcBef>
              <a:buSzPct val="100000"/>
              <a:buNone/>
              <a:defRPr sz="2400"/>
            </a:lvl6pPr>
            <a:lvl7pPr rtl="0" algn="ctr">
              <a:spcBef>
                <a:spcPts val="0"/>
              </a:spcBef>
              <a:buSzPct val="100000"/>
              <a:buNone/>
              <a:defRPr sz="2400"/>
            </a:lvl7pPr>
            <a:lvl8pPr rtl="0" algn="ctr">
              <a:spcBef>
                <a:spcPts val="0"/>
              </a:spcBef>
              <a:buSzPct val="100000"/>
              <a:buNone/>
              <a:defRPr sz="2400"/>
            </a:lvl8pPr>
            <a:lvl9pPr rtl="0" algn="ctr">
              <a:spcBef>
                <a:spcPts val="0"/>
              </a:spcBef>
              <a:buSzPct val="100000"/>
              <a:buNone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152401" y="1028700"/>
            <a:ext cx="2208212" cy="2387203"/>
          </a:xfrm>
          <a:custGeom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2401" y="1028700"/>
            <a:ext cx="2208212" cy="2387203"/>
          </a:xfrm>
          <a:custGeom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 rtl="0">
              <a:spcBef>
                <a:spcPts val="0"/>
              </a:spcBef>
              <a:buNone/>
              <a:defRPr/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 rtl="0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 rtl="0"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 rtl="0"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rtl="0" algn="r">
              <a:spcBef>
                <a:spcPts val="0"/>
              </a:spcBef>
              <a:buNone/>
              <a:defRPr sz="1300">
                <a:solidFill>
                  <a:schemeClr val="lt2"/>
                </a:solidFill>
              </a:defRPr>
            </a:lvl1pPr>
          </a:lstStyle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03.png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04.jpg"/><Relationship Id="rId3" Type="http://schemas.openxmlformats.org/officeDocument/2006/relationships/hyperlink" Target="http://ninadavulur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685800" y="1710753"/>
            <a:ext cx="7772400" cy="1641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SWE Executive Board Elections 2015-2016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B75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6"/>
            <a:ext cx="7807200" cy="58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Liz Blasdell for Service Chair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739225"/>
            <a:ext cx="3994500" cy="419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400" u="sng"/>
              <a:t>Major</a:t>
            </a:r>
            <a:r>
              <a:rPr b="1" lang="en" sz="1400"/>
              <a:t>:</a:t>
            </a:r>
            <a:r>
              <a:rPr lang="en" sz="1400"/>
              <a:t> Chemical Engineering: bio track, </a:t>
            </a:r>
            <a:r>
              <a:rPr b="1" lang="en" sz="1400" u="sng"/>
              <a:t>Minor</a:t>
            </a:r>
            <a:r>
              <a:rPr b="1" lang="en" sz="1400"/>
              <a:t>:</a:t>
            </a:r>
            <a:r>
              <a:rPr lang="en" sz="1400"/>
              <a:t> Biology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400"/>
              <a:t>Why run?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help increase the number of women in the STEM fields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spark an interest in the STEM fields for young women 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share my passion for science and engineering while inspiring others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I love planning outreach events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" sz="1400"/>
              <a:t>What I plan to do: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Increase the number of outreach events at local schools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work with the other engineering societies to co-host events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Work with nearby SWE chapters to co-host larger events in the area</a:t>
            </a:r>
          </a:p>
          <a:p>
            <a:pPr indent="-3175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/>
              <a:t>Work with the other STEM departments to host events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601300" y="708900"/>
            <a:ext cx="3994500" cy="419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 sz="1400"/>
              <a:t>Fun Facts: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Doctor Who is my favorite show (but I love anything Sci-Fi) and I have have a cat that is scared of hamsters, rabbits, etc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/>
              <a:t>Past Leadership Roles: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PR,Service Chair,President/Treasurer- HCC  Vowlunteers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Founding Member/Secretary-HCC Math Club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19780" l="7140" r="-7139" t="7523"/>
          <a:stretch/>
        </p:blipFill>
        <p:spPr>
          <a:xfrm>
            <a:off x="6202675" y="739225"/>
            <a:ext cx="1473800" cy="19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2E9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Demi Owoeye for Service Chair 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Major: </a:t>
            </a:r>
            <a:r>
              <a:rPr lang="en" sz="1200"/>
              <a:t>Mechanical Engineering ‘17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200"/>
              <a:t>Why? 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/>
              <a:t>As last’s year’s Service Chair at HCC’s chapter of SWE, I learned how to effectively plan and organize events that spread awareness about our goal and mission.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/>
              <a:t>One of my joys is service and my life long goal is to teach young, disadvantaged girls about STEM.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/>
              <a:t>I will give all the time and effort I can into the position and connect with professional advisors and other colleges for our chapter’s benefit.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200"/>
              <a:t>What I plan to do?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/>
              <a:t>Connect to other colleges and professionals to organize events that would bring together of a community of like-minded and goal-orientated women. </a:t>
            </a:r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692275" y="4068450"/>
            <a:ext cx="3942899" cy="8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400"/>
              <a:t>Fun facts:</a:t>
            </a:r>
            <a:r>
              <a:rPr lang="en" sz="1400"/>
              <a:t> I’m a huge nerd (ask me about it later) and a member of Phi Sigma Sigma. 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450" y="976150"/>
            <a:ext cx="2621325" cy="31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AD1D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-13921"/>
            <a:ext cx="8229600" cy="857400"/>
          </a:xfrm>
          <a:prstGeom prst="rect">
            <a:avLst/>
          </a:prstGeom>
          <a:noFill/>
          <a:ln cap="flat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Savannah Steinly for Service Chair!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526225" y="897525"/>
            <a:ext cx="2085899" cy="1393199"/>
          </a:xfrm>
          <a:prstGeom prst="rect">
            <a:avLst/>
          </a:prstGeom>
          <a:ln cap="flat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200">
                <a:latin typeface="Cambria"/>
                <a:ea typeface="Cambria"/>
                <a:cs typeface="Cambria"/>
                <a:sym typeface="Cambria"/>
              </a:rPr>
              <a:t>Major-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Chemical Engineering, Environmental Track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200">
                <a:latin typeface="Cambria"/>
                <a:ea typeface="Cambria"/>
                <a:cs typeface="Cambria"/>
                <a:sym typeface="Cambria"/>
              </a:rPr>
              <a:t>Minor-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 English, Creative Writing Track</a:t>
            </a:r>
          </a:p>
          <a:p>
            <a:pPr>
              <a:spcBef>
                <a:spcPts val="0"/>
              </a:spcBef>
              <a:buNone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(Honors College Certificate)</a:t>
            </a:r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692275" y="897525"/>
            <a:ext cx="4451699" cy="2002500"/>
          </a:xfrm>
          <a:prstGeom prst="rect">
            <a:avLst/>
          </a:prstGeom>
          <a:ln cap="flat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200">
                <a:latin typeface="Cambria"/>
                <a:ea typeface="Cambria"/>
                <a:cs typeface="Cambria"/>
                <a:sym typeface="Cambria"/>
              </a:rPr>
              <a:t>What I plan to do-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 will effectively organize priorly executed outreach events in the coming year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 value creativity and will contribute fresh ideas for service and outreach events as well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 want to connect SWE with other organizations that I am involved with in order to plan events together</a:t>
            </a:r>
          </a:p>
          <a:p>
            <a:pPr indent="-304800" lvl="0" marL="45720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 also want to reach out to professors, departments, orgs, etc. that have not previously known of or collaborated with SWE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49575" y="2290725"/>
            <a:ext cx="3156000" cy="2657099"/>
          </a:xfrm>
          <a:prstGeom prst="rect">
            <a:avLst/>
          </a:prstGeom>
          <a:noFill/>
          <a:ln cap="flat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200">
                <a:latin typeface="Cambria"/>
                <a:ea typeface="Cambria"/>
                <a:cs typeface="Cambria"/>
                <a:sym typeface="Cambria"/>
              </a:rPr>
              <a:t>Why Run?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Science and tech are my passions, and I hope to spread this enthusiasm to others, especially younger students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 am a good communicator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 am already highly involved in a number of organizations that share a similar mission (CWIT Scholar, AiChe…)</a:t>
            </a:r>
          </a:p>
          <a:p>
            <a:pPr indent="-304800" lvl="0" marL="45720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 want to get more involved in SWE. This year I’ve learned what a valuable resource it is and want to make others aware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5390050" y="2900025"/>
            <a:ext cx="3554700" cy="1219799"/>
          </a:xfrm>
          <a:prstGeom prst="rect">
            <a:avLst/>
          </a:prstGeom>
          <a:noFill/>
          <a:ln cap="flat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200">
                <a:latin typeface="Cambria"/>
                <a:ea typeface="Cambria"/>
                <a:cs typeface="Cambria"/>
                <a:sym typeface="Cambria"/>
              </a:rPr>
              <a:t>Past Leadership-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XC Team Captain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President of the Leo Club (HS)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National Science Honor Society VP (HS)</a:t>
            </a:r>
          </a:p>
          <a:p>
            <a:pPr indent="-304800" lvl="0" marL="45720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Volunteer at Catholic Charities Homeless Shelter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4878850" y="4119825"/>
            <a:ext cx="3156000" cy="966300"/>
          </a:xfrm>
          <a:prstGeom prst="rect">
            <a:avLst/>
          </a:prstGeom>
          <a:noFill/>
          <a:ln cap="flat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200">
                <a:latin typeface="Cambria"/>
                <a:ea typeface="Cambria"/>
                <a:cs typeface="Cambria"/>
                <a:sym typeface="Cambria"/>
              </a:rPr>
              <a:t>Fun Facts-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 am obsessed with Starbucks and all things coffee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 sing and write creatively for fun</a:t>
            </a:r>
          </a:p>
          <a:p>
            <a:pPr indent="-304800" lvl="0" marL="45720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I’m a twin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425" y="1173674"/>
            <a:ext cx="1581299" cy="3164223"/>
          </a:xfrm>
          <a:prstGeom prst="rect">
            <a:avLst/>
          </a:prstGeom>
          <a:noFill/>
          <a:ln cap="flat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821125" y="1119750"/>
            <a:ext cx="4297800" cy="40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Major: Chemical Engineering ‘17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Why run?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 want to be more involved with a club that I am really passionate about. I have enjoyed being active within SWE for the past two years. Also, I can see the potential that this club has in helping so many more people ranging from the young children to the alums.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What I plan to do?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Increase member participation/recruitment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Promote SWE more around campus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- Continue the Alum page on facebook; more networking events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Partner up with more UMBC STEM orgs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Have meeting minutes</a:t>
            </a:r>
          </a:p>
          <a:p>
            <a:pPr rtl="0">
              <a:spcBef>
                <a:spcPts val="0"/>
              </a:spcBef>
              <a:buNone/>
            </a:pPr>
            <a:r>
              <a:rPr lang="en" sz="1200"/>
              <a:t>- Record attendance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	</a:t>
            </a:r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410500" y="225100"/>
            <a:ext cx="7648799" cy="624899"/>
          </a:xfrm>
          <a:prstGeom prst="rect">
            <a:avLst/>
          </a:prstGeom>
          <a:solidFill>
            <a:srgbClr val="000000"/>
          </a:solidFill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Elizabeth Tan for Secretary</a:t>
            </a:r>
          </a:p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5059125" y="2943575"/>
            <a:ext cx="3953400" cy="204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Past leaderships: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Volunteered Arbutus Middle Schoolers (Spring 2014)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I am a Desk staffer (Fall 2014-Present)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Fun Facts: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I became a US Citizen on Aug. 20, 2014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I love to play field hockey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- I &lt;3 Corgis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1243" y="225100"/>
            <a:ext cx="2038847" cy="2718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51856" l="38348" r="14914" t="1905"/>
          <a:stretch/>
        </p:blipFill>
        <p:spPr>
          <a:xfrm>
            <a:off x="7583876" y="1119750"/>
            <a:ext cx="475424" cy="4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64675" y="-184026"/>
            <a:ext cx="8229600" cy="110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Shelbi Tippett for 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Secretary/Treasurer 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164675" y="812375"/>
            <a:ext cx="4287000" cy="411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400"/>
              <a:t>Major: </a:t>
            </a:r>
            <a:r>
              <a:rPr lang="en" sz="1400"/>
              <a:t>Mechanical Engineering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/>
              <a:t>Why run?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Support women in engineering and promote SWE as a valuable resource to them on campus.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Expand UMBC SWE’s outreach on campus and in the community.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Promote attendance and member participation.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/>
              <a:t>Plans: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Get more professor involvement through fun activities such as a student/teacher scavenger hunt.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Host resume reviews and interview skills workshops in which we invite professionals. 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Work on fundraising to help take members to conferences.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>
              <a:spcBef>
                <a:spcPts val="0"/>
              </a:spcBef>
              <a:buNone/>
            </a:pPr>
            <a:r>
              <a:rPr lang="en" sz="1800"/>
              <a:t> </a:t>
            </a:r>
          </a:p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948225" y="2902175"/>
            <a:ext cx="3994500" cy="202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1400"/>
              <a:t>Fun Fact:</a:t>
            </a:r>
            <a:r>
              <a:rPr lang="en" sz="1400"/>
              <a:t> I love Doctor Who and aspire to be a crazy cat lady</a:t>
            </a:r>
          </a:p>
          <a:p>
            <a:pPr rtl="0">
              <a:spcBef>
                <a:spcPts val="0"/>
              </a:spcBef>
              <a:buNone/>
            </a:pPr>
            <a:r>
              <a:rPr b="1" lang="en" sz="1400"/>
              <a:t>Past Leadership: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SWE Freshman Rep: Spring 2015</a:t>
            </a:r>
          </a:p>
          <a:p>
            <a:pPr indent="-3175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ASME Student Development chair:Spring 2015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140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750" y="307725"/>
            <a:ext cx="2537400" cy="24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9DAF8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0" y="1952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Tulsi Shukla for Vice President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051912"/>
            <a:ext cx="61191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Major: ChemE, bio track, math minor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Why run? 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Focus more on professional development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Get general members more involved with committees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Help develop a reference list of contacts for future use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Regularly ask members what they want to see happen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Past leadership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SWE Service Chair 2015-2016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SWE Big Mentor 2015-2016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Works at CIC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Fun Fact: I love arm balances and headstands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25757" l="23447" r="64072" t="29947"/>
          <a:stretch/>
        </p:blipFill>
        <p:spPr>
          <a:xfrm>
            <a:off x="6929175" y="808999"/>
            <a:ext cx="2110500" cy="421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0" y="-2512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Mona Patel for President/ Vice President 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-12475" y="377575"/>
            <a:ext cx="4958999" cy="4679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rgbClr val="000000"/>
                </a:solidFill>
              </a:rPr>
              <a:t>Major:</a:t>
            </a:r>
            <a:r>
              <a:rPr lang="en" sz="1400">
                <a:solidFill>
                  <a:srgbClr val="000000"/>
                </a:solidFill>
              </a:rPr>
              <a:t> </a:t>
            </a:r>
            <a:r>
              <a:rPr lang="en" sz="1400"/>
              <a:t>Chemical Engineering, Minor in Biology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rgbClr val="000000"/>
                </a:solidFill>
              </a:rPr>
              <a:t>Why Run?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/>
              <a:t>To help expand SWE’s name on this campus by working with other organizations, but not only just engineering ones. Also, to collaborate with other schools around the area (HHC, UMD, JH)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rgbClr val="000000"/>
                </a:solidFill>
              </a:rPr>
              <a:t>What I Plan to do?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/>
              <a:t>-Communicate to the National/Regional Board.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 sz="1400"/>
              <a:t>-Attend the National Conference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 sz="1400"/>
              <a:t>-Mainly Focus on Professional Development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/>
              <a:t>-Develope Committees, to help out eboard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 sz="1400"/>
              <a:t>-Miss America Project (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http://ninadavuluri.com</a:t>
            </a:r>
            <a:r>
              <a:rPr lang="en" sz="1400"/>
              <a:t> 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u="sng"/>
              <a:t>Past Leadership Roles:</a:t>
            </a:r>
          </a:p>
          <a:p>
            <a:pPr indent="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-SWE Secretary: 2014-2015 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/>
              <a:t>-SWE Big Mentor: 2014-2015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/>
              <a:t>-Phi Sig Standard Board: 2014-2015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/>
              <a:t>-SWE Freshman Rep: 2013-2014</a:t>
            </a:r>
          </a:p>
          <a:p>
            <a:pPr indent="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/>
              <a:t>  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2978825" y="3351025"/>
            <a:ext cx="3994500" cy="1782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rPr lang="en" sz="1400" u="sng"/>
              <a:t>Fun Fact: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1400"/>
              <a:t>-Burp the alphabet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 sz="1400"/>
              <a:t>-I have uneven nostrils </a:t>
            </a:r>
          </a:p>
          <a:p>
            <a:pPr indent="0" marL="457200" rtl="0">
              <a:spcBef>
                <a:spcPts val="0"/>
              </a:spcBef>
              <a:buNone/>
            </a:pPr>
            <a:r>
              <a:rPr lang="en" sz="1400"/>
              <a:t>-Recently obsess with my new sunglasses that I got for $10!!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1400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950" y="496750"/>
            <a:ext cx="2540724" cy="45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