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F0000"/>
    <a:srgbClr val="42FC46"/>
    <a:srgbClr val="F4AB18"/>
    <a:srgbClr val="D49414"/>
    <a:srgbClr val="FF5050"/>
    <a:srgbClr val="FFCC66"/>
    <a:srgbClr val="EABE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FC7B-3DA2-4187-8010-4BE7E656AAC7}" type="datetimeFigureOut">
              <a:rPr lang="en-US" smtClean="0"/>
              <a:t>8/3/2015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2D4F-3604-46D2-9822-45B5F2CDA9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FC7B-3DA2-4187-8010-4BE7E656AAC7}" type="datetimeFigureOut">
              <a:rPr lang="en-US" smtClean="0"/>
              <a:t>8/3/2015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2D4F-3604-46D2-9822-45B5F2CDA9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FC7B-3DA2-4187-8010-4BE7E656AAC7}" type="datetimeFigureOut">
              <a:rPr lang="en-US" smtClean="0"/>
              <a:t>8/3/2015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2D4F-3604-46D2-9822-45B5F2CDA9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FC7B-3DA2-4187-8010-4BE7E656AAC7}" type="datetimeFigureOut">
              <a:rPr lang="en-US" smtClean="0"/>
              <a:t>8/3/2015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2D4F-3604-46D2-9822-45B5F2CDA9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FC7B-3DA2-4187-8010-4BE7E656AAC7}" type="datetimeFigureOut">
              <a:rPr lang="en-US" smtClean="0"/>
              <a:t>8/3/2015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2D4F-3604-46D2-9822-45B5F2CDA9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FC7B-3DA2-4187-8010-4BE7E656AAC7}" type="datetimeFigureOut">
              <a:rPr lang="en-US" smtClean="0"/>
              <a:t>8/3/2015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2D4F-3604-46D2-9822-45B5F2CDA9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FC7B-3DA2-4187-8010-4BE7E656AAC7}" type="datetimeFigureOut">
              <a:rPr lang="en-US" smtClean="0"/>
              <a:t>8/3/2015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2D4F-3604-46D2-9822-45B5F2CDA9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FC7B-3DA2-4187-8010-4BE7E656AAC7}" type="datetimeFigureOut">
              <a:rPr lang="en-US" smtClean="0"/>
              <a:t>8/3/2015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2D4F-3604-46D2-9822-45B5F2CDA9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FC7B-3DA2-4187-8010-4BE7E656AAC7}" type="datetimeFigureOut">
              <a:rPr lang="en-US" smtClean="0"/>
              <a:t>8/3/2015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2D4F-3604-46D2-9822-45B5F2CDA9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FC7B-3DA2-4187-8010-4BE7E656AAC7}" type="datetimeFigureOut">
              <a:rPr lang="en-US" smtClean="0"/>
              <a:t>8/3/2015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2D4F-3604-46D2-9822-45B5F2CDA9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FC7B-3DA2-4187-8010-4BE7E656AAC7}" type="datetimeFigureOut">
              <a:rPr lang="en-US" smtClean="0"/>
              <a:t>8/3/2015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2D4F-3604-46D2-9822-45B5F2CDA9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EFC7B-3DA2-4187-8010-4BE7E656AAC7}" type="datetimeFigureOut">
              <a:rPr lang="en-US" smtClean="0"/>
              <a:t>8/3/2015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F2D4F-3604-46D2-9822-45B5F2CDA947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9580" y="5667514"/>
            <a:ext cx="1180539" cy="118053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5334" y="4690554"/>
            <a:ext cx="5960142" cy="12342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4876800" y="6087283"/>
            <a:ext cx="4627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Fall 2013</a:t>
            </a:r>
            <a:endParaRPr lang="en-US" b="1" dirty="0"/>
          </a:p>
        </p:txBody>
      </p:sp>
      <p:sp>
        <p:nvSpPr>
          <p:cNvPr id="32" name="Rectangle 31"/>
          <p:cNvSpPr/>
          <p:nvPr/>
        </p:nvSpPr>
        <p:spPr>
          <a:xfrm>
            <a:off x="-457200" y="6985"/>
            <a:ext cx="975041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solidFill>
                  <a:srgbClr val="F4AB18"/>
                </a:solidFill>
              </a:rPr>
              <a:t>Fall </a:t>
            </a:r>
            <a:r>
              <a:rPr lang="en-US" sz="5400" b="1" spc="50" dirty="0" smtClean="0">
                <a:ln w="11430"/>
                <a:solidFill>
                  <a:srgbClr val="F4AB18"/>
                </a:solidFill>
              </a:rPr>
              <a:t>2015    </a:t>
            </a:r>
            <a:r>
              <a:rPr lang="en-US" sz="5400" b="1" spc="50" dirty="0" smtClean="0">
                <a:ln w="11430"/>
                <a:solidFill>
                  <a:srgbClr val="F4AB18"/>
                </a:solidFill>
              </a:rPr>
              <a:t>       </a:t>
            </a:r>
            <a:r>
              <a:rPr lang="en-US" sz="5400" b="1" spc="50" dirty="0" smtClean="0">
                <a:ln w="11430"/>
                <a:solidFill>
                  <a:srgbClr val="F4AB18"/>
                </a:solidFill>
              </a:rPr>
              <a:t>Events</a:t>
            </a:r>
            <a:endParaRPr lang="en-US" sz="5400" b="1" cap="none" spc="50" dirty="0">
              <a:ln w="11430"/>
              <a:solidFill>
                <a:srgbClr val="F4AB18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62200" y="5369990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sz="1400" b="1" dirty="0" smtClean="0">
                <a:solidFill>
                  <a:prstClr val="black"/>
                </a:solidFill>
              </a:rPr>
              <a:t>     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20910" y="5267203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                  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68603" y="590374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@ </a:t>
            </a:r>
            <a:r>
              <a:rPr lang="en-US" sz="1600" b="1" dirty="0" smtClean="0"/>
              <a:t>UMBCGSA</a:t>
            </a:r>
            <a:endParaRPr lang="en-US" sz="1600" b="1" dirty="0"/>
          </a:p>
        </p:txBody>
      </p:sp>
      <p:sp>
        <p:nvSpPr>
          <p:cNvPr id="12" name="AutoShape 4" descr="data:image/jpeg;base64,/9j/4AAQSkZJRgABAQAAAQABAAD/2wCEAAkGBg0NDxAQDBAODQ0QEA8NDw4NDxAMEAwPFBAWFBURExMXHCYeFxkjGxIVHy8gIygpLCwsFR4xNTIqNSYrLCkBCQoKDgwNGA8PGS0gHBw0LTUsLCw0NTUpKSk1LC0sLSwsLCksLCkpKSwsKSksKSkvLCkpLCwpLCwsKSwsLCwsKf/AABEIAKAA8AMBIgACEQEDEQH/xAAcAAEAAwEBAQEBAAAAAAAAAAAAAQYHCAIFBAP/xABBEAACAQICBAYQBQMFAAAAAAAAAQIDEQQHBRIhcwYXMTVSwhMiM0FRYWNxgZGUorKz0dMyRHKxwRQloRZigsPS/8QAGgEBAAIDAQAAAAAAAAAAAAAAAAQFAgMGAf/EACgRAQABAgMHBQEBAAAAAAAAAAABAgMEBRESExUxMlFSITM0QfCBIv/aAAwDAQACEQMRAD8A3EAAAAAAAAAAAAAAAAAAAAAAAAAAAAAAAAAAAAAAAAAAAAAAAAAAAfxxOJhShKdSSjGKbbbskl3yg6azWpUu5unCL2xlV1pSmu9KNKKvq+NtfyY1VRTzbbVmu7OlEatEBjNTOWrfZUi14sNP+aiPHHLW6a9ml90w31HdK4diPFtIMW45a3TXs0vujjlrdNezS+6N9R3OHYjxbSDFuOWt017NL7o45a3TXs0vujfUdzh2I8W0gxbjmrdNezS+4Txy1umvZpfcG+pOHYjxbQDFuOWt017NL7hPHNW6cH58PNf9g31Pc4diPFtAMl0PnhB1NTHUowpvYq9KUpRX6ouKcf8AJqWDxtOvBTpSUoSSaaaaaZnTVFXJGu2LlmdK40foABk0gAAAAAAAAAAAAAAAAAAyXOzhJUpdgwlN2U9arV28qi1qx8zbv/xMfnNybcneTd23tbZfs6n/AHGnueuygEC9M7brctoiMPEx9gANOqxAAeavANg+pwW4PS0nio0VdU42lUa5Wr7I+K+31GdFO1OjTfu02aJrqfLw8KlaWrRhOq1y6kW9XzvvH1aPBHSc+TDyX6ml+x0NoPghhcJTjGFOOxJWSsl6D7UcLTXJGPqJcWKY5uerzW7M/wCY0cwV+B+kqacp0Ni2u0l/J8hSudT8IKMf6at2q7nPvf7WcrU+ReZGq7RFPJZZdirl/aiv6e9hquSHCGprVcHUbcIas6V3e0ZN3j5k/iMpRdcn5W0lLdL4jyzOlbPNKImxMz9OhkSQiSc5QAAAAAAAAAAAAAAAAAAGBZ084w3PXZQWX7OnnGG567KCyvu9cuvy/wCNT++0XFyAa9Fgm5JCJY0eSGoZEYOMp4mq1t7JGF/FGKaXvP1lR0Ll9jsdRjWoygoTjrJNSbSNbyt4G1dF0Zqs1Kc5ubaWrttb9kiVZtzTOsuezHF27tGxRPqvtit8OOGENE0I1GlKdScaVOMnqrWffb8CV2/MWUouafA6tpShSjQkozpVOyK61lLtWrf5JFWunoprWztxt8lMx+bbqKcJzlVpyi4tUsOqetfZslKba9RmEklycnevtdi41cqNJxV3KnZcvayKZCV1ch3Nv02nU4KcP/rc/wBekXPKHnJ7vrIpiLnlDzk931keWuuHuZ/Hl0QiSEST3IgAAAAAAAAAAAAAAAAAAwLOnnGG567KCy/Z1c4w3PXZQWV93rl1+X/Gp/fbyejyermuU+Q8z5GTcm55DyYb7lNiqcdG0VKST7HHYy9U60ZfhafmOT6GLcE0o0pJ8uvSpzfrauapkPiqjhiKbk3CNV6sW9kE4Rdl4Fyk63d2vTRy2NwE2advXnLYDxUqxjtk0vOezLM79I1KNPCalrOvrShLtoT1YNpSj31ez9BtqnSNUCzb3lyKO7QdIY6j2Kb14/hffRynGLWxqzTaafe2n1YcIcRF61PsNOfShQpRa8zsfOq1HKTlJtybu2+VvwkO5c29HT4HBzhpq1nXXR5Rc8oecnu+simIueUPOT3fWR5a64ZZn8eXRCJIRJPciAAAAAAAAAAAAAAAAAADA86ucYbnrsoDL/nVzjDc9dlAZX3euXX5f8an99vIAMFgAACUatkL+Z3i+BGUo1bIX8zvF8CN1jqVGbez/YbMZHnz3PCb2Xy2a4ZHnz3PCb2Xy2SrnTKiwXv0MgPJ6PJXQ7NKLnlDzk931kUxFzyh5ye76yNtrrhX5n8eXRCJIRJPciAAAAAAAAAAAAAAAAAADA86ucYbnrsoDL/nVzjDc9dlAZX3euXX5f8AGp/fbyADBYAAAlGrZC/md4vgRlKNWyF/M7xfAjdY6lRm3s/2GzGR589zwu9l8tmuGR589zwm9l8tkq50yosF79DH2LEhFa7NFi55Q85Pd9ZFNLllDzk931kbbPXCuzL49TohEkIksHJAAAAAAAAAAAAAAAAAAAwPOrnGnueuzP2axnloOd6OLgtaEFKnVsuSMmrSv4n+5k97kC9ExW6zLa6arERHOEAA1rMBIAI1XIZ2/qd4vgRlSPo6I01VwjbpOVpbWlOdNXta/aszt1xROqDjcPN+3s0uqddeFGSZ8NOnhN7L5bKN/rzF+GftFf8A9H4tMcJq+MhGnUUdWMta7c6kr2t+KTN1d6maZiFZh8tuW7tNUz6Q+ORcMEV0BcumUK/uUvFT6xSm7cpp2SGg5yq1cVJWhLVhC6teKbu/S/2N1mP9KvNK4ixNPdtyJIRJOcqAAAAAAAAAAAAAAAAAAD8mkdHU8TTlTqpSjJWaavsZjnCHJOrGblgKmrB3fY5xckv0u+w20WMaqYq5ttq9XanWidHOcsqNK+Gn6pDiq0p5P3vodGWGqYbqjslcQxHk5z4qtKeT976Diq0p5P3vodGao1RuqOxxHEeTnPiq0p5P3voOKrSnk/e+h0ZqjVG6o7HEcR5Oc+KrSnk/e+g4qtKeT976HRmqNUbqjscRxHk5z4qtKeT976BZT6Uffpr0S+h0Zqiw3VHY4jiPJhugslK05qWNqa0Ft1Ix1F6W3tNk0RoilhKap0kkkktityH7rA2RTEckW5druzrVOoiQD1qA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880370" y="6382787"/>
            <a:ext cx="26344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www.facebook.com/UMBCGSA</a:t>
            </a:r>
            <a:endParaRPr lang="en-US" sz="1400" b="1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005" y="6289253"/>
            <a:ext cx="536658" cy="499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Rectangle 34"/>
          <p:cNvSpPr/>
          <p:nvPr/>
        </p:nvSpPr>
        <p:spPr>
          <a:xfrm>
            <a:off x="453065" y="923330"/>
            <a:ext cx="2908300" cy="2810470"/>
          </a:xfrm>
          <a:prstGeom prst="rect">
            <a:avLst/>
          </a:prstGeom>
          <a:solidFill>
            <a:srgbClr val="F4AB18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u="sng" dirty="0" smtClean="0"/>
          </a:p>
          <a:p>
            <a:pPr algn="ctr"/>
            <a:endParaRPr lang="en-US" b="1" u="sng" dirty="0" smtClean="0"/>
          </a:p>
          <a:p>
            <a:pPr algn="ctr"/>
            <a:endParaRPr lang="en-US" b="1" u="sng" dirty="0" smtClean="0"/>
          </a:p>
          <a:p>
            <a:pPr algn="ctr"/>
            <a:endParaRPr lang="en-US" b="1" u="sng" dirty="0" smtClean="0"/>
          </a:p>
          <a:p>
            <a:pPr algn="ctr"/>
            <a:endParaRPr lang="en-US" sz="1400" b="1" dirty="0"/>
          </a:p>
          <a:p>
            <a:pPr algn="ctr"/>
            <a:endParaRPr lang="en-US" sz="1400" b="1" dirty="0"/>
          </a:p>
          <a:p>
            <a:pPr algn="ctr"/>
            <a:endParaRPr lang="en-US" sz="1400" b="1" dirty="0"/>
          </a:p>
          <a:p>
            <a:pPr algn="ctr"/>
            <a:endParaRPr lang="en-US" sz="1400" b="1" dirty="0" smtClean="0"/>
          </a:p>
          <a:p>
            <a:pPr algn="ctr"/>
            <a:endParaRPr lang="en-US" sz="1400" b="1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873110" y="1110318"/>
            <a:ext cx="3276600" cy="36702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u="sng" dirty="0" smtClean="0"/>
              <a:t>  </a:t>
            </a:r>
          </a:p>
          <a:p>
            <a:pPr algn="ctr"/>
            <a:endParaRPr lang="en-US" b="1" u="sng" dirty="0" smtClean="0"/>
          </a:p>
          <a:p>
            <a:pPr algn="ctr"/>
            <a:endParaRPr lang="en-US" b="1" u="sng" dirty="0" smtClean="0"/>
          </a:p>
          <a:p>
            <a:pPr algn="ctr"/>
            <a:r>
              <a:rPr lang="en-US" b="1" u="sng" dirty="0" smtClean="0"/>
              <a:t>Social </a:t>
            </a:r>
            <a:r>
              <a:rPr lang="en-US" b="1" u="sng" dirty="0" smtClean="0"/>
              <a:t>Events</a:t>
            </a:r>
          </a:p>
          <a:p>
            <a:pPr algn="ctr"/>
            <a:r>
              <a:rPr lang="en-US" sz="1300" b="1" i="1" dirty="0" smtClean="0"/>
              <a:t>*Bring 2 Forms of PHOTO ID* </a:t>
            </a:r>
            <a:endParaRPr lang="en-US" sz="1300" b="1" i="1" dirty="0" smtClean="0"/>
          </a:p>
          <a:p>
            <a:pPr algn="ctr"/>
            <a:endParaRPr lang="en-US" sz="800" b="1" dirty="0" smtClean="0"/>
          </a:p>
          <a:p>
            <a:pPr algn="ctr"/>
            <a:r>
              <a:rPr lang="en-US" sz="1300" b="1" dirty="0" smtClean="0">
                <a:solidFill>
                  <a:schemeClr val="accent2">
                    <a:lumMod val="75000"/>
                  </a:schemeClr>
                </a:solidFill>
              </a:rPr>
              <a:t>Welcome Back Picnic </a:t>
            </a:r>
          </a:p>
          <a:p>
            <a:pPr algn="ctr"/>
            <a:r>
              <a:rPr lang="en-US" sz="1300" b="1" dirty="0" smtClean="0"/>
              <a:t>Thursday</a:t>
            </a:r>
            <a:r>
              <a:rPr lang="en-US" sz="1300" b="1" dirty="0"/>
              <a:t>, September </a:t>
            </a:r>
            <a:r>
              <a:rPr lang="en-US" sz="1300" b="1" dirty="0" smtClean="0"/>
              <a:t>3</a:t>
            </a:r>
            <a:r>
              <a:rPr lang="en-US" sz="1300" b="1" baseline="30000" dirty="0" smtClean="0"/>
              <a:t>rd</a:t>
            </a:r>
            <a:r>
              <a:rPr lang="en-US" sz="1300" b="1" dirty="0" smtClean="0"/>
              <a:t>, 2015</a:t>
            </a:r>
          </a:p>
          <a:p>
            <a:pPr algn="ctr"/>
            <a:r>
              <a:rPr lang="en-US" sz="1300" b="1" dirty="0" smtClean="0"/>
              <a:t> 4pm-7pm </a:t>
            </a:r>
            <a:r>
              <a:rPr lang="en-US" sz="1300" b="1" dirty="0"/>
              <a:t>(Flat Tuesdays) </a:t>
            </a:r>
          </a:p>
          <a:p>
            <a:pPr algn="ctr"/>
            <a:endParaRPr lang="en-US" sz="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en-US" sz="1300" b="1" dirty="0" smtClean="0">
                <a:solidFill>
                  <a:schemeClr val="accent2">
                    <a:lumMod val="75000"/>
                  </a:schemeClr>
                </a:solidFill>
              </a:rPr>
              <a:t>First Social Hour</a:t>
            </a:r>
          </a:p>
          <a:p>
            <a:pPr algn="ctr"/>
            <a:r>
              <a:rPr lang="en-US" sz="1300" b="1" dirty="0" smtClean="0"/>
              <a:t>Thursday</a:t>
            </a:r>
            <a:r>
              <a:rPr lang="en-US" sz="1300" b="1" dirty="0"/>
              <a:t>, </a:t>
            </a:r>
            <a:r>
              <a:rPr lang="en-US" sz="1300" b="1" dirty="0" smtClean="0"/>
              <a:t>September 17</a:t>
            </a:r>
            <a:r>
              <a:rPr lang="en-US" sz="1300" b="1" baseline="30000" dirty="0" smtClean="0"/>
              <a:t>th</a:t>
            </a:r>
            <a:r>
              <a:rPr lang="en-US" sz="1300" b="1" dirty="0" smtClean="0"/>
              <a:t>, 2015</a:t>
            </a:r>
          </a:p>
          <a:p>
            <a:pPr algn="ctr"/>
            <a:r>
              <a:rPr lang="en-US" sz="1300" b="1" dirty="0" smtClean="0"/>
              <a:t> </a:t>
            </a:r>
            <a:r>
              <a:rPr lang="en-US" sz="1300" b="1" dirty="0"/>
              <a:t>6pm-8pm (Flat Tuesdays) </a:t>
            </a:r>
          </a:p>
          <a:p>
            <a:pPr algn="ctr"/>
            <a:endParaRPr lang="en-US" sz="8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1300" b="1" dirty="0" smtClean="0">
                <a:solidFill>
                  <a:schemeClr val="accent2">
                    <a:lumMod val="75000"/>
                  </a:schemeClr>
                </a:solidFill>
              </a:rPr>
              <a:t>Halloween Social Hour</a:t>
            </a:r>
          </a:p>
          <a:p>
            <a:pPr algn="ctr"/>
            <a:r>
              <a:rPr lang="en-US" sz="1300" b="1" dirty="0" smtClean="0"/>
              <a:t>Thursday</a:t>
            </a:r>
            <a:r>
              <a:rPr lang="en-US" sz="1300" b="1" dirty="0"/>
              <a:t>, </a:t>
            </a:r>
            <a:r>
              <a:rPr lang="en-US" sz="1300" b="1" dirty="0" smtClean="0"/>
              <a:t>October 15</a:t>
            </a:r>
            <a:r>
              <a:rPr lang="en-US" sz="1300" b="1" baseline="30000" dirty="0" smtClean="0"/>
              <a:t>th</a:t>
            </a:r>
            <a:r>
              <a:rPr lang="en-US" sz="1300" b="1" dirty="0" smtClean="0"/>
              <a:t>, 2015 </a:t>
            </a:r>
          </a:p>
          <a:p>
            <a:pPr algn="ctr"/>
            <a:r>
              <a:rPr lang="en-US" sz="1300" b="1" dirty="0" smtClean="0"/>
              <a:t>6pm-8pm </a:t>
            </a:r>
            <a:r>
              <a:rPr lang="en-US" sz="1300" b="1" dirty="0"/>
              <a:t>(Flat Tuesdays) </a:t>
            </a:r>
            <a:endParaRPr lang="en-US" sz="1300" b="1" dirty="0" smtClean="0"/>
          </a:p>
          <a:p>
            <a:pPr algn="ctr"/>
            <a:endParaRPr lang="en-US" sz="800" b="1" dirty="0" smtClean="0"/>
          </a:p>
          <a:p>
            <a:pPr algn="ctr"/>
            <a:r>
              <a:rPr lang="en-US" sz="1300" b="1" dirty="0" smtClean="0">
                <a:solidFill>
                  <a:schemeClr val="accent2">
                    <a:lumMod val="75000"/>
                  </a:schemeClr>
                </a:solidFill>
              </a:rPr>
              <a:t>Thanksgiving Social Hour </a:t>
            </a:r>
            <a:endParaRPr lang="en-US" sz="13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en-US" sz="1300" b="1" dirty="0"/>
              <a:t>Thursday, </a:t>
            </a:r>
            <a:r>
              <a:rPr lang="en-US" sz="1300" b="1" dirty="0" smtClean="0"/>
              <a:t>November 19</a:t>
            </a:r>
            <a:r>
              <a:rPr lang="en-US" sz="1300" b="1" baseline="30000" dirty="0" smtClean="0"/>
              <a:t>th</a:t>
            </a:r>
            <a:r>
              <a:rPr lang="en-US" sz="1300" b="1" dirty="0" smtClean="0"/>
              <a:t> , </a:t>
            </a:r>
            <a:r>
              <a:rPr lang="en-US" sz="1300" b="1" dirty="0"/>
              <a:t>2015 </a:t>
            </a:r>
          </a:p>
          <a:p>
            <a:pPr algn="ctr"/>
            <a:r>
              <a:rPr lang="en-US" sz="1300" b="1" dirty="0"/>
              <a:t>6pm-8pm (Flat Tuesdays) </a:t>
            </a:r>
          </a:p>
          <a:p>
            <a:pPr algn="ctr"/>
            <a:endParaRPr lang="en-US" sz="1400" b="1" dirty="0"/>
          </a:p>
          <a:p>
            <a:pPr algn="ctr"/>
            <a:endParaRPr lang="en-US" sz="1400" b="1" dirty="0"/>
          </a:p>
          <a:p>
            <a:pPr algn="ctr"/>
            <a:endParaRPr lang="en-US" sz="1400" b="1" dirty="0"/>
          </a:p>
          <a:p>
            <a:pPr algn="ctr"/>
            <a:endParaRPr lang="en-US" sz="1400" b="1" dirty="0"/>
          </a:p>
        </p:txBody>
      </p:sp>
      <p:sp>
        <p:nvSpPr>
          <p:cNvPr id="43" name="Rectangle 42"/>
          <p:cNvSpPr/>
          <p:nvPr/>
        </p:nvSpPr>
        <p:spPr>
          <a:xfrm>
            <a:off x="5517175" y="959050"/>
            <a:ext cx="2908300" cy="281047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u="sng" dirty="0" smtClean="0"/>
          </a:p>
          <a:p>
            <a:pPr algn="ctr"/>
            <a:endParaRPr lang="en-US" b="1" u="sng" dirty="0" smtClean="0"/>
          </a:p>
          <a:p>
            <a:pPr algn="ctr"/>
            <a:endParaRPr lang="en-US" b="1" u="sng" dirty="0" smtClean="0"/>
          </a:p>
          <a:p>
            <a:pPr algn="ctr"/>
            <a:endParaRPr lang="en-US" b="1" u="sng" dirty="0" smtClean="0"/>
          </a:p>
          <a:p>
            <a:pPr algn="ctr"/>
            <a:endParaRPr lang="en-US" sz="1400" b="1" dirty="0"/>
          </a:p>
          <a:p>
            <a:pPr algn="ctr"/>
            <a:endParaRPr lang="en-US" sz="1400" b="1" dirty="0"/>
          </a:p>
          <a:p>
            <a:pPr algn="ctr"/>
            <a:endParaRPr lang="en-US" sz="1400" b="1" dirty="0"/>
          </a:p>
          <a:p>
            <a:pPr algn="ctr"/>
            <a:endParaRPr lang="en-US" sz="1400" b="1" dirty="0" smtClean="0"/>
          </a:p>
          <a:p>
            <a:pPr algn="ctr"/>
            <a:endParaRPr lang="en-US" sz="1400" b="1" dirty="0" smtClean="0"/>
          </a:p>
        </p:txBody>
      </p:sp>
      <p:sp>
        <p:nvSpPr>
          <p:cNvPr id="41" name="Rectangle 40"/>
          <p:cNvSpPr/>
          <p:nvPr/>
        </p:nvSpPr>
        <p:spPr>
          <a:xfrm>
            <a:off x="4726118" y="1153836"/>
            <a:ext cx="3262079" cy="335500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u="sng" dirty="0" smtClean="0"/>
          </a:p>
          <a:p>
            <a:pPr algn="ctr"/>
            <a:endParaRPr lang="en-US" b="1" u="sng" dirty="0"/>
          </a:p>
          <a:p>
            <a:pPr algn="ctr"/>
            <a:endParaRPr lang="en-US" sz="1400" b="1" u="sng" dirty="0" smtClean="0"/>
          </a:p>
          <a:p>
            <a:pPr algn="ctr"/>
            <a:endParaRPr lang="en-US" sz="1400" b="1" u="sng" dirty="0"/>
          </a:p>
          <a:p>
            <a:pPr algn="ctr"/>
            <a:r>
              <a:rPr lang="en-US" b="1" u="sng" dirty="0" smtClean="0"/>
              <a:t>Senate </a:t>
            </a:r>
            <a:r>
              <a:rPr lang="en-US" b="1" u="sng" dirty="0" smtClean="0"/>
              <a:t>Meetings</a:t>
            </a:r>
          </a:p>
          <a:p>
            <a:pPr algn="ctr"/>
            <a:r>
              <a:rPr lang="en-US" sz="1400" b="1" dirty="0" smtClean="0"/>
              <a:t> </a:t>
            </a:r>
          </a:p>
          <a:p>
            <a:pPr algn="ctr"/>
            <a:r>
              <a:rPr lang="en-US" sz="1400" b="1" dirty="0" smtClean="0"/>
              <a:t>Monday, September 14</a:t>
            </a:r>
            <a:r>
              <a:rPr lang="en-US" sz="1400" b="1" baseline="30000" dirty="0" smtClean="0"/>
              <a:t>th</a:t>
            </a:r>
            <a:r>
              <a:rPr lang="en-US" sz="1400" b="1" dirty="0" smtClean="0"/>
              <a:t>, 2015 </a:t>
            </a:r>
            <a:endParaRPr lang="en-US" sz="1400" b="1" dirty="0" smtClean="0"/>
          </a:p>
          <a:p>
            <a:pPr algn="ctr"/>
            <a:r>
              <a:rPr lang="en-US" sz="1400" b="1" dirty="0" smtClean="0"/>
              <a:t>5pm-7pm </a:t>
            </a:r>
            <a:r>
              <a:rPr lang="en-US" sz="1400" b="1" dirty="0" smtClean="0"/>
              <a:t>(UC 312) </a:t>
            </a:r>
          </a:p>
          <a:p>
            <a:pPr algn="ctr"/>
            <a:endParaRPr lang="en-US" sz="1400" b="1" dirty="0" smtClean="0"/>
          </a:p>
          <a:p>
            <a:pPr algn="ctr"/>
            <a:r>
              <a:rPr lang="en-US" sz="1400" b="1" dirty="0" smtClean="0"/>
              <a:t>Monday</a:t>
            </a:r>
            <a:r>
              <a:rPr lang="en-US" sz="1400" b="1" dirty="0"/>
              <a:t>, </a:t>
            </a:r>
            <a:r>
              <a:rPr lang="en-US" sz="1400" b="1" dirty="0" smtClean="0"/>
              <a:t>October 5</a:t>
            </a:r>
            <a:r>
              <a:rPr lang="en-US" sz="1400" b="1" baseline="30000" dirty="0" smtClean="0"/>
              <a:t>th</a:t>
            </a:r>
            <a:r>
              <a:rPr lang="en-US" sz="1400" b="1" dirty="0"/>
              <a:t>, </a:t>
            </a:r>
            <a:r>
              <a:rPr lang="en-US" sz="1400" b="1" dirty="0" smtClean="0"/>
              <a:t>2015</a:t>
            </a:r>
          </a:p>
          <a:p>
            <a:pPr algn="ctr"/>
            <a:r>
              <a:rPr lang="en-US" sz="1400" b="1" dirty="0" smtClean="0"/>
              <a:t>5pm-7pm </a:t>
            </a:r>
            <a:r>
              <a:rPr lang="en-US" sz="1400" b="1" dirty="0"/>
              <a:t> </a:t>
            </a:r>
            <a:r>
              <a:rPr lang="en-US" sz="1400" b="1" dirty="0" smtClean="0"/>
              <a:t>(</a:t>
            </a:r>
            <a:r>
              <a:rPr lang="en-US" sz="1400" b="1" dirty="0"/>
              <a:t>UC </a:t>
            </a:r>
            <a:r>
              <a:rPr lang="en-US" sz="1400" b="1" dirty="0" smtClean="0"/>
              <a:t>312)</a:t>
            </a:r>
          </a:p>
          <a:p>
            <a:pPr algn="ctr"/>
            <a:endParaRPr lang="en-US" sz="1400" b="1" dirty="0"/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Monday</a:t>
            </a:r>
            <a:r>
              <a:rPr lang="en-US" sz="1400" b="1" dirty="0">
                <a:solidFill>
                  <a:schemeClr val="tx1"/>
                </a:solidFill>
              </a:rPr>
              <a:t>, </a:t>
            </a:r>
            <a:r>
              <a:rPr lang="en-US" sz="1400" b="1" dirty="0" smtClean="0">
                <a:solidFill>
                  <a:schemeClr val="tx1"/>
                </a:solidFill>
              </a:rPr>
              <a:t>November 2</a:t>
            </a:r>
            <a:r>
              <a:rPr lang="en-US" sz="1400" b="1" baseline="30000" dirty="0" smtClean="0">
                <a:solidFill>
                  <a:schemeClr val="tx1"/>
                </a:solidFill>
              </a:rPr>
              <a:t>nd</a:t>
            </a:r>
            <a:r>
              <a:rPr lang="en-US" sz="1400" b="1" dirty="0" smtClean="0">
                <a:solidFill>
                  <a:schemeClr val="tx1"/>
                </a:solidFill>
              </a:rPr>
              <a:t> , 2015 </a:t>
            </a:r>
            <a:endParaRPr lang="en-US" sz="14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5pm-7pm </a:t>
            </a:r>
            <a:r>
              <a:rPr lang="en-US" sz="1400" b="1" dirty="0">
                <a:solidFill>
                  <a:schemeClr val="tx1"/>
                </a:solidFill>
              </a:rPr>
              <a:t>(UC 312)</a:t>
            </a:r>
          </a:p>
          <a:p>
            <a:pPr algn="ctr"/>
            <a:endParaRPr lang="en-US" sz="14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Monday</a:t>
            </a:r>
            <a:r>
              <a:rPr lang="en-US" sz="1400" b="1" dirty="0">
                <a:solidFill>
                  <a:schemeClr val="tx1"/>
                </a:solidFill>
              </a:rPr>
              <a:t>, </a:t>
            </a:r>
            <a:r>
              <a:rPr lang="en-US" sz="1400" b="1" dirty="0" smtClean="0">
                <a:solidFill>
                  <a:schemeClr val="tx1"/>
                </a:solidFill>
              </a:rPr>
              <a:t>December 7</a:t>
            </a:r>
            <a:r>
              <a:rPr lang="en-US" sz="1400" b="1" baseline="30000" dirty="0" smtClean="0">
                <a:solidFill>
                  <a:schemeClr val="tx1"/>
                </a:solidFill>
              </a:rPr>
              <a:t>th</a:t>
            </a:r>
            <a:r>
              <a:rPr lang="en-US" sz="1400" b="1" dirty="0" smtClean="0">
                <a:solidFill>
                  <a:schemeClr val="tx1"/>
                </a:solidFill>
              </a:rPr>
              <a:t>, 2015 </a:t>
            </a:r>
            <a:endParaRPr lang="en-US" sz="14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5pm-7pm </a:t>
            </a:r>
            <a:r>
              <a:rPr lang="en-US" sz="1400" b="1" dirty="0">
                <a:solidFill>
                  <a:schemeClr val="tx1"/>
                </a:solidFill>
              </a:rPr>
              <a:t>(UC 312)</a:t>
            </a:r>
          </a:p>
          <a:p>
            <a:pPr algn="ctr"/>
            <a:endParaRPr lang="en-US" sz="1400" b="1" dirty="0"/>
          </a:p>
          <a:p>
            <a:pPr algn="ctr"/>
            <a:endParaRPr lang="en-US" sz="1400" b="1" dirty="0"/>
          </a:p>
          <a:p>
            <a:pPr algn="ctr"/>
            <a:endParaRPr lang="en-US" sz="1400" b="1" dirty="0"/>
          </a:p>
          <a:p>
            <a:pPr algn="ctr"/>
            <a:endParaRPr lang="en-US" sz="1400" b="1" dirty="0" smtClean="0"/>
          </a:p>
          <a:p>
            <a:pPr algn="ctr"/>
            <a:r>
              <a:rPr lang="en-US" sz="1400" b="1" dirty="0" smtClean="0"/>
              <a:t>    </a:t>
            </a:r>
            <a:r>
              <a:rPr lang="en-US" sz="1400" b="1" dirty="0" smtClean="0"/>
              <a:t>		</a:t>
            </a:r>
            <a:endParaRPr lang="en-US" sz="1400" b="1" dirty="0" smtClean="0"/>
          </a:p>
        </p:txBody>
      </p:sp>
      <p:sp>
        <p:nvSpPr>
          <p:cNvPr id="2" name="Rectangle 1"/>
          <p:cNvSpPr/>
          <p:nvPr/>
        </p:nvSpPr>
        <p:spPr>
          <a:xfrm>
            <a:off x="4267200" y="5860366"/>
            <a:ext cx="4092650" cy="830997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algn="ctr"/>
            <a:r>
              <a:rPr lang="en-US" sz="1200" b="1" dirty="0"/>
              <a:t>The Commons </a:t>
            </a:r>
            <a:r>
              <a:rPr lang="en-US" sz="1200" b="1" dirty="0" smtClean="0"/>
              <a:t>308</a:t>
            </a:r>
            <a:endParaRPr lang="en-US" sz="1200" b="1" dirty="0" smtClean="0"/>
          </a:p>
          <a:p>
            <a:pPr algn="ctr"/>
            <a:r>
              <a:rPr lang="en-US" sz="1200" b="1" dirty="0" smtClean="0"/>
              <a:t>Monday-Thursday</a:t>
            </a:r>
            <a:r>
              <a:rPr lang="en-US" sz="1200" b="1" dirty="0" smtClean="0"/>
              <a:t>, 9AM-4PM</a:t>
            </a:r>
          </a:p>
          <a:p>
            <a:pPr algn="ctr"/>
            <a:r>
              <a:rPr lang="en-US" sz="1200" b="1" dirty="0" smtClean="0"/>
              <a:t>(</a:t>
            </a:r>
            <a:r>
              <a:rPr lang="en-US" sz="1200" b="1" dirty="0" smtClean="0"/>
              <a:t>410) 455-2773</a:t>
            </a:r>
          </a:p>
          <a:p>
            <a:pPr algn="ctr"/>
            <a:r>
              <a:rPr lang="en-US" sz="1200" b="1" dirty="0" smtClean="0"/>
              <a:t>gsa@umbc.edu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9091" y="4948032"/>
            <a:ext cx="163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sz="1600" b="1" dirty="0" smtClean="0"/>
              <a:t>gsa.umbc.edu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80370" y="5383615"/>
            <a:ext cx="1177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UMBC_GSA</a:t>
            </a:r>
            <a:endParaRPr lang="en-US" sz="1600" b="1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039" y="5267203"/>
            <a:ext cx="640796" cy="64079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657" y="30958"/>
            <a:ext cx="1889182" cy="89935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262" y="5898701"/>
            <a:ext cx="377164" cy="37716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47" y="4898789"/>
            <a:ext cx="396644" cy="3939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1524</TotalTime>
  <Words>141</Words>
  <Application>Microsoft Office PowerPoint</Application>
  <PresentationFormat>On-screen Show (4:3)</PresentationFormat>
  <Paragraphs>71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Maryland Baltimore County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witt1</dc:creator>
  <cp:lastModifiedBy>Windows User</cp:lastModifiedBy>
  <cp:revision>78</cp:revision>
  <cp:lastPrinted>2015-08-03T18:02:39Z</cp:lastPrinted>
  <dcterms:created xsi:type="dcterms:W3CDTF">2012-03-29T14:36:22Z</dcterms:created>
  <dcterms:modified xsi:type="dcterms:W3CDTF">2015-08-03T18:18:34Z</dcterms:modified>
</cp:coreProperties>
</file>