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273" r:id="rId3"/>
    <p:sldId id="258" r:id="rId4"/>
    <p:sldId id="259" r:id="rId5"/>
    <p:sldId id="262" r:id="rId6"/>
    <p:sldId id="261" r:id="rId7"/>
    <p:sldId id="265" r:id="rId8"/>
    <p:sldId id="260" r:id="rId9"/>
    <p:sldId id="266" r:id="rId10"/>
    <p:sldId id="263" r:id="rId11"/>
    <p:sldId id="272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112" y="-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6F2BA-E2F0-7E42-986B-8EC0FBA4A0F0}" type="datetimeFigureOut">
              <a:rPr lang="en-US" smtClean="0"/>
              <a:t>12/2/13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C0BDD-F770-DA40-A57A-837A8058F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F0D70-75A6-4A72-83C6-708B00ADE89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F0D70-75A6-4A72-83C6-708B00ADE89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 101 includes a variety</a:t>
            </a:r>
            <a:r>
              <a:rPr lang="en-US" baseline="0" dirty="0" smtClean="0"/>
              <a:t> of topics particularly relevant to the experience of an intern (e.g., time management, professional communication, developing mentors, etc.);  explain that the mock interviews are videotaped and students receive one-on-one coaching on successful interview techniques.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F0D70-75A6-4A72-83C6-708B00ADE89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7919">
              <a:defRPr/>
            </a:pPr>
            <a:r>
              <a:rPr lang="en-US" dirty="0" smtClean="0"/>
              <a:t>Can use this slide for Transfer Students</a:t>
            </a:r>
            <a:r>
              <a:rPr lang="en-US" baseline="0" dirty="0" smtClean="0"/>
              <a:t> as a way to engage in the hands on process of searching for Internships. Use a mock student to use show how the process works by looking at the popular majors in the course.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F0D70-75A6-4A72-83C6-708B00ADE89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64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Note location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E369F0-DBF2-1540-85AB-7D7F85D4F423}" type="slidenum">
              <a:rPr lang="en-US" smtClean="0">
                <a:latin typeface="Calibri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 dirty="0" smtClean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what the walk-in hours are about.</a:t>
            </a:r>
            <a:r>
              <a:rPr lang="en-US" baseline="0" dirty="0" smtClean="0"/>
              <a:t> Daily, students are able to stop in for a quick resume review or if they have questions. These are 15-minute sessions on a first-come, first-serve basis.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F0D70-75A6-4A72-83C6-708B00ADE89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4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5615-25F6-4AFD-94FC-2FADD4B18EED}" type="datetime1">
              <a:rPr lang="en-US" smtClean="0"/>
              <a:pPr/>
              <a:t>12/2/13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3C53-F104-4976-91AF-671FFE4D7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6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95FC-59EC-4A3E-9F7C-EFBCFFC32A8A}" type="datetime1">
              <a:rPr lang="en-US" smtClean="0"/>
              <a:pPr/>
              <a:t>12/2/13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3C53-F104-4976-91AF-671FFE4D7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9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B2A8-9703-4B89-82D1-D6A371E0814C}" type="datetime1">
              <a:rPr lang="en-US" smtClean="0"/>
              <a:pPr/>
              <a:t>12/2/13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3C53-F104-4976-91AF-671FFE4D7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2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B04E-3D73-4906-9FBC-333A50755122}" type="datetime1">
              <a:rPr lang="en-US" smtClean="0"/>
              <a:pPr/>
              <a:t>12/2/13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3C53-F104-4976-91AF-671FFE4D7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8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32F8-E4A2-4B00-94BA-54DC696629A4}" type="datetime1">
              <a:rPr lang="en-US" smtClean="0"/>
              <a:pPr/>
              <a:t>12/2/13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3C53-F104-4976-91AF-671FFE4D7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6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DEDA-1883-4F01-B663-B4CCC88BB9FD}" type="datetime1">
              <a:rPr lang="en-US" smtClean="0"/>
              <a:pPr/>
              <a:t>12/2/13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3C53-F104-4976-91AF-671FFE4D7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8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EDB1-52C5-4523-B5D8-DB08DFC6D90D}" type="datetime1">
              <a:rPr lang="en-US" smtClean="0"/>
              <a:pPr/>
              <a:t>12/2/13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3C53-F104-4976-91AF-671FFE4D7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16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DF97-0C98-4620-B75D-4928624F1EAF}" type="datetime1">
              <a:rPr lang="en-US" smtClean="0"/>
              <a:pPr/>
              <a:t>12/2/13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3C53-F104-4976-91AF-671FFE4D7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8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5A84-0BF9-4677-A524-B876F8C6AF3A}" type="datetime1">
              <a:rPr lang="en-US" smtClean="0"/>
              <a:pPr/>
              <a:t>12/2/13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3C53-F104-4976-91AF-671FFE4D7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0570-2D07-4747-8FC1-5751D2D9559A}" type="datetime1">
              <a:rPr lang="en-US" smtClean="0"/>
              <a:pPr/>
              <a:t>12/2/13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3C53-F104-4976-91AF-671FFE4D7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8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AF5-7217-4E60-882F-CBB79B11B2DE}" type="datetime1">
              <a:rPr lang="en-US" smtClean="0"/>
              <a:pPr/>
              <a:t>12/2/13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3C53-F104-4976-91AF-671FFE4D7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8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BA0E-0937-4FCC-993A-901C0FD4EE09}" type="datetime1">
              <a:rPr lang="en-US" smtClean="0"/>
              <a:pPr/>
              <a:t>12/2/13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E3C53-F104-4976-91AF-671FFE4D72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55675"/>
            <a:ext cx="9144000" cy="460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24614"/>
            <a:ext cx="9144000" cy="43338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118782" y="6424614"/>
            <a:ext cx="88855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Calibri" charset="0"/>
              </a:rPr>
              <a:t>http://shrivercenter.umbc.edu/					http://www.careers.umbc.edu/</a:t>
            </a:r>
            <a:endParaRPr lang="en-US" dirty="0">
              <a:latin typeface="Calibri" charset="0"/>
            </a:endParaRPr>
          </a:p>
        </p:txBody>
      </p:sp>
      <p:pic>
        <p:nvPicPr>
          <p:cNvPr id="12" name="Picture 11" descr="horiz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8782" y="304800"/>
            <a:ext cx="292921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5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1206" y="1600200"/>
            <a:ext cx="8229600" cy="2298413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4400" b="1" dirty="0" smtClean="0">
                <a:latin typeface="Century Schoolbook"/>
                <a:cs typeface="Century Schoolbook"/>
              </a:rPr>
              <a:t>Opportunities in Conservation Biology &amp; Ecology</a:t>
            </a:r>
            <a:endParaRPr lang="en-US" sz="4400" b="1" dirty="0">
              <a:latin typeface="Century Schoolbook"/>
              <a:cs typeface="Century Schoolbook"/>
            </a:endParaRPr>
          </a:p>
        </p:txBody>
      </p:sp>
      <p:pic>
        <p:nvPicPr>
          <p:cNvPr id="8" name="Picture 7" descr="cs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655593"/>
            <a:ext cx="1749006" cy="17007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56" y="4945957"/>
            <a:ext cx="5502412" cy="58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01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38" y="1122362"/>
            <a:ext cx="8933462" cy="5287963"/>
          </a:xfrm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6200" y="1112837"/>
            <a:ext cx="876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Trajan Pro"/>
                <a:cs typeface="Trajan Pro"/>
              </a:rPr>
              <a:t>CAREER SERVICES CENTER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58792" y="3429000"/>
            <a:ext cx="743740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Math/Psych 212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410-455-2216</a:t>
            </a:r>
            <a:endParaRPr lang="en-US" sz="24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eaLnBrk="1" hangingPunct="1"/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careers@umbc.edu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careers.umbc.edu</a:t>
            </a:r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www.facebook.com/UMBCcareers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Walk-ins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Monday-Friday, 2:00pm-4:00pm</a:t>
            </a:r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56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2261" y="2743510"/>
            <a:ext cx="714512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What about study abroad?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019452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2608" y="268011"/>
            <a:ext cx="5687392" cy="131562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Sustainable development &amp; conservation </a:t>
            </a:r>
            <a:r>
              <a:rPr lang="en-US" sz="3600" b="1" dirty="0" smtClean="0"/>
              <a:t>in </a:t>
            </a:r>
            <a:r>
              <a:rPr lang="en-US" sz="3600" b="1" dirty="0" smtClean="0"/>
              <a:t>Costa Rica</a:t>
            </a:r>
            <a:endParaRPr lang="es-C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826591"/>
            <a:ext cx="8229600" cy="205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Summer Session I – June 1-15, 2014</a:t>
            </a:r>
          </a:p>
          <a:p>
            <a:r>
              <a:rPr lang="en-US" dirty="0" smtClean="0"/>
              <a:t>Dept. of Geography &amp; Environmental Systems</a:t>
            </a:r>
          </a:p>
          <a:p>
            <a:r>
              <a:rPr lang="en-US" dirty="0" smtClean="0"/>
              <a:t>Lead Instructor: Dr. Maggie Holland</a:t>
            </a:r>
          </a:p>
          <a:p>
            <a:r>
              <a:rPr lang="en-US" dirty="0" smtClean="0"/>
              <a:t>Co-Instructor: Carlos Muñoz, MSc (PhD program at U. Idaho)</a:t>
            </a:r>
          </a:p>
          <a:p>
            <a:pPr marL="0" indent="0">
              <a:buNone/>
            </a:pPr>
            <a:endParaRPr lang="es-C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63" y="3622260"/>
            <a:ext cx="4104530" cy="273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4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652" y="274638"/>
            <a:ext cx="5219148" cy="1325562"/>
          </a:xfrm>
        </p:spPr>
        <p:txBody>
          <a:bodyPr>
            <a:normAutofit/>
          </a:bodyPr>
          <a:lstStyle/>
          <a:p>
            <a:r>
              <a:rPr lang="en-US" sz="3600" b="1" dirty="0"/>
              <a:t>What we hope to offer UMBC students</a:t>
            </a:r>
            <a:r>
              <a:rPr lang="en-US" sz="3600" b="1" dirty="0" smtClean="0"/>
              <a:t>:</a:t>
            </a:r>
            <a:endParaRPr lang="es-C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A </a:t>
            </a:r>
            <a:r>
              <a:rPr lang="en-US" dirty="0"/>
              <a:t>unique travel abroad experience with an emphasis on applied research</a:t>
            </a:r>
            <a:endParaRPr lang="es-CR" dirty="0"/>
          </a:p>
          <a:p>
            <a:pPr lvl="0"/>
            <a:r>
              <a:rPr lang="en-US" dirty="0"/>
              <a:t>Direct interaction with rural communities engaging in sustainable development projects</a:t>
            </a:r>
            <a:endParaRPr lang="es-CR" dirty="0"/>
          </a:p>
          <a:p>
            <a:pPr lvl="0"/>
            <a:r>
              <a:rPr lang="en-US" dirty="0"/>
              <a:t>Opportunity to gain experience with specific research methods</a:t>
            </a:r>
            <a:endParaRPr lang="es-CR" dirty="0"/>
          </a:p>
          <a:p>
            <a:pPr lvl="0"/>
            <a:r>
              <a:rPr lang="en-US" dirty="0"/>
              <a:t>The chance to gain first-hand understanding of tropical biodiversity</a:t>
            </a:r>
            <a:endParaRPr lang="es-CR" dirty="0"/>
          </a:p>
          <a:p>
            <a:pPr lvl="0"/>
            <a:r>
              <a:rPr lang="en-US" dirty="0"/>
              <a:t>Gain a more nuanced appreciation for balancing the needs of development and conservation in a tropical rural setting</a:t>
            </a:r>
            <a:endParaRPr lang="es-CR" dirty="0"/>
          </a:p>
          <a:p>
            <a:pPr lvl="0"/>
            <a:r>
              <a:rPr lang="en-US" dirty="0"/>
              <a:t>(much more)</a:t>
            </a:r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40013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260" y="274638"/>
            <a:ext cx="5318539" cy="106162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Mix of field research &amp; service-learning</a:t>
            </a:r>
            <a:endParaRPr lang="es-CR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89651"/>
            <a:ext cx="3352799" cy="4558747"/>
          </a:xfrm>
        </p:spPr>
      </p:pic>
      <p:sp>
        <p:nvSpPr>
          <p:cNvPr id="6" name="TextBox 5"/>
          <p:cNvSpPr txBox="1"/>
          <p:nvPr/>
        </p:nvSpPr>
        <p:spPr>
          <a:xfrm>
            <a:off x="304800" y="1143000"/>
            <a:ext cx="4648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Course intro workshop in San José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6-day visits to each of 2 conservation corridors in north-central Costa 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Lago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Arenal</a:t>
            </a:r>
            <a:r>
              <a:rPr lang="en-US" sz="2000" b="1" dirty="0" smtClean="0"/>
              <a:t> &amp; </a:t>
            </a:r>
            <a:r>
              <a:rPr lang="en-US" sz="2000" b="1" dirty="0" err="1" smtClean="0"/>
              <a:t>Monteverde</a:t>
            </a:r>
            <a:r>
              <a:rPr lang="en-US" sz="2000" b="1" dirty="0" smtClean="0"/>
              <a:t>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Meet with community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Gain experience in field research techniques: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Focus group discussions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Participatory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Focus</a:t>
            </a:r>
            <a:r>
              <a:rPr lang="en-US" sz="2000" dirty="0" smtClean="0"/>
              <a:t>: local perceptions of conservation priorities,  successes &amp;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Environmental service project in each corridor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Designed by local corridor councils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 field trip visits to </a:t>
            </a:r>
            <a:r>
              <a:rPr lang="en-US" sz="2000" dirty="0" err="1" smtClean="0"/>
              <a:t>Volcán</a:t>
            </a:r>
            <a:r>
              <a:rPr lang="en-US" sz="2000" dirty="0" smtClean="0"/>
              <a:t> </a:t>
            </a:r>
            <a:r>
              <a:rPr lang="en-US" sz="2000" dirty="0" err="1" smtClean="0"/>
              <a:t>Tenorio</a:t>
            </a:r>
            <a:r>
              <a:rPr lang="en-US" sz="2000" dirty="0" smtClean="0"/>
              <a:t> &amp; </a:t>
            </a:r>
            <a:r>
              <a:rPr lang="en-US" sz="2000" dirty="0" err="1" smtClean="0"/>
              <a:t>Monteverde</a:t>
            </a:r>
            <a:r>
              <a:rPr lang="en-US" sz="2000" dirty="0" smtClean="0"/>
              <a:t>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Wrap-up  workshop</a:t>
            </a:r>
            <a:endParaRPr lang="es-C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3364641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42" y="274638"/>
            <a:ext cx="5373757" cy="697188"/>
          </a:xfrm>
        </p:spPr>
        <p:txBody>
          <a:bodyPr/>
          <a:lstStyle/>
          <a:p>
            <a:r>
              <a:rPr lang="en-US" sz="3600" b="1" dirty="0" smtClean="0"/>
              <a:t>Course details</a:t>
            </a:r>
            <a:endParaRPr lang="es-CR" sz="3600" b="1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228600" y="121920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GES 400/600 Special Topics (3 credits)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Upper-level undergraduate &amp; graduate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Open to non-GES majors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Spanish language skills highly desired (not required)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Class size: 10-16 students</a:t>
            </a:r>
            <a:endParaRPr lang="es-CR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688080"/>
            <a:ext cx="6553200" cy="3017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11430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Trip cost: ~$2,269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+ roundtrip airfare ($500-600)</a:t>
            </a:r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209560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42" y="274637"/>
            <a:ext cx="5373757" cy="1845711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What we’re hoping students will bring to this experience:</a:t>
            </a:r>
            <a:endParaRPr lang="es-C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dirty="0" smtClean="0"/>
              <a:t>Energy &amp; enthusiasm</a:t>
            </a:r>
          </a:p>
          <a:p>
            <a:pPr lvl="0"/>
            <a:r>
              <a:rPr lang="en-US" sz="2800" b="1" dirty="0" smtClean="0"/>
              <a:t>Able to embrace adventure</a:t>
            </a:r>
          </a:p>
          <a:p>
            <a:pPr lvl="0"/>
            <a:r>
              <a:rPr lang="en-US" sz="2800" b="1" dirty="0" smtClean="0"/>
              <a:t>Interest </a:t>
            </a:r>
            <a:r>
              <a:rPr lang="en-US" sz="2800" b="1" dirty="0"/>
              <a:t>in field research related to practical approaches to conservation</a:t>
            </a:r>
            <a:endParaRPr lang="es-CR" sz="2800" b="1" dirty="0"/>
          </a:p>
          <a:p>
            <a:pPr lvl="0"/>
            <a:r>
              <a:rPr lang="en-US" sz="2800" b="1" dirty="0" smtClean="0"/>
              <a:t>Specific skills: </a:t>
            </a:r>
            <a:r>
              <a:rPr lang="en-US" sz="2800" dirty="0"/>
              <a:t>GIS, previous qualitative or quantitative analysis experience, skills in digital storytelling</a:t>
            </a:r>
            <a:endParaRPr lang="es-CR" sz="2800" dirty="0"/>
          </a:p>
          <a:p>
            <a:endParaRPr lang="es-C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6482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Any questions?  </a:t>
            </a:r>
          </a:p>
          <a:p>
            <a:r>
              <a:rPr lang="en-US" sz="2800" dirty="0" smtClean="0"/>
              <a:t>Dr. Maggie Holland (GES) – mholland@umbc.edu</a:t>
            </a:r>
          </a:p>
          <a:p>
            <a:r>
              <a:rPr lang="en-US" sz="2800" dirty="0" smtClean="0"/>
              <a:t>Katie </a:t>
            </a:r>
            <a:r>
              <a:rPr lang="en-US" sz="2800" dirty="0" err="1" smtClean="0"/>
              <a:t>Heird</a:t>
            </a:r>
            <a:r>
              <a:rPr lang="en-US" sz="2800" dirty="0" smtClean="0"/>
              <a:t> (IES) – kheird1@umbc.edu</a:t>
            </a:r>
          </a:p>
          <a:p>
            <a:r>
              <a:rPr lang="en-US" sz="2800" b="1" i="1" dirty="0" smtClean="0"/>
              <a:t>Stay tuned for informational </a:t>
            </a:r>
            <a:r>
              <a:rPr lang="en-US" sz="2800" b="1" i="1" dirty="0"/>
              <a:t>s</a:t>
            </a:r>
            <a:r>
              <a:rPr lang="en-US" sz="2800" b="1" i="1" dirty="0" smtClean="0"/>
              <a:t>ession in February!</a:t>
            </a:r>
            <a:endParaRPr lang="es-CR" sz="2800" b="1" i="1" dirty="0"/>
          </a:p>
        </p:txBody>
      </p:sp>
    </p:spTree>
    <p:extLst>
      <p:ext uri="{BB962C8B-B14F-4D97-AF65-F5344CB8AC3E}">
        <p14:creationId xmlns:p14="http://schemas.microsoft.com/office/powerpoint/2010/main" val="302209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 smtClean="0"/>
          </a:p>
          <a:p>
            <a:pPr marL="0" indent="0" algn="ctr">
              <a:buNone/>
            </a:pPr>
            <a:r>
              <a:rPr lang="en-US" sz="5400" b="1" dirty="0" smtClean="0"/>
              <a:t>Internships, Research and Careers</a:t>
            </a:r>
            <a:endParaRPr lang="en-US" sz="5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8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962925"/>
            <a:ext cx="8229600" cy="3090575"/>
          </a:xfrm>
        </p:spPr>
        <p:txBody>
          <a:bodyPr anchor="ctr">
            <a:normAutofit fontScale="77500" lnSpcReduction="20000"/>
          </a:bodyPr>
          <a:lstStyle/>
          <a:p>
            <a:pPr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	Collaborate to equip students with the skills and resources necessary to translate their academic interests into graduate and professional study, entry into the workforce, and community service and leadership.</a:t>
            </a:r>
          </a:p>
          <a:p>
            <a:pPr>
              <a:buNone/>
            </a:pPr>
            <a:endParaRPr lang="en-US" sz="4000" dirty="0" smtClean="0"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en-US" sz="3600" b="1" i="1" dirty="0" smtClean="0">
                <a:latin typeface="Times New Roman"/>
                <a:cs typeface="Times New Roman"/>
              </a:rPr>
              <a:t>UMBC students are prepared to make a difference.</a:t>
            </a:r>
          </a:p>
        </p:txBody>
      </p:sp>
      <p:pic>
        <p:nvPicPr>
          <p:cNvPr id="8" name="Picture 7" descr="cs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262168"/>
            <a:ext cx="1749006" cy="170075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5502412" cy="58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91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962925"/>
            <a:ext cx="8229600" cy="3090575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	</a:t>
            </a:r>
            <a:endParaRPr lang="en-US" sz="3600" b="1" i="1" dirty="0" smtClean="0">
              <a:latin typeface="Times New Roman"/>
              <a:cs typeface="Times New Roman"/>
            </a:endParaRPr>
          </a:p>
        </p:txBody>
      </p:sp>
      <p:pic>
        <p:nvPicPr>
          <p:cNvPr id="8" name="Picture 7" descr="cs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642893"/>
            <a:ext cx="1749006" cy="1700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524000"/>
            <a:ext cx="7696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One</a:t>
            </a:r>
            <a:r>
              <a:rPr lang="en-US" sz="2800" dirty="0" smtClean="0"/>
              <a:t>-</a:t>
            </a:r>
            <a:r>
              <a:rPr lang="en-US" sz="2800" dirty="0" smtClean="0">
                <a:latin typeface="Times New Roman"/>
                <a:cs typeface="Times New Roman"/>
              </a:rPr>
              <a:t>stop shop for career related services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Integrate services of two departments to best serve students, employers, faculty, and staff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Career Planning and Job Search housed in The Career Services Center (M/P 212)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Internship, Co-op,  and Research housed in Shriver </a:t>
            </a:r>
            <a:r>
              <a:rPr lang="en-US" sz="2800" dirty="0" smtClean="0">
                <a:latin typeface="Times New Roman"/>
                <a:cs typeface="Times New Roman"/>
              </a:rPr>
              <a:t>Center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Shriver Center continues to provide service-related programming and opportunities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8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8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52800" y="76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Century Schoolbook"/>
                <a:ea typeface="Trajan Pro" charset="0"/>
                <a:cs typeface="Century Schoolbook"/>
              </a:rPr>
              <a:t>TRANSITION</a:t>
            </a:r>
            <a:r>
              <a:rPr lang="en-US" sz="1900" b="1" dirty="0">
                <a:solidFill>
                  <a:prstClr val="black"/>
                </a:solidFill>
                <a:latin typeface="Trajan Pro" charset="0"/>
                <a:ea typeface="Trajan Pro" charset="0"/>
                <a:cs typeface="Trajan Pro" charset="0"/>
              </a:rPr>
              <a:t/>
            </a:r>
            <a:br>
              <a:rPr lang="en-US" sz="1900" b="1" dirty="0">
                <a:solidFill>
                  <a:prstClr val="black"/>
                </a:solidFill>
                <a:latin typeface="Trajan Pro" charset="0"/>
                <a:ea typeface="Trajan Pro" charset="0"/>
                <a:cs typeface="Trajan Pro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3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6400800" cy="1143000"/>
          </a:xfrm>
        </p:spPr>
        <p:txBody>
          <a:bodyPr/>
          <a:lstStyle/>
          <a:p>
            <a:r>
              <a:rPr lang="en-US" sz="3200" dirty="0" smtClean="0">
                <a:latin typeface="Century Schoolbook"/>
                <a:cs typeface="Century Schoolbook"/>
              </a:rPr>
              <a:t>SERVICES AND SKILL DEVELOPMENT</a:t>
            </a:r>
            <a:endParaRPr lang="en-US" sz="3200" b="1" dirty="0">
              <a:latin typeface="Century Schoolbook"/>
              <a:cs typeface="Century School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265237"/>
            <a:ext cx="8761203" cy="48307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Times New Roman"/>
                <a:cs typeface="Times New Roman"/>
              </a:rPr>
              <a:t>Resume, cover letter, personal statement critique and career counseling</a:t>
            </a:r>
          </a:p>
          <a:p>
            <a:r>
              <a:rPr lang="en-US" sz="3000" dirty="0" smtClean="0">
                <a:latin typeface="Times New Roman"/>
                <a:cs typeface="Times New Roman"/>
              </a:rPr>
              <a:t>Mock interviews</a:t>
            </a:r>
          </a:p>
          <a:p>
            <a:r>
              <a:rPr lang="en-US" sz="3000" dirty="0" smtClean="0">
                <a:latin typeface="Times New Roman"/>
                <a:cs typeface="Times New Roman"/>
              </a:rPr>
              <a:t>Job &amp; Internship Search Strategy </a:t>
            </a:r>
          </a:p>
          <a:p>
            <a:r>
              <a:rPr lang="en-US" sz="3000" dirty="0" smtClean="0">
                <a:latin typeface="Times New Roman"/>
                <a:cs typeface="Times New Roman"/>
              </a:rPr>
              <a:t>Workshops and Seminars: </a:t>
            </a:r>
          </a:p>
          <a:p>
            <a:pPr lvl="1"/>
            <a:r>
              <a:rPr lang="en-US" sz="2600" dirty="0" smtClean="0">
                <a:latin typeface="Times New Roman"/>
                <a:cs typeface="Times New Roman"/>
              </a:rPr>
              <a:t>Dining Etiquette</a:t>
            </a:r>
          </a:p>
          <a:p>
            <a:pPr lvl="1"/>
            <a:r>
              <a:rPr lang="en-US" sz="2600" dirty="0" smtClean="0">
                <a:latin typeface="Times New Roman"/>
                <a:cs typeface="Times New Roman"/>
              </a:rPr>
              <a:t>Dependable Strengths</a:t>
            </a:r>
          </a:p>
          <a:p>
            <a:pPr lvl="1"/>
            <a:r>
              <a:rPr lang="en-US" sz="2600" dirty="0" smtClean="0">
                <a:latin typeface="Times New Roman"/>
                <a:cs typeface="Times New Roman"/>
              </a:rPr>
              <a:t>Salary Negotiation</a:t>
            </a:r>
          </a:p>
          <a:p>
            <a:r>
              <a:rPr lang="en-US" sz="3000" dirty="0" smtClean="0">
                <a:latin typeface="Times New Roman"/>
                <a:cs typeface="Times New Roman"/>
              </a:rPr>
              <a:t>Walk-ins hours available Mon.- Fri. 2pm- 4pm (M/P 212) </a:t>
            </a:r>
          </a:p>
          <a:p>
            <a:r>
              <a:rPr lang="en-US" sz="3000" dirty="0" smtClean="0">
                <a:latin typeface="Times New Roman"/>
                <a:cs typeface="Times New Roman"/>
              </a:rPr>
              <a:t>Evening walk-ins in Kuhn Library</a:t>
            </a:r>
          </a:p>
          <a:p>
            <a:pPr lvl="1"/>
            <a:r>
              <a:rPr lang="en-US" sz="2600" dirty="0" smtClean="0">
                <a:latin typeface="Times New Roman"/>
                <a:cs typeface="Times New Roman"/>
              </a:rPr>
              <a:t>Tues &amp; Wed 6-8pm</a:t>
            </a:r>
          </a:p>
          <a:p>
            <a:pPr>
              <a:buNone/>
            </a:pPr>
            <a:endParaRPr lang="en-US" sz="3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cs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397" y="5172691"/>
            <a:ext cx="1215606" cy="118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3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50838"/>
            <a:ext cx="5715000" cy="1325562"/>
          </a:xfrm>
        </p:spPr>
        <p:txBody>
          <a:bodyPr/>
          <a:lstStyle/>
          <a:p>
            <a:r>
              <a:rPr lang="en-US" sz="3200" dirty="0" smtClean="0">
                <a:latin typeface="Century Schoolbook"/>
                <a:cs typeface="Century Schoolbook"/>
              </a:rPr>
              <a:t>SERVICES AND</a:t>
            </a:r>
            <a:br>
              <a:rPr lang="en-US" sz="3200" dirty="0" smtClean="0">
                <a:latin typeface="Century Schoolbook"/>
                <a:cs typeface="Century Schoolbook"/>
              </a:rPr>
            </a:br>
            <a:r>
              <a:rPr lang="en-US" sz="3200" dirty="0" smtClean="0">
                <a:latin typeface="Century Schoolbook"/>
                <a:cs typeface="Century Schoolbook"/>
              </a:rPr>
              <a:t>SKILL DEVELOPMENT</a:t>
            </a:r>
            <a:endParaRPr lang="en-US" sz="3200" dirty="0">
              <a:latin typeface="Century Schoolbook"/>
              <a:cs typeface="Century School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Employer Networking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On the Road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Lunch &amp; Learn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Corporate Visibility Days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Career Fairs &amp; Recruitment Events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On Campus Interviews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Information Sessions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Professional Development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Reflections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Intern 101 Sessions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Internship Success Conference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5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381000"/>
            <a:ext cx="6172200" cy="914400"/>
          </a:xfrm>
        </p:spPr>
        <p:txBody>
          <a:bodyPr/>
          <a:lstStyle/>
          <a:p>
            <a:r>
              <a:rPr lang="en-US" sz="4800" dirty="0" smtClean="0">
                <a:latin typeface="Century Schoolbook"/>
                <a:cs typeface="Century Schoolbook"/>
              </a:rPr>
              <a:t>NEXT STEPS</a:t>
            </a:r>
            <a:r>
              <a:rPr lang="en-US" sz="4800" dirty="0" smtClean="0">
                <a:latin typeface="Trajan Pro"/>
                <a:cs typeface="Trajan Pro"/>
              </a:rPr>
              <a:t/>
            </a:r>
            <a:br>
              <a:rPr lang="en-US" sz="4800" dirty="0" smtClean="0">
                <a:latin typeface="Trajan Pro"/>
                <a:cs typeface="Trajan Pro"/>
              </a:rPr>
            </a:br>
            <a:endParaRPr lang="en-US" sz="4800" dirty="0">
              <a:latin typeface="Trajan Pro"/>
              <a:cs typeface="Traja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82000" cy="41148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8000" b="1" dirty="0" smtClean="0">
                <a:latin typeface="Times New Roman"/>
                <a:cs typeface="Times New Roman"/>
              </a:rPr>
              <a:t>Create a resume and upload it to UMBCworks to start fully utilizing UMBC recruiting services:</a:t>
            </a:r>
          </a:p>
          <a:p>
            <a:pPr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b="1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8923" b="1" dirty="0" smtClean="0">
                <a:latin typeface="Times New Roman"/>
                <a:cs typeface="Times New Roman"/>
              </a:rPr>
              <a:t>If you are seeking an INTERNSHIP, CO-OP, or RESEARCH POSITION: </a:t>
            </a:r>
          </a:p>
          <a:p>
            <a:pPr algn="ctr">
              <a:buNone/>
            </a:pPr>
            <a:r>
              <a:rPr lang="en-US" sz="8923" dirty="0" smtClean="0">
                <a:latin typeface="Times New Roman"/>
                <a:cs typeface="Times New Roman"/>
              </a:rPr>
              <a:t>Please call The Shriver Center at 410-455-2493 for an appointment with a Coordinator who will review your resume, go through potential credit options, and help you best maximize your search using UMBCworks and other tools.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7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1449388"/>
            <a:ext cx="8229600" cy="531812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Century Schoolbook"/>
                <a:ea typeface="Trajan Pro" charset="0"/>
                <a:cs typeface="Century Schoolbook"/>
              </a:rPr>
              <a:t>Where is the Shriver Center?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4114801"/>
            <a:ext cx="8229600" cy="2057399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Ground Floor of the Public Policy Building</a:t>
            </a:r>
          </a:p>
          <a:p>
            <a:pPr algn="ctr">
              <a:buNone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Email: shrivercenter@umbc.edu</a:t>
            </a:r>
          </a:p>
          <a:p>
            <a:pPr algn="ctr">
              <a:buNone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Telephone: 410.455.2493</a:t>
            </a:r>
          </a:p>
          <a:p>
            <a:pPr algn="ctr" eaLnBrk="1" hangingPunct="1">
              <a:buFont typeface="Arial" charset="0"/>
              <a:buNone/>
            </a:pP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6325" name="Picture 4" descr="shriver cent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1" y="2057400"/>
            <a:ext cx="3124200" cy="211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19322"/>
            <a:ext cx="4800601" cy="52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s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5105400"/>
            <a:ext cx="1219200" cy="11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8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57400" y="206375"/>
            <a:ext cx="7772400" cy="1470025"/>
          </a:xfrm>
        </p:spPr>
        <p:txBody>
          <a:bodyPr/>
          <a:lstStyle/>
          <a:p>
            <a:r>
              <a:rPr lang="en-US" sz="4600" dirty="0" smtClean="0">
                <a:latin typeface="Century Schoolbook"/>
                <a:cs typeface="Century Schoolbook"/>
              </a:rPr>
              <a:t>NEXT STEPS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2666999"/>
            <a:ext cx="8686800" cy="3581401"/>
          </a:xfrm>
        </p:spPr>
        <p:txBody>
          <a:bodyPr>
            <a:normAutofit fontScale="25000" lnSpcReduction="20000"/>
          </a:bodyPr>
          <a:lstStyle/>
          <a:p>
            <a:endParaRPr lang="en-US" sz="3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9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If </a:t>
            </a:r>
            <a:r>
              <a:rPr lang="en-US" sz="9600" b="1" dirty="0">
                <a:solidFill>
                  <a:schemeClr val="tx1"/>
                </a:solidFill>
                <a:latin typeface="Times New Roman"/>
                <a:cs typeface="Times New Roman"/>
              </a:rPr>
              <a:t>you are seeking ON-CAMPUS, PART-TIME, or FULL-TIME </a:t>
            </a:r>
            <a:r>
              <a:rPr lang="en-US" sz="9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EMPLOYMENT: </a:t>
            </a:r>
          </a:p>
          <a:p>
            <a:pPr algn="l"/>
            <a:r>
              <a:rPr lang="en-US" sz="9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Please call or visit </a:t>
            </a:r>
            <a:r>
              <a:rPr lang="en-US" sz="9600" dirty="0">
                <a:solidFill>
                  <a:schemeClr val="tx1"/>
                </a:solidFill>
                <a:latin typeface="Times New Roman"/>
                <a:cs typeface="Times New Roman"/>
              </a:rPr>
              <a:t>The Career Services </a:t>
            </a:r>
            <a:r>
              <a:rPr lang="en-US" sz="9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Center for an appointment. Visit during walk-in </a:t>
            </a:r>
            <a:r>
              <a:rPr lang="en-US" sz="9600" dirty="0">
                <a:solidFill>
                  <a:schemeClr val="tx1"/>
                </a:solidFill>
                <a:latin typeface="Times New Roman"/>
                <a:cs typeface="Times New Roman"/>
              </a:rPr>
              <a:t>hours (Monday-Friday, </a:t>
            </a:r>
            <a:r>
              <a:rPr lang="en-US" sz="9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2-4pm</a:t>
            </a:r>
            <a:r>
              <a:rPr lang="en-US" sz="9600" dirty="0">
                <a:solidFill>
                  <a:schemeClr val="tx1"/>
                </a:solidFill>
                <a:latin typeface="Times New Roman"/>
                <a:cs typeface="Times New Roman"/>
              </a:rPr>
              <a:t>) for a resume review and to learn how to familiarize yourself </a:t>
            </a:r>
            <a:r>
              <a:rPr lang="en-US" sz="9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with </a:t>
            </a:r>
            <a:r>
              <a:rPr lang="en-US" sz="9600" dirty="0">
                <a:solidFill>
                  <a:schemeClr val="tx1"/>
                </a:solidFill>
                <a:latin typeface="Times New Roman"/>
                <a:cs typeface="Times New Roman"/>
              </a:rPr>
              <a:t>UMBCworks and the Career Services Center’s other services during your job search. </a:t>
            </a:r>
            <a:r>
              <a:rPr lang="en-US" sz="9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</a:p>
          <a:p>
            <a:pPr algn="l"/>
            <a:r>
              <a:rPr lang="en-US" sz="9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If </a:t>
            </a:r>
            <a:r>
              <a:rPr lang="en-US" sz="9600" dirty="0">
                <a:solidFill>
                  <a:schemeClr val="tx1"/>
                </a:solidFill>
                <a:latin typeface="Times New Roman"/>
                <a:cs typeface="Times New Roman"/>
              </a:rPr>
              <a:t>2-4pm is not convenient, contact the Center at 410-455-2216 to make alternate arrangements. </a:t>
            </a:r>
            <a:r>
              <a:rPr lang="en-US" sz="9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5900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4" name="Picture 3" descr="cs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103928"/>
            <a:ext cx="1520406" cy="14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1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884</Words>
  <Application>Microsoft Macintosh PowerPoint</Application>
  <PresentationFormat>On-screen Show (4:3)</PresentationFormat>
  <Paragraphs>119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 </vt:lpstr>
      <vt:lpstr>PowerPoint Presentation</vt:lpstr>
      <vt:lpstr> </vt:lpstr>
      <vt:lpstr> </vt:lpstr>
      <vt:lpstr>SERVICES AND SKILL DEVELOPMENT</vt:lpstr>
      <vt:lpstr>SERVICES AND SKILL DEVELOPMENT</vt:lpstr>
      <vt:lpstr>NEXT STEPS </vt:lpstr>
      <vt:lpstr>Where is the Shriver Center?</vt:lpstr>
      <vt:lpstr>NEXT STEPS </vt:lpstr>
      <vt:lpstr>PowerPoint Presentation</vt:lpstr>
      <vt:lpstr>PowerPoint Presentation</vt:lpstr>
      <vt:lpstr>Sustainable development &amp; conservation in Costa Rica</vt:lpstr>
      <vt:lpstr>What we hope to offer UMBC students:</vt:lpstr>
      <vt:lpstr>Mix of field research &amp; service-learning</vt:lpstr>
      <vt:lpstr>Course details</vt:lpstr>
      <vt:lpstr>What we’re hoping students will bring to this experience: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</dc:creator>
  <cp:lastModifiedBy>Kerry</cp:lastModifiedBy>
  <cp:revision>7</cp:revision>
  <dcterms:created xsi:type="dcterms:W3CDTF">2013-12-02T15:37:39Z</dcterms:created>
  <dcterms:modified xsi:type="dcterms:W3CDTF">2013-12-02T16:14:48Z</dcterms:modified>
</cp:coreProperties>
</file>