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8" r:id="rId4"/>
    <p:sldId id="257" r:id="rId5"/>
    <p:sldId id="261" r:id="rId6"/>
    <p:sldId id="262" r:id="rId7"/>
    <p:sldId id="263" r:id="rId8"/>
    <p:sldId id="259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96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CE289-E857-B444-A4A8-6FD7F11F70BA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20A99-8935-7744-94FF-70C26440C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3C87F-488D-6A41-B4DA-E091C9B6FDA4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7BC98-BC1F-2C49-A8C5-73543F78A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crssprgm/reu/reu_search.jsp" TargetMode="Externa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lbs.org/summercourses" TargetMode="External"/><Relationship Id="rId4" Type="http://schemas.openxmlformats.org/officeDocument/2006/relationships/hyperlink" Target="http://www.sml.cornell.edu/sml_students_creditcourses.html" TargetMode="External"/><Relationship Id="rId5" Type="http://schemas.openxmlformats.org/officeDocument/2006/relationships/hyperlink" Target="http://www.rmbl.org/file_uploads/Students/2014.pdf" TargetMode="External"/><Relationship Id="rId6" Type="http://schemas.openxmlformats.org/officeDocument/2006/relationships/hyperlink" Target="http://www.ots.ac.cr/index.php?option=com_content&amp;task=view&amp;id=162&amp;Itemid=348" TargetMode="External"/><Relationship Id="rId7" Type="http://schemas.openxmlformats.org/officeDocument/2006/relationships/hyperlink" Target="http://www.huyckpreserve.org/odum-internship.html" TargetMode="External"/><Relationship Id="rId8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bf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0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Internships &amp; Careers: </a:t>
            </a:r>
            <a:br>
              <a:rPr lang="en-US" sz="3556" dirty="0" smtClean="0"/>
            </a:br>
            <a:r>
              <a:rPr lang="en-US" sz="3556" dirty="0" smtClean="0"/>
              <a:t>Ecology, Evolution, Behavior, Conservation Biology etc.</a:t>
            </a:r>
            <a:br>
              <a:rPr lang="en-US" sz="3556" dirty="0" smtClean="0"/>
            </a:br>
            <a:r>
              <a:rPr lang="en-US" sz="3556" dirty="0" smtClean="0">
                <a:solidFill>
                  <a:srgbClr val="0000FF"/>
                </a:solidFill>
              </a:rPr>
              <a:t>OUTLIN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458200" cy="3530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I. </a:t>
            </a:r>
            <a:r>
              <a:rPr lang="en-US" dirty="0" err="1" smtClean="0">
                <a:solidFill>
                  <a:schemeClr val="tx1"/>
                </a:solidFill>
              </a:rPr>
              <a:t>UMBC</a:t>
            </a:r>
            <a:r>
              <a:rPr lang="en-US" dirty="0" smtClean="0">
                <a:solidFill>
                  <a:schemeClr val="tx1"/>
                </a:solidFill>
              </a:rPr>
              <a:t> Researchers – </a:t>
            </a:r>
            <a:r>
              <a:rPr lang="en-US" dirty="0" err="1" smtClean="0">
                <a:solidFill>
                  <a:schemeClr val="tx1"/>
                </a:solidFill>
              </a:rPr>
              <a:t>esp</a:t>
            </a:r>
            <a:r>
              <a:rPr lang="en-US" dirty="0" smtClean="0">
                <a:solidFill>
                  <a:schemeClr val="tx1"/>
                </a:solidFill>
              </a:rPr>
              <a:t> Biology and Geography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II. Summer Internships – Local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III. Summer Internships – National </a:t>
            </a:r>
            <a:r>
              <a:rPr lang="en-US" dirty="0" smtClean="0">
                <a:solidFill>
                  <a:schemeClr val="tx1"/>
                </a:solidFill>
              </a:rPr>
              <a:t>esp. NSF </a:t>
            </a:r>
            <a:r>
              <a:rPr lang="en-US" dirty="0" err="1" smtClean="0">
                <a:solidFill>
                  <a:schemeClr val="tx1"/>
                </a:solidFill>
              </a:rPr>
              <a:t>REUs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IV. Summer Courses – </a:t>
            </a:r>
            <a:r>
              <a:rPr lang="en-US" dirty="0" err="1" smtClean="0">
                <a:solidFill>
                  <a:schemeClr val="tx1"/>
                </a:solidFill>
              </a:rPr>
              <a:t>UMBC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Costa </a:t>
            </a:r>
            <a:r>
              <a:rPr lang="en-US" dirty="0" smtClean="0">
                <a:solidFill>
                  <a:schemeClr val="tx1"/>
                </a:solidFill>
              </a:rPr>
              <a:t>Rica, </a:t>
            </a:r>
            <a:r>
              <a:rPr lang="en-US" dirty="0" smtClean="0">
                <a:solidFill>
                  <a:schemeClr val="tx1"/>
                </a:solidFill>
              </a:rPr>
              <a:t>Field </a:t>
            </a:r>
            <a:r>
              <a:rPr lang="en-US" dirty="0" smtClean="0">
                <a:solidFill>
                  <a:schemeClr val="tx1"/>
                </a:solidFill>
              </a:rPr>
              <a:t>Stations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VI. Specific Projects – </a:t>
            </a:r>
            <a:r>
              <a:rPr lang="en-US" sz="3294" dirty="0" smtClean="0">
                <a:solidFill>
                  <a:schemeClr val="tx1"/>
                </a:solidFill>
              </a:rPr>
              <a:t>Dr. </a:t>
            </a:r>
            <a:r>
              <a:rPr lang="en-US" sz="3294" dirty="0" err="1" smtClean="0">
                <a:solidFill>
                  <a:schemeClr val="tx1"/>
                </a:solidFill>
              </a:rPr>
              <a:t>Lohr</a:t>
            </a:r>
            <a:r>
              <a:rPr lang="en-US" sz="3294" dirty="0" smtClean="0">
                <a:solidFill>
                  <a:schemeClr val="tx1"/>
                </a:solidFill>
              </a:rPr>
              <a:t>, Dr. </a:t>
            </a:r>
            <a:r>
              <a:rPr lang="en-US" sz="3294" dirty="0" err="1" smtClean="0">
                <a:solidFill>
                  <a:schemeClr val="tx1"/>
                </a:solidFill>
              </a:rPr>
              <a:t>Studds</a:t>
            </a:r>
            <a:r>
              <a:rPr lang="en-US" sz="3294" dirty="0" smtClean="0">
                <a:solidFill>
                  <a:schemeClr val="tx1"/>
                </a:solidFill>
              </a:rPr>
              <a:t>, Dr. </a:t>
            </a:r>
            <a:r>
              <a:rPr lang="en-US" sz="3294" dirty="0" err="1" smtClean="0">
                <a:solidFill>
                  <a:schemeClr val="tx1"/>
                </a:solidFill>
              </a:rPr>
              <a:t>Omland</a:t>
            </a:r>
            <a:endParaRPr lang="en-US" sz="2824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. Study Abroad – Katherine </a:t>
            </a:r>
            <a:r>
              <a:rPr lang="en-US" dirty="0" err="1" smtClean="0">
                <a:solidFill>
                  <a:schemeClr val="tx1"/>
                </a:solidFill>
              </a:rPr>
              <a:t>Heird</a:t>
            </a:r>
            <a:r>
              <a:rPr lang="en-US" dirty="0" smtClean="0">
                <a:solidFill>
                  <a:schemeClr val="tx1"/>
                </a:solidFill>
              </a:rPr>
              <a:t> (Costa Rica 2014 ?2015)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Office of International Programs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UMBC 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397" y="6006915"/>
            <a:ext cx="3118317" cy="6521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8679" y="60065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omland@umbc.edu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7" y="274638"/>
            <a:ext cx="8937273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V</a:t>
            </a:r>
            <a:r>
              <a:rPr lang="en-US" sz="3600" dirty="0" smtClean="0">
                <a:solidFill>
                  <a:srgbClr val="0000FF"/>
                </a:solidFill>
              </a:rPr>
              <a:t>. Specific Openings: </a:t>
            </a:r>
            <a:r>
              <a:rPr lang="en-US" sz="2400" dirty="0" smtClean="0">
                <a:solidFill>
                  <a:srgbClr val="0000FF"/>
                </a:solidFill>
              </a:rPr>
              <a:t>A. Dr. Bernard </a:t>
            </a:r>
            <a:r>
              <a:rPr lang="en-US" sz="2400" dirty="0" err="1" smtClean="0">
                <a:solidFill>
                  <a:srgbClr val="0000FF"/>
                </a:solidFill>
              </a:rPr>
              <a:t>Lohr</a:t>
            </a:r>
            <a:r>
              <a:rPr lang="en-US" sz="2400" dirty="0" smtClean="0">
                <a:solidFill>
                  <a:srgbClr val="0000FF"/>
                </a:solidFill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Biol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500" y="2852737"/>
            <a:ext cx="712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Arial"/>
                <a:ea typeface="Cambria"/>
              </a:rPr>
              <a:t>ANIMAL BEHAVIOR / </a:t>
            </a:r>
            <a:r>
              <a:rPr lang="en-US" dirty="0" err="1" smtClean="0">
                <a:solidFill>
                  <a:srgbClr val="1F497D"/>
                </a:solidFill>
                <a:latin typeface="Arial"/>
                <a:ea typeface="Cambria"/>
              </a:rPr>
              <a:t>BIOACCOUSTICS</a:t>
            </a:r>
            <a:endParaRPr lang="en-US" dirty="0" smtClean="0">
              <a:solidFill>
                <a:srgbClr val="1F497D"/>
              </a:solidFill>
              <a:latin typeface="Arial"/>
              <a:ea typeface="Cambria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Arial"/>
                <a:ea typeface="Cambria"/>
              </a:rPr>
              <a:t>Seeking motivated </a:t>
            </a:r>
            <a:r>
              <a:rPr lang="en-US" dirty="0" err="1" smtClean="0">
                <a:solidFill>
                  <a:srgbClr val="1F497D"/>
                </a:solidFill>
                <a:latin typeface="Arial"/>
                <a:ea typeface="Cambria"/>
              </a:rPr>
              <a:t>UMBC</a:t>
            </a:r>
            <a:r>
              <a:rPr lang="en-US" dirty="0" smtClean="0">
                <a:solidFill>
                  <a:srgbClr val="1F497D"/>
                </a:solidFill>
                <a:latin typeface="Arial"/>
                <a:ea typeface="Cambria"/>
              </a:rPr>
              <a:t> undergraduates for summer research</a:t>
            </a:r>
          </a:p>
          <a:p>
            <a:r>
              <a:rPr lang="en-US" dirty="0" smtClean="0">
                <a:solidFill>
                  <a:srgbClr val="1F497D"/>
                </a:solidFill>
                <a:latin typeface="Arial"/>
                <a:ea typeface="Cambria"/>
              </a:rPr>
              <a:t>1) a laboratory captive breeding study, and </a:t>
            </a:r>
          </a:p>
          <a:p>
            <a:r>
              <a:rPr lang="en-US" dirty="0" smtClean="0">
                <a:solidFill>
                  <a:srgbClr val="1F497D"/>
                </a:solidFill>
                <a:latin typeface="Arial"/>
                <a:ea typeface="Cambria"/>
              </a:rPr>
              <a:t>2) bird song studies at a nearby field station.  </a:t>
            </a:r>
          </a:p>
        </p:txBody>
      </p:sp>
      <p:pic>
        <p:nvPicPr>
          <p:cNvPr id="7" name="Picture 6" descr="BLohr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262062"/>
            <a:ext cx="1857375" cy="159067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Picture 7" descr="wildlife acoustics box 1.jpg"/>
          <p:cNvPicPr/>
          <p:nvPr/>
        </p:nvPicPr>
        <p:blipFill>
          <a:blip r:embed="rId3" cstate="print">
            <a:lum bright="20000" contrast="20000"/>
          </a:blip>
          <a:srcRect l="2600" r="7375"/>
          <a:stretch>
            <a:fillRect/>
          </a:stretch>
        </p:blipFill>
        <p:spPr bwMode="auto">
          <a:xfrm>
            <a:off x="1435100" y="1243012"/>
            <a:ext cx="2590800" cy="160972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25500" y="4254500"/>
            <a:ext cx="73001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. Dr. </a:t>
            </a:r>
            <a:r>
              <a:rPr lang="en-US" sz="2000" dirty="0" err="1" smtClean="0">
                <a:solidFill>
                  <a:srgbClr val="0000FF"/>
                </a:solidFill>
              </a:rPr>
              <a:t>Omland</a:t>
            </a:r>
            <a:r>
              <a:rPr lang="en-US" sz="2000" dirty="0" smtClean="0">
                <a:solidFill>
                  <a:srgbClr val="0000FF"/>
                </a:solidFill>
              </a:rPr>
              <a:t> (</a:t>
            </a:r>
            <a:r>
              <a:rPr lang="en-US" sz="2000" dirty="0" err="1" smtClean="0">
                <a:solidFill>
                  <a:srgbClr val="0000FF"/>
                </a:solidFill>
              </a:rPr>
              <a:t>Biol</a:t>
            </a:r>
            <a:r>
              <a:rPr lang="en-US" sz="2000" dirty="0" smtClean="0">
                <a:solidFill>
                  <a:srgbClr val="0000FF"/>
                </a:solidFill>
              </a:rPr>
              <a:t>) – projects in evolution and animal behavior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- DNA sequencing of Common Ravens (speciation in reverse)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- fieldwork on Baltimore Oriole migration (Howard County, need car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EMAIL ME WITH YOUR RESUME &amp; TRANSCRIPT  </a:t>
            </a:r>
            <a:r>
              <a:rPr lang="en-US" sz="2000" dirty="0" err="1" smtClean="0">
                <a:solidFill>
                  <a:srgbClr val="0000FF"/>
                </a:solidFill>
              </a:rPr>
              <a:t>omland@umbc.edu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. Dr. Collin </a:t>
            </a:r>
            <a:r>
              <a:rPr lang="en-US" sz="2000" dirty="0" err="1" smtClean="0">
                <a:solidFill>
                  <a:srgbClr val="0000FF"/>
                </a:solidFill>
              </a:rPr>
              <a:t>Studds</a:t>
            </a:r>
            <a:r>
              <a:rPr lang="en-US" sz="2000" dirty="0" smtClean="0">
                <a:solidFill>
                  <a:srgbClr val="0000FF"/>
                </a:solidFill>
              </a:rPr>
              <a:t> (GES) – migratory bird ecology fieldwork</a:t>
            </a:r>
            <a:endParaRPr lang="en-US" sz="2000" dirty="0"/>
          </a:p>
        </p:txBody>
      </p:sp>
      <p:pic>
        <p:nvPicPr>
          <p:cNvPr id="10" name="Picture 9" descr="UMBC 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397" y="6146615"/>
            <a:ext cx="3118317" cy="65219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8679" y="61462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omland@umbc.edu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BC 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397" y="6006915"/>
            <a:ext cx="3118317" cy="65219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8679" y="60065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omland@umbc.edu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CoverEvolutionOrioleApr07dvs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" y="8999"/>
            <a:ext cx="532765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407" y="508006"/>
            <a:ext cx="365759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Kevin </a:t>
            </a:r>
            <a:r>
              <a:rPr lang="en-US" dirty="0" err="1" smtClean="0"/>
              <a:t>Omland</a:t>
            </a:r>
            <a:endParaRPr lang="en-US" dirty="0" smtClean="0"/>
          </a:p>
          <a:p>
            <a:r>
              <a:rPr lang="en-US" dirty="0" smtClean="0"/>
              <a:t>- BA, Dartmouth College,</a:t>
            </a:r>
            <a:r>
              <a:rPr lang="en-US" dirty="0" smtClean="0"/>
              <a:t> NH</a:t>
            </a:r>
          </a:p>
          <a:p>
            <a:r>
              <a:rPr lang="en-US" dirty="0" smtClean="0"/>
              <a:t>- PhD 1995 Univ. Albany, New York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PostDocs</a:t>
            </a:r>
            <a:r>
              <a:rPr lang="en-US" dirty="0" smtClean="0"/>
              <a:t> Duke </a:t>
            </a:r>
            <a:r>
              <a:rPr lang="en-US" dirty="0" err="1" smtClean="0"/>
              <a:t>Univ</a:t>
            </a:r>
            <a:r>
              <a:rPr lang="en-US" dirty="0" smtClean="0"/>
              <a:t>; Smithsonian</a:t>
            </a:r>
          </a:p>
          <a:p>
            <a:endParaRPr lang="en-US" dirty="0" smtClean="0"/>
          </a:p>
          <a:p>
            <a:r>
              <a:rPr lang="en-US" dirty="0" smtClean="0"/>
              <a:t>UMBC</a:t>
            </a:r>
          </a:p>
          <a:p>
            <a:r>
              <a:rPr lang="en-US" dirty="0" smtClean="0"/>
              <a:t>Assistant Professor 2000-2006</a:t>
            </a:r>
          </a:p>
          <a:p>
            <a:r>
              <a:rPr lang="en-US" dirty="0" smtClean="0"/>
              <a:t>Associate Professor 2007-2011</a:t>
            </a:r>
          </a:p>
          <a:p>
            <a:r>
              <a:rPr lang="en-US" dirty="0" smtClean="0"/>
              <a:t>Professor 2012-present</a:t>
            </a:r>
          </a:p>
          <a:p>
            <a:endParaRPr lang="en-US" dirty="0" smtClean="0"/>
          </a:p>
          <a:p>
            <a:r>
              <a:rPr lang="en-US" dirty="0" smtClean="0"/>
              <a:t>First Internship: US Forest Service, </a:t>
            </a:r>
            <a:r>
              <a:rPr lang="en-US" dirty="0" smtClean="0"/>
              <a:t>t</a:t>
            </a:r>
            <a:r>
              <a:rPr lang="en-US" dirty="0" smtClean="0"/>
              <a:t>hen </a:t>
            </a:r>
            <a:r>
              <a:rPr lang="en-US" dirty="0" smtClean="0"/>
              <a:t>research with undergrad professor on songbird ecology.</a:t>
            </a:r>
          </a:p>
          <a:p>
            <a:endParaRPr lang="en-US" dirty="0" smtClean="0"/>
          </a:p>
          <a:p>
            <a:r>
              <a:rPr lang="en-US" dirty="0" smtClean="0"/>
              <a:t>Current interests: DNA </a:t>
            </a:r>
            <a:r>
              <a:rPr lang="en-US" dirty="0" smtClean="0"/>
              <a:t>phylogenies of orioles; color and song evolution; speciation in reverse in ravens.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1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Internships &amp; Careers: </a:t>
            </a:r>
            <a:br>
              <a:rPr lang="en-US" sz="3556" dirty="0" smtClean="0"/>
            </a:br>
            <a:r>
              <a:rPr lang="en-US" sz="3556" dirty="0" smtClean="0"/>
              <a:t>Ecology, Evolution, Behavior,</a:t>
            </a:r>
            <a:r>
              <a:rPr lang="en-US" sz="3556" dirty="0" smtClean="0"/>
              <a:t> </a:t>
            </a:r>
            <a:br>
              <a:rPr lang="en-US" sz="3556" dirty="0" smtClean="0"/>
            </a:br>
            <a:r>
              <a:rPr lang="en-US" sz="3556" dirty="0" smtClean="0"/>
              <a:t>Conservation </a:t>
            </a:r>
            <a:r>
              <a:rPr lang="en-US" sz="3556" dirty="0" smtClean="0"/>
              <a:t>Biology etc.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000" dirty="0" smtClean="0">
                <a:solidFill>
                  <a:srgbClr val="0000FF"/>
                </a:solidFill>
              </a:rPr>
              <a:t>I</a:t>
            </a:r>
            <a:r>
              <a:rPr lang="en-US" sz="4000" dirty="0" smtClean="0">
                <a:solidFill>
                  <a:srgbClr val="0000FF"/>
                </a:solidFill>
              </a:rPr>
              <a:t>. </a:t>
            </a:r>
            <a:r>
              <a:rPr lang="en-US" sz="4000" dirty="0" err="1" smtClean="0">
                <a:solidFill>
                  <a:srgbClr val="0000FF"/>
                </a:solidFill>
              </a:rPr>
              <a:t>UMBC</a:t>
            </a:r>
            <a:r>
              <a:rPr lang="en-US" sz="4000" dirty="0" smtClean="0">
                <a:solidFill>
                  <a:srgbClr val="0000FF"/>
                </a:solidFill>
              </a:rPr>
              <a:t> Researchers: Biology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2048568"/>
            <a:ext cx="8648700" cy="17526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Mendelson</a:t>
            </a:r>
            <a:r>
              <a:rPr lang="en-US" sz="2800" dirty="0" smtClean="0">
                <a:solidFill>
                  <a:schemeClr val="tx1"/>
                </a:solidFill>
              </a:rPr>
              <a:t>	- sexual selection in fishes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Lohr</a:t>
            </a:r>
            <a:r>
              <a:rPr lang="en-US" sz="2800" dirty="0" smtClean="0">
                <a:solidFill>
                  <a:schemeClr val="tx1"/>
                </a:solidFill>
              </a:rPr>
              <a:t>			- bird song and conservation biology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Omland</a:t>
            </a:r>
            <a:r>
              <a:rPr lang="en-US" sz="2800" dirty="0" smtClean="0">
                <a:solidFill>
                  <a:schemeClr val="tx1"/>
                </a:solidFill>
              </a:rPr>
              <a:t>		- female bird song &amp; </a:t>
            </a:r>
            <a:r>
              <a:rPr lang="en-US" sz="2800" dirty="0" smtClean="0">
                <a:solidFill>
                  <a:schemeClr val="tx1"/>
                </a:solidFill>
              </a:rPr>
              <a:t>phylogeny (esp</a:t>
            </a:r>
            <a:r>
              <a:rPr lang="en-US" sz="2800" dirty="0" smtClean="0">
                <a:solidFill>
                  <a:schemeClr val="tx1"/>
                </a:solidFill>
              </a:rPr>
              <a:t>. orioles)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Leips</a:t>
            </a:r>
            <a:r>
              <a:rPr lang="en-US" sz="2800" dirty="0" smtClean="0">
                <a:solidFill>
                  <a:schemeClr val="tx1"/>
                </a:solidFill>
              </a:rPr>
              <a:t>			- fruit fly evolution &amp; ecology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Cronin		- color &amp; vision in marine invertebrates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3307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UMBC 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397" y="6006915"/>
            <a:ext cx="3118317" cy="652198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8679" y="60065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omland@umbc.edu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IMG_0538.jpg"/>
          <p:cNvPicPr>
            <a:picLocks noChangeAspect="1"/>
          </p:cNvPicPr>
          <p:nvPr/>
        </p:nvPicPr>
        <p:blipFill>
          <a:blip r:embed="rId3"/>
          <a:srcRect t="15502"/>
          <a:stretch>
            <a:fillRect/>
          </a:stretch>
        </p:blipFill>
        <p:spPr>
          <a:xfrm flipH="1">
            <a:off x="1100666" y="4702635"/>
            <a:ext cx="4068234" cy="2578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792" y="269875"/>
            <a:ext cx="8638256" cy="1470025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UMBC</a:t>
            </a:r>
            <a:r>
              <a:rPr lang="en-US" sz="4000" dirty="0" smtClean="0">
                <a:solidFill>
                  <a:srgbClr val="0000FF"/>
                </a:solidFill>
              </a:rPr>
              <a:t> Researchers: Geography (GES)</a:t>
            </a:r>
            <a:endParaRPr lang="en-US" sz="4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1417751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err="1" smtClean="0"/>
              <a:t>Studds</a:t>
            </a:r>
            <a:r>
              <a:rPr lang="en-US" sz="2800" dirty="0" smtClean="0"/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migratory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bird ecology &amp; behavior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Baker		- forest ecology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Swann	- stream ecology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Ellis		- </a:t>
            </a:r>
            <a:r>
              <a:rPr lang="en-US" sz="2800" dirty="0" smtClean="0"/>
              <a:t>human dominated landscape ecology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Holland	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environmental policy (e.g. Costa Rica)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etc. etc.</a:t>
            </a:r>
          </a:p>
        </p:txBody>
      </p:sp>
      <p:pic>
        <p:nvPicPr>
          <p:cNvPr id="4" name="Picture 3" descr="UMBC 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397" y="6006915"/>
            <a:ext cx="3118317" cy="6521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8679" y="60065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omland@umbc.edu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00" y="-10717"/>
            <a:ext cx="8638256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II. LOCAL INTERNSHIPS (MD &amp; DC)</a:t>
            </a:r>
            <a:endParaRPr lang="en-US" sz="4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8552" y="1137159"/>
            <a:ext cx="863825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SMITHSONIAN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Smithsonian Environmental Research </a:t>
            </a:r>
            <a:r>
              <a:rPr lang="en-US" sz="2800" dirty="0" smtClean="0"/>
              <a:t>Center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	(“</a:t>
            </a:r>
            <a:r>
              <a:rPr lang="en-US" sz="2800" dirty="0" err="1" smtClean="0"/>
              <a:t>SERC</a:t>
            </a:r>
            <a:r>
              <a:rPr lang="en-US" sz="2800" dirty="0" smtClean="0"/>
              <a:t>” just south of Annapolis)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- Nation Museum of Natural History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	(</a:t>
            </a:r>
            <a:r>
              <a:rPr lang="en-US" sz="2800" dirty="0" err="1" smtClean="0"/>
              <a:t>systematics</a:t>
            </a:r>
            <a:r>
              <a:rPr lang="en-US" sz="2800" dirty="0" smtClean="0"/>
              <a:t> of birds, insects, fish, dinosaurs, etc.)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National Zoo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	(including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Migratory Bird Center &amp; Genetics Lab)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Conservation Research Center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(Front Royal,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aseline="0" dirty="0" smtClean="0"/>
              <a:t>(also conservation organizations etc. DC: National Wildlife Federation,</a:t>
            </a:r>
            <a:r>
              <a:rPr lang="en-US" sz="2800" dirty="0" smtClean="0"/>
              <a:t> Conservation International, EPA, Congress…)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154" y="63123"/>
            <a:ext cx="8638256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II. LOCAL INTERNSHIPS (MD &amp; DC)</a:t>
            </a:r>
            <a:endParaRPr lang="en-US" sz="4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154" y="1210999"/>
            <a:ext cx="863825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US Department of Agriculture (Beltsville “</a:t>
            </a:r>
            <a:r>
              <a:rPr lang="en-US" sz="2800" dirty="0" err="1" smtClean="0"/>
              <a:t>BARC</a:t>
            </a:r>
            <a:r>
              <a:rPr lang="en-US" sz="2800" dirty="0" smtClean="0"/>
              <a:t>)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err="1" smtClean="0"/>
              <a:t>Patuxent</a:t>
            </a:r>
            <a:r>
              <a:rPr lang="en-US" sz="2800" dirty="0" smtClean="0"/>
              <a:t> Wildlife Research Refuge (Laurel)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Maryland Zoo (Baltimore)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National Aquarium (Inner Harbor)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Institute Marine &amp; Environmental Technology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	(</a:t>
            </a:r>
            <a:r>
              <a:rPr lang="en-US" sz="2800" dirty="0" err="1" smtClean="0"/>
              <a:t>IMET</a:t>
            </a:r>
            <a:r>
              <a:rPr lang="en-US" sz="2800" dirty="0" smtClean="0"/>
              <a:t>, Inner Harbor, aquaculture, marine microbiology)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Local Nature Centers (every county)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	Howard: Robinson Nature </a:t>
            </a:r>
            <a:r>
              <a:rPr lang="en-US" sz="2800" dirty="0" err="1" smtClean="0"/>
              <a:t>Ctr</a:t>
            </a:r>
            <a:r>
              <a:rPr lang="en-US" sz="2800" dirty="0" smtClean="0"/>
              <a:t>, Howard Co. Conservancy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	Baltimore: Marshy Point Nature Center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	Annapolis: Chesapeake Bay Foundation</a:t>
            </a:r>
          </a:p>
        </p:txBody>
      </p:sp>
      <p:pic>
        <p:nvPicPr>
          <p:cNvPr id="4" name="Picture 3" descr="UMBC 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897" y="6235515"/>
            <a:ext cx="3118317" cy="6521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3179" y="62351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omland@umbc.edu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154" y="63123"/>
            <a:ext cx="8638256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III. NATIONAL INTERNSHIPS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4" y="1025148"/>
            <a:ext cx="5257800" cy="10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3544" y="1237734"/>
            <a:ext cx="338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REU</a:t>
            </a:r>
            <a:r>
              <a:rPr lang="en-US" dirty="0" smtClean="0"/>
              <a:t> SITES (Research      Experience for Undergraduates)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5744" y="2362200"/>
            <a:ext cx="725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www.nsf.gov/crssprgm/reu/list_result.jsp?unitid</a:t>
            </a:r>
            <a:r>
              <a:rPr lang="en-US" dirty="0" smtClean="0"/>
              <a:t>=5047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5744" y="2951541"/>
            <a:ext cx="7622256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E.G. RAPTOR RESEARCH CENTER, Boise, Idaho</a:t>
            </a:r>
          </a:p>
          <a:p>
            <a:r>
              <a:rPr lang="en-US" b="1" dirty="0" smtClean="0"/>
              <a:t>Research Topics: Raptor Biology, Ecology, Behavior, Conservation Biology, Wildlife Management, Ornithology, Sensory Ecology, Population Biology, Demography, Molecular </a:t>
            </a:r>
            <a:r>
              <a:rPr lang="en-US" b="1" dirty="0" smtClean="0"/>
              <a:t>Ecology</a:t>
            </a:r>
          </a:p>
          <a:p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 err="1" smtClean="0"/>
              <a:t>REU</a:t>
            </a:r>
            <a:r>
              <a:rPr lang="en-US" b="1" dirty="0" smtClean="0"/>
              <a:t> SITES ARE PROBABLY </a:t>
            </a:r>
            <a:r>
              <a:rPr lang="en-US" b="1" dirty="0" smtClean="0"/>
              <a:t>QUITE COMPETITIVE, BUT IF YOU HAVE DECENT GRADES, HAVE CLEAR INTERESTS IN THAT AREA, IT IS EASY TO APPLY FOR 3-5)</a:t>
            </a:r>
            <a:endParaRPr lang="en-US" sz="2400" b="1" dirty="0" smtClean="0"/>
          </a:p>
          <a:p>
            <a:endParaRPr lang="en-US" sz="2400" b="1" u="sng" dirty="0" smtClean="0"/>
          </a:p>
          <a:p>
            <a:r>
              <a:rPr lang="en-US" sz="2400" b="1" u="sng" dirty="0" smtClean="0">
                <a:hlinkClick r:id="rId3"/>
              </a:rPr>
              <a:t>http://www.nsf.gov/crssprgm/reu/</a:t>
            </a:r>
            <a:r>
              <a:rPr lang="en-US" sz="2400" b="1" u="sng" dirty="0" smtClean="0">
                <a:hlinkClick r:id="rId3"/>
              </a:rPr>
              <a:t>reu_search.jsp</a:t>
            </a:r>
            <a:endParaRPr lang="en-US" sz="2400" b="1" u="sng" dirty="0" smtClean="0"/>
          </a:p>
          <a:p>
            <a:endParaRPr lang="en-US" sz="1600" b="1" u="sng" dirty="0" smtClean="0"/>
          </a:p>
        </p:txBody>
      </p:sp>
      <p:pic>
        <p:nvPicPr>
          <p:cNvPr id="9" name="Picture 8" descr="UMBC 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397" y="6006915"/>
            <a:ext cx="3118317" cy="65219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8679" y="60065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omland@umbc.edu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47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IV. Summer Courses – </a:t>
            </a:r>
            <a:r>
              <a:rPr lang="en-US" sz="3600" dirty="0" err="1" smtClean="0">
                <a:solidFill>
                  <a:srgbClr val="0000FF"/>
                </a:solidFill>
              </a:rPr>
              <a:t>UMBC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900"/>
            <a:ext cx="8483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97" dirty="0" smtClean="0">
                <a:solidFill>
                  <a:schemeClr val="tx1"/>
                </a:solidFill>
              </a:rPr>
              <a:t>BIOLOGY</a:t>
            </a:r>
          </a:p>
          <a:p>
            <a:r>
              <a:rPr lang="en-US" sz="3097" dirty="0" smtClean="0">
                <a:solidFill>
                  <a:schemeClr val="tx1"/>
                </a:solidFill>
              </a:rPr>
              <a:t>Biology 142 – Intro Ecology &amp; Evolution </a:t>
            </a:r>
            <a:r>
              <a:rPr lang="en-US" sz="2323" dirty="0" smtClean="0"/>
              <a:t>(Dr. </a:t>
            </a:r>
            <a:r>
              <a:rPr lang="en-US" sz="2323" dirty="0" err="1" smtClean="0"/>
              <a:t>Sturge</a:t>
            </a:r>
            <a:r>
              <a:rPr lang="en-US" sz="2323" dirty="0" smtClean="0"/>
              <a:t>)</a:t>
            </a:r>
            <a:endParaRPr lang="en-US" sz="3097" dirty="0" smtClean="0">
              <a:solidFill>
                <a:schemeClr val="tx1"/>
              </a:solidFill>
            </a:endParaRPr>
          </a:p>
          <a:p>
            <a:r>
              <a:rPr lang="en-US" sz="3097" dirty="0" smtClean="0">
                <a:solidFill>
                  <a:schemeClr val="tx1"/>
                </a:solidFill>
              </a:rPr>
              <a:t>Biology 461 – P</a:t>
            </a:r>
            <a:r>
              <a:rPr lang="en-US" sz="3097" dirty="0" smtClean="0"/>
              <a:t>opulation Genetics</a:t>
            </a:r>
            <a:r>
              <a:rPr lang="en-US" sz="2323" dirty="0" smtClean="0"/>
              <a:t> (Tracy Smith)</a:t>
            </a:r>
            <a:endParaRPr lang="en-US" sz="3097" dirty="0" smtClean="0">
              <a:solidFill>
                <a:schemeClr val="tx1"/>
              </a:solidFill>
            </a:endParaRPr>
          </a:p>
          <a:p>
            <a:r>
              <a:rPr lang="en-US" sz="3097" dirty="0" smtClean="0"/>
              <a:t>Biology 480 – Animal Behavior </a:t>
            </a:r>
            <a:r>
              <a:rPr lang="en-US" sz="2323" dirty="0" smtClean="0"/>
              <a:t>(Dr. Rachel </a:t>
            </a:r>
            <a:r>
              <a:rPr lang="en-US" sz="2323" dirty="0" err="1" smtClean="0"/>
              <a:t>Sturge</a:t>
            </a:r>
            <a:r>
              <a:rPr lang="en-US" sz="2323" dirty="0" smtClean="0"/>
              <a:t>)</a:t>
            </a:r>
            <a:endParaRPr lang="en-US" sz="903" dirty="0" smtClean="0"/>
          </a:p>
          <a:p>
            <a:pPr>
              <a:buNone/>
            </a:pPr>
            <a:endParaRPr lang="en-US" sz="903" dirty="0" smtClean="0"/>
          </a:p>
          <a:p>
            <a:pPr>
              <a:buNone/>
            </a:pPr>
            <a:r>
              <a:rPr lang="en-US" sz="3097" dirty="0" smtClean="0"/>
              <a:t>GEOGRAPHY </a:t>
            </a:r>
            <a:endParaRPr lang="en-US" sz="3097" dirty="0" smtClean="0"/>
          </a:p>
          <a:p>
            <a:r>
              <a:rPr lang="en-US" sz="3097" dirty="0" smtClean="0"/>
              <a:t>	Costa Rica, Study Abroad (Dr. Maggie Holland)</a:t>
            </a:r>
          </a:p>
          <a:p>
            <a:endParaRPr lang="en-US" sz="2323" dirty="0" smtClean="0"/>
          </a:p>
          <a:p>
            <a:pPr>
              <a:buNone/>
            </a:pPr>
            <a:r>
              <a:rPr lang="en-US" b="1" dirty="0" smtClean="0"/>
              <a:t>NEXT YEAR BIOLOGY – STUDY ABROAD – TROPICAL BIOLOGY</a:t>
            </a:r>
          </a:p>
          <a:p>
            <a:pPr>
              <a:buNone/>
            </a:pPr>
            <a:r>
              <a:rPr lang="en-US" b="1" dirty="0" smtClean="0"/>
              <a:t>- course in planning stages, </a:t>
            </a:r>
            <a:r>
              <a:rPr lang="en-US" b="1" dirty="0" smtClean="0"/>
              <a:t>likely to do if enough interest. </a:t>
            </a:r>
          </a:p>
          <a:p>
            <a:pPr>
              <a:buNone/>
            </a:pPr>
            <a:r>
              <a:rPr lang="en-US" b="1" dirty="0" smtClean="0"/>
              <a:t>- likely July 2015, 1 week </a:t>
            </a:r>
            <a:r>
              <a:rPr lang="en-US" b="1" dirty="0" err="1" smtClean="0"/>
              <a:t>UMBC</a:t>
            </a:r>
            <a:r>
              <a:rPr lang="en-US" b="1" dirty="0" smtClean="0"/>
              <a:t>, 2 weeks Costa Rica</a:t>
            </a:r>
          </a:p>
          <a:p>
            <a:pPr>
              <a:buNone/>
            </a:pPr>
            <a:r>
              <a:rPr lang="en-US" b="1" dirty="0" smtClean="0"/>
              <a:t>- Dr. Kevin </a:t>
            </a:r>
            <a:r>
              <a:rPr lang="en-US" b="1" dirty="0" err="1" smtClean="0"/>
              <a:t>Omland</a:t>
            </a:r>
            <a:r>
              <a:rPr lang="en-US" b="1" dirty="0" smtClean="0"/>
              <a:t>, Biology, </a:t>
            </a:r>
            <a:r>
              <a:rPr lang="en-US" b="1" dirty="0" smtClean="0">
                <a:solidFill>
                  <a:srgbClr val="0000FF"/>
                </a:solidFill>
              </a:rPr>
              <a:t>sen</a:t>
            </a:r>
            <a:r>
              <a:rPr lang="en-US" b="1" dirty="0" smtClean="0">
                <a:solidFill>
                  <a:srgbClr val="0000FF"/>
                </a:solidFill>
              </a:rPr>
              <a:t>d me an email if interested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UMBC 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897" y="6146615"/>
            <a:ext cx="3118317" cy="6521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19379" y="61970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</a:t>
            </a:r>
            <a:r>
              <a:rPr lang="en-US" b="1" dirty="0" smtClean="0">
                <a:solidFill>
                  <a:srgbClr val="0000FF"/>
                </a:solidFill>
              </a:rPr>
              <a:t>omland@umbc.edu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4648200"/>
            <a:ext cx="3505200" cy="2311400"/>
          </a:xfrm>
          <a:prstGeom prst="rect">
            <a:avLst/>
          </a:prstGeom>
        </p:spPr>
      </p:pic>
      <p:pic>
        <p:nvPicPr>
          <p:cNvPr id="8" name="Picture 7" descr="DSC_02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4585094"/>
            <a:ext cx="2897634" cy="1926255"/>
          </a:xfrm>
          <a:prstGeom prst="rect">
            <a:avLst/>
          </a:prstGeom>
        </p:spPr>
      </p:pic>
      <p:pic>
        <p:nvPicPr>
          <p:cNvPr id="7" name="Picture 6" descr="DSC_02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464" y="4559300"/>
            <a:ext cx="2177036" cy="144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IV. Summer Courses – Field Stations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83600" cy="50927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ORGANIZATION OF BIOLOGICAL </a:t>
            </a:r>
            <a:r>
              <a:rPr lang="en-US" dirty="0" smtClean="0"/>
              <a:t>FIELD STATIONS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http://www.obfs.org</a:t>
            </a:r>
            <a:r>
              <a:rPr lang="en-US" dirty="0" smtClean="0"/>
              <a:t>		for example: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Virginia: Mountain Lake Biological Station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http://mlbs.org/summercourses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University of New Hampshire, Shoals Marine Laboratory 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http://www.sml.cornell.edu/</a:t>
            </a:r>
            <a:r>
              <a:rPr lang="en-US" dirty="0" smtClean="0">
                <a:hlinkClick r:id="rId4"/>
              </a:rPr>
              <a:t>sml_students_creditcourses.html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Colorado: Rocky Mountain Biological Laboratory (combo course/research)</a:t>
            </a:r>
          </a:p>
          <a:p>
            <a:pPr>
              <a:buNone/>
            </a:pPr>
            <a:r>
              <a:rPr lang="en-US" dirty="0" smtClean="0">
                <a:hlinkClick r:id="rId5"/>
              </a:rPr>
              <a:t>http://www.rmbl.org/file_uploads/Students/2014.pdf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Costa Rica: Organization for Tropical Studies, e.g., La </a:t>
            </a:r>
            <a:r>
              <a:rPr lang="en-US" dirty="0" err="1" smtClean="0"/>
              <a:t>Selva</a:t>
            </a:r>
            <a:r>
              <a:rPr lang="en-US" dirty="0" smtClean="0"/>
              <a:t> Rainforest Station</a:t>
            </a:r>
          </a:p>
          <a:p>
            <a:pPr>
              <a:buNone/>
            </a:pPr>
            <a:r>
              <a:rPr lang="en-US" dirty="0" smtClean="0">
                <a:hlinkClick r:id="rId6"/>
              </a:rPr>
              <a:t>http://www.ots.ac.cr/index.php?option=com_content&amp;task=view&amp;id=162&amp;Itemid=348</a:t>
            </a:r>
            <a:endParaRPr lang="en-US" dirty="0" smtClean="0"/>
          </a:p>
          <a:p>
            <a:pPr>
              <a:buNone/>
            </a:pPr>
            <a:endParaRPr lang="en-US" sz="3636" dirty="0" smtClean="0"/>
          </a:p>
          <a:p>
            <a:pPr>
              <a:buNone/>
            </a:pPr>
            <a:endParaRPr lang="en-US" sz="2545" dirty="0" smtClean="0"/>
          </a:p>
          <a:p>
            <a:pPr>
              <a:buNone/>
            </a:pPr>
            <a:r>
              <a:rPr lang="en-US" sz="2545" dirty="0" smtClean="0"/>
              <a:t>Specific Intern Opportunity: Upstate New York.  </a:t>
            </a:r>
            <a:r>
              <a:rPr lang="en-US" sz="2545" dirty="0" err="1" smtClean="0"/>
              <a:t>Huyck</a:t>
            </a:r>
            <a:r>
              <a:rPr lang="en-US" sz="2545" dirty="0" smtClean="0"/>
              <a:t> Preserve</a:t>
            </a:r>
          </a:p>
          <a:p>
            <a:pPr>
              <a:buNone/>
            </a:pPr>
            <a:r>
              <a:rPr lang="en-US" sz="2545" dirty="0" smtClean="0"/>
              <a:t>(beautiful field site, did my PhD there, </a:t>
            </a:r>
            <a:r>
              <a:rPr lang="en-US" sz="2545" dirty="0" err="1" smtClean="0"/>
              <a:t>UMBC</a:t>
            </a:r>
            <a:r>
              <a:rPr lang="en-US" sz="2545" dirty="0" smtClean="0"/>
              <a:t> intern 2010)</a:t>
            </a:r>
          </a:p>
          <a:p>
            <a:pPr>
              <a:buNone/>
            </a:pPr>
            <a:r>
              <a:rPr lang="en-US" sz="2545" dirty="0" smtClean="0">
                <a:hlinkClick r:id="rId7"/>
              </a:rPr>
              <a:t>http://www.huyckpreserve.org/odum-internship.html</a:t>
            </a:r>
            <a:endParaRPr lang="en-US" sz="2545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MBC 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9397" y="6006915"/>
            <a:ext cx="3118317" cy="6521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8679" y="600652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Omland, Biology   omland@umbc.edu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6247</TotalTime>
  <Words>993</Words>
  <Application>Microsoft Macintosh PowerPoint</Application>
  <PresentationFormat>On-screen Show (4:3)</PresentationFormat>
  <Paragraphs>119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Internships &amp; Careers:  Ecology, Evolution, Behavior, Conservation Biology etc. OUTLINE</vt:lpstr>
      <vt:lpstr>Slide 2</vt:lpstr>
      <vt:lpstr>Internships &amp; Careers:  Ecology, Evolution, Behavior,  Conservation Biology etc. I. UMBC Researchers: Biology</vt:lpstr>
      <vt:lpstr>UMBC Researchers: Geography (GES)</vt:lpstr>
      <vt:lpstr>II. LOCAL INTERNSHIPS (MD &amp; DC)</vt:lpstr>
      <vt:lpstr>II. LOCAL INTERNSHIPS (MD &amp; DC)</vt:lpstr>
      <vt:lpstr>III. NATIONAL INTERNSHIPS</vt:lpstr>
      <vt:lpstr>IV. Summer Courses – UMBC </vt:lpstr>
      <vt:lpstr>IV. Summer Courses – Field Stations </vt:lpstr>
      <vt:lpstr>V. Specific Openings: A. Dr. Bernard Lohr (Biol)</vt:lpstr>
    </vt:vector>
  </TitlesOfParts>
  <Company>UMBC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Paths in: Ecology, Evolution, Behavior, Conservation Biology etc. UMBC Researchers</dc:title>
  <dc:creator>Kevin Omland</dc:creator>
  <cp:lastModifiedBy>Kevin Omland</cp:lastModifiedBy>
  <cp:revision>7</cp:revision>
  <dcterms:created xsi:type="dcterms:W3CDTF">2013-12-04T14:28:31Z</dcterms:created>
  <dcterms:modified xsi:type="dcterms:W3CDTF">2013-12-04T14:55:24Z</dcterms:modified>
</cp:coreProperties>
</file>