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1"/>
  </p:notesMasterIdLst>
  <p:handoutMasterIdLst>
    <p:handoutMasterId r:id="rId22"/>
  </p:handoutMasterIdLst>
  <p:sldIdLst>
    <p:sldId id="256" r:id="rId3"/>
    <p:sldId id="257" r:id="rId4"/>
    <p:sldId id="261" r:id="rId5"/>
    <p:sldId id="262" r:id="rId6"/>
    <p:sldId id="258" r:id="rId7"/>
    <p:sldId id="264" r:id="rId8"/>
    <p:sldId id="273" r:id="rId9"/>
    <p:sldId id="263" r:id="rId10"/>
    <p:sldId id="269" r:id="rId11"/>
    <p:sldId id="272" r:id="rId12"/>
    <p:sldId id="265" r:id="rId13"/>
    <p:sldId id="274" r:id="rId14"/>
    <p:sldId id="268" r:id="rId15"/>
    <p:sldId id="270" r:id="rId16"/>
    <p:sldId id="271" r:id="rId17"/>
    <p:sldId id="267" r:id="rId18"/>
    <p:sldId id="266" r:id="rId19"/>
    <p:sldId id="275" r:id="rId2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516A526D-A751-4146-A9FD-2A93D31B15EF}" type="datetimeFigureOut">
              <a:rPr lang="en-US" smtClean="0"/>
              <a:pPr/>
              <a:t>11/10/2013</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533C8459-C1A5-44F7-84EF-9CF0BE6D55DE}" type="slidenum">
              <a:rPr lang="en-US" smtClean="0"/>
              <a:pPr/>
              <a:t>‹#›</a:t>
            </a:fld>
            <a:endParaRPr lang="en-US"/>
          </a:p>
        </p:txBody>
      </p:sp>
    </p:spTree>
    <p:extLst>
      <p:ext uri="{BB962C8B-B14F-4D97-AF65-F5344CB8AC3E}">
        <p14:creationId xmlns:p14="http://schemas.microsoft.com/office/powerpoint/2010/main" val="4132643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45EFCA3E-F50C-4486-AC94-42223638740B}" type="datetimeFigureOut">
              <a:rPr lang="en-US" smtClean="0"/>
              <a:pPr/>
              <a:t>11/10/2013</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469309F0-2EE6-4F27-AF71-A2CFE74BD601}" type="slidenum">
              <a:rPr lang="en-US" smtClean="0"/>
              <a:pPr/>
              <a:t>‹#›</a:t>
            </a:fld>
            <a:endParaRPr lang="en-US"/>
          </a:p>
        </p:txBody>
      </p:sp>
    </p:spTree>
    <p:extLst>
      <p:ext uri="{BB962C8B-B14F-4D97-AF65-F5344CB8AC3E}">
        <p14:creationId xmlns:p14="http://schemas.microsoft.com/office/powerpoint/2010/main" val="27195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309F0-2EE6-4F27-AF71-A2CFE74BD601}" type="slidenum">
              <a:rPr lang="en-US" smtClean="0"/>
              <a:pPr/>
              <a:t>1</a:t>
            </a:fld>
            <a:endParaRPr lang="en-US"/>
          </a:p>
        </p:txBody>
      </p:sp>
    </p:spTree>
    <p:extLst>
      <p:ext uri="{BB962C8B-B14F-4D97-AF65-F5344CB8AC3E}">
        <p14:creationId xmlns:p14="http://schemas.microsoft.com/office/powerpoint/2010/main" val="634542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762000" y="685800"/>
            <a:ext cx="7772400" cy="1470025"/>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3886200" y="3200400"/>
            <a:ext cx="5257800" cy="990600"/>
          </a:xfrm>
        </p:spPr>
        <p:txBody>
          <a:bodyPr anchor="ctr" anchorCtr="0"/>
          <a:lstStyle>
            <a:lvl1pPr marL="0" indent="0" algn="ctr">
              <a:buNone/>
              <a:defRPr b="0">
                <a:solidFill>
                  <a:schemeClr val="bg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03BF79-F614-4249-B196-BC2C63D6DCD8}" type="datetimeFigureOut">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3BF79-F614-4249-B196-BC2C63D6DCD8}" type="datetimeFigureOut">
              <a:rPr lang="en-US" smtClean="0"/>
              <a:pPr/>
              <a:t>11/10/2013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3BF79-F614-4249-B196-BC2C63D6DCD8}" type="datetimeFigureOut">
              <a:rPr lang="en-US" smtClean="0"/>
              <a:pPr/>
              <a:t>11/10/2013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3BF79-F614-4249-B196-BC2C63D6DCD8}" type="datetimeFigureOut">
              <a:rPr lang="en-US" smtClean="0"/>
              <a:pPr/>
              <a:t>11/10/2013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cstate="print"/>
          <a:srcRect/>
          <a:stretch>
            <a:fillRect/>
          </a:stretch>
        </p:blipFill>
        <p:spPr bwMode="auto">
          <a:xfrm>
            <a:off x="-9525" y="-6350"/>
            <a:ext cx="9163050" cy="6870700"/>
          </a:xfrm>
          <a:prstGeom prst="rect">
            <a:avLst/>
          </a:prstGeom>
          <a:noFill/>
          <a:ln w="9525">
            <a:noFill/>
            <a:miter lim="800000"/>
            <a:headEnd/>
            <a:tailEnd/>
          </a:ln>
          <a:effectLst/>
        </p:spPr>
      </p:pic>
      <p:sp>
        <p:nvSpPr>
          <p:cNvPr id="2" name="Vertical Title 1"/>
          <p:cNvSpPr>
            <a:spLocks noGrp="1"/>
          </p:cNvSpPr>
          <p:nvPr>
            <p:ph type="title" orient="vert"/>
          </p:nvPr>
        </p:nvSpPr>
        <p:spPr>
          <a:xfrm>
            <a:off x="7315200" y="274638"/>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74638"/>
            <a:ext cx="7010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03BF79-F614-4249-B196-BC2C63D6DCD8}" type="datetimeFigureOut">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9" name="Rectangle 8"/>
          <p:cNvSpPr/>
          <p:nvPr/>
        </p:nvSpPr>
        <p:spPr>
          <a:xfrm>
            <a:off x="15876" y="635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srcRect/>
          <a:stretch>
            <a:fillRect/>
          </a:stretch>
        </p:blipFill>
        <p:spPr bwMode="auto">
          <a:xfrm>
            <a:off x="-228600" y="-6350"/>
            <a:ext cx="9388476" cy="6870700"/>
          </a:xfrm>
          <a:prstGeom prst="rect">
            <a:avLst/>
          </a:prstGeom>
          <a:noFill/>
          <a:ln w="9525">
            <a:noFill/>
            <a:miter lim="800000"/>
            <a:headEnd/>
            <a:tailEnd/>
          </a:ln>
          <a:effectLst/>
        </p:spPr>
      </p:pic>
      <p:sp>
        <p:nvSpPr>
          <p:cNvPr id="2" name="Title 1"/>
          <p:cNvSpPr>
            <a:spLocks noGrp="1"/>
          </p:cNvSpPr>
          <p:nvPr>
            <p:ph type="title"/>
          </p:nvPr>
        </p:nvSpPr>
        <p:spPr>
          <a:xfrm>
            <a:off x="1066800" y="228600"/>
            <a:ext cx="76200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srcRect l="2472"/>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1066800" y="228600"/>
            <a:ext cx="76200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PP_SGLOB_TLE_Western_Hemishpere.png"/>
          <p:cNvPicPr>
            <a:picLocks noChangeAspect="1"/>
          </p:cNvPicPr>
          <p:nvPr userDrawn="1"/>
        </p:nvPicPr>
        <p:blipFill>
          <a:blip r:embed="rId2" cstate="print"/>
          <a:stretch>
            <a:fillRect/>
          </a:stretch>
        </p:blipFill>
        <p:spPr>
          <a:xfrm>
            <a:off x="0" y="0"/>
            <a:ext cx="9143999" cy="6858000"/>
          </a:xfrm>
          <a:prstGeom prst="rect">
            <a:avLst/>
          </a:prstGeom>
          <a:noFill/>
          <a:ln>
            <a:noFill/>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3BF79-F614-4249-B196-BC2C63D6DCD8}" type="datetimeFigureOut">
              <a:rPr lang="en-US" smtClean="0"/>
              <a:pPr/>
              <a:t>11/10/2013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3BF79-F614-4249-B196-BC2C63D6DCD8}" type="datetimeFigureOut">
              <a:rPr lang="en-US" smtClean="0"/>
              <a:pPr/>
              <a:t>11/10/2013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3BF79-F614-4249-B196-BC2C63D6DCD8}" type="datetimeFigureOut">
              <a:rPr lang="en-US" smtClean="0"/>
              <a:pPr/>
              <a:t>11/10/2013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3BF79-F614-4249-B196-BC2C63D6DCD8}" type="datetimeFigureOut">
              <a:rPr lang="en-US" smtClean="0"/>
              <a:pPr/>
              <a:t>11/10/2013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crosoft_2007__TXT_02.png"/>
          <p:cNvPicPr>
            <a:picLocks noChangeAspect="1"/>
          </p:cNvPicPr>
          <p:nvPr/>
        </p:nvPicPr>
        <p:blipFill>
          <a:blip r:embed="rId16" cstate="print"/>
          <a:stretch>
            <a:fillRect/>
          </a:stretch>
        </p:blipFill>
        <p:spPr>
          <a:xfrm>
            <a:off x="0" y="0"/>
            <a:ext cx="9143999" cy="6858000"/>
          </a:xfrm>
          <a:prstGeom prst="rect">
            <a:avLst/>
          </a:prstGeom>
        </p:spPr>
      </p:pic>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3BF79-F614-4249-B196-BC2C63D6DCD8}" type="datetimeFigureOut">
              <a:rPr lang="en-US" smtClean="0"/>
              <a:pPr/>
              <a:t>11/10/2013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953FE-008D-4B84-AA16-12880D631E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7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algn="ctr" defTabSz="914400" rtl="0" eaLnBrk="1" latinLnBrk="0" hangingPunct="1">
        <a:spcBef>
          <a:spcPct val="0"/>
        </a:spcBef>
        <a:buNone/>
        <a:defRPr lang="en-US" sz="4400" b="1" kern="1200" smtClean="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thinkprogress.org/climate/2013/09/19/2646881/study-fracked-wells-methane-emissions-super-emitters/" TargetMode="External"/><Relationship Id="rId2" Type="http://schemas.openxmlformats.org/officeDocument/2006/relationships/hyperlink" Target="http://www.desmogblog.com/2012/09/06/deepening-doubts-about-fracked-wells-long-term-prospects" TargetMode="External"/><Relationship Id="rId1" Type="http://schemas.openxmlformats.org/officeDocument/2006/relationships/slideLayout" Target="../slideLayouts/slideLayout2.xml"/><Relationship Id="rId6" Type="http://schemas.openxmlformats.org/officeDocument/2006/relationships/hyperlink" Target="http://www.nbcnews.com/science/fracking-practices-blame-ohio-earthquakes-8C11073601" TargetMode="External"/><Relationship Id="rId5" Type="http://schemas.openxmlformats.org/officeDocument/2006/relationships/hyperlink" Target="http://www.midwestenergynews.com/2013/01/10/u-s-chambers-fracking-job-boom-behind-the-numbers/" TargetMode="External"/><Relationship Id="rId4" Type="http://schemas.openxmlformats.org/officeDocument/2006/relationships/hyperlink" Target="http://epa.gov/climatechange/ghgemissions/gases/ch4.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Baskerville Old Face" pitchFamily="18" charset="0"/>
              </a:rPr>
              <a:t>Hydraulic Fracturing</a:t>
            </a:r>
            <a:br>
              <a:rPr lang="en-US" dirty="0" smtClean="0">
                <a:latin typeface="Baskerville Old Face" pitchFamily="18" charset="0"/>
              </a:rPr>
            </a:br>
            <a:r>
              <a:rPr lang="en-US" sz="3200" dirty="0" smtClean="0">
                <a:latin typeface="Baskerville Old Face" pitchFamily="18" charset="0"/>
              </a:rPr>
              <a:t>a.k.a. “Fracking"</a:t>
            </a:r>
            <a:endParaRPr lang="en-US" sz="3200" dirty="0">
              <a:latin typeface="Baskerville Old Face" pitchFamily="18" charset="0"/>
            </a:endParaRPr>
          </a:p>
        </p:txBody>
      </p:sp>
      <p:sp>
        <p:nvSpPr>
          <p:cNvPr id="3" name="Subtitle 2"/>
          <p:cNvSpPr>
            <a:spLocks noGrp="1"/>
          </p:cNvSpPr>
          <p:nvPr>
            <p:ph type="subTitle" idx="1"/>
          </p:nvPr>
        </p:nvSpPr>
        <p:spPr/>
        <p:txBody>
          <a:bodyPr>
            <a:normAutofit lnSpcReduction="10000"/>
          </a:bodyPr>
          <a:lstStyle/>
          <a:p>
            <a:r>
              <a:rPr lang="en-US" dirty="0" smtClean="0">
                <a:latin typeface="Copperplate Gothic Bold" pitchFamily="34" charset="0"/>
              </a:rPr>
              <a:t>Let your voice be heard!</a:t>
            </a:r>
            <a:endParaRPr lang="en-US" dirty="0">
              <a:latin typeface="Copperplate Gothic Bold" pitchFamily="34" charset="0"/>
            </a:endParaRPr>
          </a:p>
        </p:txBody>
      </p:sp>
      <p:sp>
        <p:nvSpPr>
          <p:cNvPr id="4" name="TextBox 3"/>
          <p:cNvSpPr txBox="1"/>
          <p:nvPr/>
        </p:nvSpPr>
        <p:spPr>
          <a:xfrm>
            <a:off x="5334000" y="5858470"/>
            <a:ext cx="3657600" cy="923330"/>
          </a:xfrm>
          <a:prstGeom prst="rect">
            <a:avLst/>
          </a:prstGeom>
          <a:noFill/>
        </p:spPr>
        <p:txBody>
          <a:bodyPr wrap="square" rtlCol="0">
            <a:spAutoFit/>
          </a:bodyPr>
          <a:lstStyle/>
          <a:p>
            <a:pPr algn="r"/>
            <a:r>
              <a:rPr lang="en-US" i="1" dirty="0" smtClean="0">
                <a:latin typeface="Times New Roman" pitchFamily="18" charset="0"/>
                <a:cs typeface="Times New Roman" pitchFamily="18" charset="0"/>
              </a:rPr>
              <a:t>Presentation by Sean Mullin</a:t>
            </a:r>
          </a:p>
          <a:p>
            <a:pPr algn="r"/>
            <a:r>
              <a:rPr lang="en-US" i="1" dirty="0" smtClean="0">
                <a:latin typeface="Times New Roman" pitchFamily="18" charset="0"/>
                <a:cs typeface="Times New Roman" pitchFamily="18" charset="0"/>
              </a:rPr>
              <a:t>Legislative Aide</a:t>
            </a:r>
          </a:p>
          <a:p>
            <a:pPr algn="r"/>
            <a:r>
              <a:rPr lang="en-US" i="1" dirty="0" smtClean="0">
                <a:latin typeface="Times New Roman" pitchFamily="18" charset="0"/>
                <a:cs typeface="Times New Roman" pitchFamily="18" charset="0"/>
              </a:rPr>
              <a:t>Delegate Shane Robinson District 39</a:t>
            </a:r>
            <a:endParaRPr lang="en-US"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Impact of “Fracking”</a:t>
            </a:r>
            <a:endParaRPr lang="en-US" dirty="0"/>
          </a:p>
        </p:txBody>
      </p:sp>
      <p:sp>
        <p:nvSpPr>
          <p:cNvPr id="3" name="Content Placeholder 2"/>
          <p:cNvSpPr>
            <a:spLocks noGrp="1"/>
          </p:cNvSpPr>
          <p:nvPr>
            <p:ph idx="1"/>
          </p:nvPr>
        </p:nvSpPr>
        <p:spPr>
          <a:xfrm>
            <a:off x="76200" y="1951037"/>
            <a:ext cx="8915400" cy="4297363"/>
          </a:xfrm>
        </p:spPr>
        <p:txBody>
          <a:bodyPr>
            <a:normAutofit fontScale="92500" lnSpcReduction="20000"/>
          </a:bodyPr>
          <a:lstStyle/>
          <a:p>
            <a:pPr lvl="0"/>
            <a:r>
              <a:rPr lang="en-US" b="1" dirty="0" smtClean="0">
                <a:latin typeface="Baskerville Old Face" pitchFamily="18" charset="0"/>
              </a:rPr>
              <a:t>Up to </a:t>
            </a:r>
            <a:r>
              <a:rPr lang="en-US" b="1" i="1" dirty="0" smtClean="0">
                <a:latin typeface="Times New Roman" pitchFamily="18" charset="0"/>
                <a:cs typeface="Times New Roman" pitchFamily="18" charset="0"/>
              </a:rPr>
              <a:t>600 chemicals</a:t>
            </a:r>
            <a:r>
              <a:rPr lang="en-US" b="1" dirty="0" smtClean="0">
                <a:latin typeface="Times New Roman" pitchFamily="18" charset="0"/>
                <a:cs typeface="Times New Roman" pitchFamily="18" charset="0"/>
              </a:rPr>
              <a:t> </a:t>
            </a:r>
            <a:r>
              <a:rPr lang="en-US" b="1" dirty="0" smtClean="0">
                <a:latin typeface="Baskerville Old Face" pitchFamily="18" charset="0"/>
              </a:rPr>
              <a:t>are used in “</a:t>
            </a:r>
            <a:r>
              <a:rPr lang="en-US" b="1" dirty="0" err="1" smtClean="0">
                <a:latin typeface="Baskerville Old Face" pitchFamily="18" charset="0"/>
              </a:rPr>
              <a:t>fracking</a:t>
            </a:r>
            <a:r>
              <a:rPr lang="en-US" b="1" dirty="0" smtClean="0">
                <a:latin typeface="Baskerville Old Face" pitchFamily="18" charset="0"/>
              </a:rPr>
              <a:t>” fluid, including known carcinogens and toxins such as…</a:t>
            </a:r>
          </a:p>
          <a:p>
            <a:pPr lvl="1"/>
            <a:r>
              <a:rPr lang="en-US" b="1" dirty="0" smtClean="0">
                <a:latin typeface="Baskerville Old Face" pitchFamily="18" charset="0"/>
              </a:rPr>
              <a:t>Hydrochloric acid 			</a:t>
            </a:r>
          </a:p>
          <a:p>
            <a:pPr lvl="1"/>
            <a:r>
              <a:rPr lang="en-US" b="1" dirty="0" smtClean="0">
                <a:latin typeface="Baskerville Old Face" pitchFamily="18" charset="0"/>
              </a:rPr>
              <a:t>Formaldehyde </a:t>
            </a:r>
          </a:p>
          <a:p>
            <a:pPr lvl="1"/>
            <a:r>
              <a:rPr lang="en-US" b="1" dirty="0" smtClean="0">
                <a:latin typeface="Baskerville Old Face" pitchFamily="18" charset="0"/>
              </a:rPr>
              <a:t>Lead</a:t>
            </a:r>
          </a:p>
          <a:p>
            <a:pPr lvl="1"/>
            <a:r>
              <a:rPr lang="en-US" b="1" dirty="0" smtClean="0">
                <a:latin typeface="Baskerville Old Face" pitchFamily="18" charset="0"/>
              </a:rPr>
              <a:t>Uranium</a:t>
            </a:r>
          </a:p>
          <a:p>
            <a:pPr lvl="1"/>
            <a:r>
              <a:rPr lang="en-US" b="1" dirty="0" smtClean="0">
                <a:latin typeface="Baskerville Old Face" pitchFamily="18" charset="0"/>
              </a:rPr>
              <a:t>Mercury</a:t>
            </a:r>
          </a:p>
          <a:p>
            <a:pPr lvl="1"/>
            <a:r>
              <a:rPr lang="en-US" b="1" dirty="0" smtClean="0">
                <a:latin typeface="Baskerville Old Face" pitchFamily="18" charset="0"/>
              </a:rPr>
              <a:t>Radium</a:t>
            </a:r>
          </a:p>
          <a:p>
            <a:pPr lvl="1"/>
            <a:r>
              <a:rPr lang="en-US" b="1" dirty="0" smtClean="0">
                <a:latin typeface="Baskerville Old Face" pitchFamily="18" charset="0"/>
              </a:rPr>
              <a:t>Methanol</a:t>
            </a:r>
          </a:p>
          <a:p>
            <a:pPr lvl="1"/>
            <a:r>
              <a:rPr lang="en-US" b="1" dirty="0" smtClean="0">
                <a:latin typeface="Baskerville Old Face" pitchFamily="18" charset="0"/>
              </a:rPr>
              <a:t>Ethylene Glycol </a:t>
            </a:r>
            <a:r>
              <a:rPr lang="en-US" sz="1900" b="1" dirty="0" smtClean="0">
                <a:latin typeface="Baskerville Old Face" pitchFamily="18" charset="0"/>
              </a:rPr>
              <a:t>(primary ingredient in antifreeze and hydraulic brake fluid)</a:t>
            </a:r>
            <a:endParaRPr lang="en-US" b="1" dirty="0" smtClean="0">
              <a:latin typeface="Baskerville Old Face" pitchFamily="18" charset="0"/>
            </a:endParaRPr>
          </a:p>
          <a:p>
            <a:pPr lvl="1"/>
            <a:endParaRPr lang="en-US" b="1" dirty="0" smtClean="0">
              <a:latin typeface="Baskerville Old Face" pitchFamily="18" charset="0"/>
            </a:endParaRPr>
          </a:p>
          <a:p>
            <a:pPr lvl="1"/>
            <a:endParaRPr lang="en-US" b="1" dirty="0" smtClean="0">
              <a:latin typeface="Baskerville Old Face" pitchFamily="18" charset="0"/>
            </a:endParaRPr>
          </a:p>
          <a:p>
            <a:pPr lvl="0"/>
            <a:endParaRPr lang="en-US" b="1" dirty="0">
              <a:latin typeface="Baskerville Old Face" pitchFamily="18" charset="0"/>
            </a:endParaRPr>
          </a:p>
        </p:txBody>
      </p:sp>
      <p:pic>
        <p:nvPicPr>
          <p:cNvPr id="4" name="Picture 3" descr="toxins.jpg"/>
          <p:cNvPicPr>
            <a:picLocks noChangeAspect="1"/>
          </p:cNvPicPr>
          <p:nvPr/>
        </p:nvPicPr>
        <p:blipFill>
          <a:blip r:embed="rId2" cstate="print"/>
          <a:stretch>
            <a:fillRect/>
          </a:stretch>
        </p:blipFill>
        <p:spPr>
          <a:xfrm>
            <a:off x="4953000" y="3124200"/>
            <a:ext cx="3159985" cy="20574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Impact of “Fracking”</a:t>
            </a:r>
            <a:endParaRPr lang="en-US" dirty="0"/>
          </a:p>
        </p:txBody>
      </p:sp>
      <p:sp>
        <p:nvSpPr>
          <p:cNvPr id="3" name="Content Placeholder 2"/>
          <p:cNvSpPr>
            <a:spLocks noGrp="1"/>
          </p:cNvSpPr>
          <p:nvPr>
            <p:ph idx="1"/>
          </p:nvPr>
        </p:nvSpPr>
        <p:spPr/>
        <p:txBody>
          <a:bodyPr>
            <a:normAutofit lnSpcReduction="10000"/>
          </a:bodyPr>
          <a:lstStyle/>
          <a:p>
            <a:pPr lvl="0"/>
            <a:r>
              <a:rPr lang="en-US" b="1" dirty="0" smtClean="0">
                <a:latin typeface="Baskerville Old Face" pitchFamily="18" charset="0"/>
              </a:rPr>
              <a:t>Energy companies claim that the fluid used for “</a:t>
            </a:r>
            <a:r>
              <a:rPr lang="en-US" b="1" dirty="0" err="1" smtClean="0">
                <a:latin typeface="Baskerville Old Face" pitchFamily="18" charset="0"/>
              </a:rPr>
              <a:t>fracking</a:t>
            </a:r>
            <a:r>
              <a:rPr lang="en-US" b="1" dirty="0" smtClean="0">
                <a:latin typeface="Baskerville Old Face" pitchFamily="18" charset="0"/>
              </a:rPr>
              <a:t>” can be recycled.</a:t>
            </a:r>
          </a:p>
          <a:p>
            <a:pPr lvl="0"/>
            <a:endParaRPr lang="en-US" b="1" dirty="0" smtClean="0">
              <a:latin typeface="Baskerville Old Face" pitchFamily="18" charset="0"/>
            </a:endParaRPr>
          </a:p>
          <a:p>
            <a:pPr lvl="0"/>
            <a:r>
              <a:rPr lang="en-US" b="1" dirty="0" smtClean="0">
                <a:latin typeface="Baskerville Old Face" pitchFamily="18" charset="0"/>
              </a:rPr>
              <a:t>After several uses, the “</a:t>
            </a:r>
            <a:r>
              <a:rPr lang="en-US" b="1" dirty="0" err="1" smtClean="0">
                <a:latin typeface="Baskerville Old Face" pitchFamily="18" charset="0"/>
              </a:rPr>
              <a:t>fracking</a:t>
            </a:r>
            <a:r>
              <a:rPr lang="en-US" b="1" dirty="0" smtClean="0">
                <a:latin typeface="Baskerville Old Face" pitchFamily="18" charset="0"/>
              </a:rPr>
              <a:t>” fluid collects sediment and becomes thicker and less useful. </a:t>
            </a:r>
          </a:p>
          <a:p>
            <a:pPr lvl="0"/>
            <a:endParaRPr lang="en-US" b="1" dirty="0" smtClean="0">
              <a:latin typeface="Baskerville Old Face" pitchFamily="18" charset="0"/>
            </a:endParaRPr>
          </a:p>
          <a:p>
            <a:pPr lvl="0"/>
            <a:r>
              <a:rPr lang="en-US" b="1" dirty="0" smtClean="0">
                <a:latin typeface="Baskerville Old Face" pitchFamily="18" charset="0"/>
              </a:rPr>
              <a:t>The mixture then has to be disposed and becomes waste.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Impact of “Fracking”</a:t>
            </a:r>
            <a:endParaRPr lang="en-US" dirty="0"/>
          </a:p>
        </p:txBody>
      </p:sp>
      <p:sp>
        <p:nvSpPr>
          <p:cNvPr id="3" name="Content Placeholder 2"/>
          <p:cNvSpPr>
            <a:spLocks noGrp="1"/>
          </p:cNvSpPr>
          <p:nvPr>
            <p:ph idx="1"/>
          </p:nvPr>
        </p:nvSpPr>
        <p:spPr/>
        <p:txBody>
          <a:bodyPr>
            <a:normAutofit/>
          </a:bodyPr>
          <a:lstStyle/>
          <a:p>
            <a:pPr lvl="0"/>
            <a:r>
              <a:rPr lang="en-US" b="1" i="1" dirty="0" smtClean="0">
                <a:latin typeface="Baskerville Old Face" pitchFamily="18" charset="0"/>
              </a:rPr>
              <a:t>Only </a:t>
            </a:r>
            <a:r>
              <a:rPr lang="en-US" b="1" i="1" dirty="0" smtClean="0">
                <a:latin typeface="Times New Roman" pitchFamily="18" charset="0"/>
                <a:cs typeface="Times New Roman" pitchFamily="18" charset="0"/>
              </a:rPr>
              <a:t>30-50%</a:t>
            </a:r>
            <a:r>
              <a:rPr lang="en-US" b="1" dirty="0" smtClean="0">
                <a:latin typeface="Times New Roman" pitchFamily="18" charset="0"/>
                <a:cs typeface="Times New Roman" pitchFamily="18" charset="0"/>
              </a:rPr>
              <a:t> </a:t>
            </a:r>
            <a:r>
              <a:rPr lang="en-US" b="1" dirty="0" smtClean="0">
                <a:latin typeface="Baskerville Old Face" pitchFamily="18" charset="0"/>
              </a:rPr>
              <a:t>of the fracturing fluid is recovered, the rest of the toxic fluid is left in the ground and is not biodegradable.</a:t>
            </a:r>
            <a:endParaRPr lang="en-US" b="1" dirty="0">
              <a:latin typeface="Baskerville Old Face" pitchFamily="18" charset="0"/>
            </a:endParaRPr>
          </a:p>
        </p:txBody>
      </p:sp>
      <p:pic>
        <p:nvPicPr>
          <p:cNvPr id="4" name="Picture 3" descr="contaminated_water.jpg"/>
          <p:cNvPicPr>
            <a:picLocks noChangeAspect="1"/>
          </p:cNvPicPr>
          <p:nvPr/>
        </p:nvPicPr>
        <p:blipFill>
          <a:blip r:embed="rId2" cstate="print"/>
          <a:stretch>
            <a:fillRect/>
          </a:stretch>
        </p:blipFill>
        <p:spPr>
          <a:xfrm>
            <a:off x="3352800" y="3429000"/>
            <a:ext cx="2438400" cy="325539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gency FB" pitchFamily="34" charset="0"/>
              </a:rPr>
              <a:t>Additional Environmental Repercussions </a:t>
            </a:r>
            <a:endParaRPr lang="en-US" dirty="0">
              <a:latin typeface="Agency FB" pitchFamily="34" charset="0"/>
            </a:endParaRPr>
          </a:p>
        </p:txBody>
      </p:sp>
      <p:sp>
        <p:nvSpPr>
          <p:cNvPr id="3" name="Content Placeholder 2"/>
          <p:cNvSpPr>
            <a:spLocks noGrp="1"/>
          </p:cNvSpPr>
          <p:nvPr>
            <p:ph idx="1"/>
          </p:nvPr>
        </p:nvSpPr>
        <p:spPr>
          <a:xfrm>
            <a:off x="152400" y="1874837"/>
            <a:ext cx="8458200" cy="4297363"/>
          </a:xfrm>
        </p:spPr>
        <p:txBody>
          <a:bodyPr>
            <a:normAutofit fontScale="92500" lnSpcReduction="20000"/>
          </a:bodyPr>
          <a:lstStyle/>
          <a:p>
            <a:pPr lvl="0"/>
            <a:r>
              <a:rPr lang="en-US" b="1" dirty="0" smtClean="0">
                <a:latin typeface="Baskerville Old Face" pitchFamily="18" charset="0"/>
              </a:rPr>
              <a:t>The pipelines used for extraction of natural gas could collapse underground, creating potential environmental mishaps.</a:t>
            </a:r>
          </a:p>
          <a:p>
            <a:pPr lvl="0"/>
            <a:endParaRPr lang="en-US" b="1" dirty="0" smtClean="0">
              <a:latin typeface="Baskerville Old Face" pitchFamily="18" charset="0"/>
            </a:endParaRPr>
          </a:p>
          <a:p>
            <a:pPr lvl="0"/>
            <a:r>
              <a:rPr lang="en-US" b="1" dirty="0" smtClean="0">
                <a:latin typeface="Baskerville Old Face" pitchFamily="18" charset="0"/>
              </a:rPr>
              <a:t>The fluid injection involved in “</a:t>
            </a:r>
            <a:r>
              <a:rPr lang="en-US" b="1" dirty="0" err="1" smtClean="0">
                <a:latin typeface="Baskerville Old Face" pitchFamily="18" charset="0"/>
              </a:rPr>
              <a:t>fracking</a:t>
            </a:r>
            <a:r>
              <a:rPr lang="en-US" b="1" dirty="0" smtClean="0">
                <a:latin typeface="Baskerville Old Face" pitchFamily="18" charset="0"/>
              </a:rPr>
              <a:t>” practices have been linked to earthquakes.  </a:t>
            </a:r>
          </a:p>
          <a:p>
            <a:pPr lvl="0"/>
            <a:endParaRPr lang="en-US" b="1" dirty="0" smtClean="0">
              <a:latin typeface="Baskerville Old Face" pitchFamily="18" charset="0"/>
            </a:endParaRPr>
          </a:p>
          <a:p>
            <a:pPr lvl="0"/>
            <a:r>
              <a:rPr lang="en-US" b="1" dirty="0" smtClean="0">
                <a:latin typeface="Baskerville Old Face" pitchFamily="18" charset="0"/>
              </a:rPr>
              <a:t>It has confirmed that “</a:t>
            </a:r>
            <a:r>
              <a:rPr lang="en-US" b="1" dirty="0" err="1" smtClean="0">
                <a:latin typeface="Baskerville Old Face" pitchFamily="18" charset="0"/>
              </a:rPr>
              <a:t>fracking</a:t>
            </a:r>
            <a:r>
              <a:rPr lang="en-US" b="1" dirty="0" smtClean="0">
                <a:latin typeface="Baskerville Old Face" pitchFamily="18" charset="0"/>
              </a:rPr>
              <a:t>” practices have caused earthquakes in a town in Ohio that had no known previous earthquakes.</a:t>
            </a:r>
          </a:p>
          <a:p>
            <a:pPr lvl="0"/>
            <a:endParaRPr lang="en-US" b="1" dirty="0" smtClean="0">
              <a:latin typeface="Baskerville Old Fac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Economic Impact </a:t>
            </a:r>
            <a:r>
              <a:rPr lang="en-US" dirty="0">
                <a:latin typeface="Agency FB" pitchFamily="34" charset="0"/>
              </a:rPr>
              <a:t>of “Fracking”</a:t>
            </a:r>
            <a:endParaRPr lang="en-US" dirty="0"/>
          </a:p>
        </p:txBody>
      </p:sp>
      <p:sp>
        <p:nvSpPr>
          <p:cNvPr id="3" name="Content Placeholder 2"/>
          <p:cNvSpPr>
            <a:spLocks noGrp="1"/>
          </p:cNvSpPr>
          <p:nvPr>
            <p:ph idx="1"/>
          </p:nvPr>
        </p:nvSpPr>
        <p:spPr>
          <a:xfrm>
            <a:off x="152400" y="1828800"/>
            <a:ext cx="8686800" cy="4800600"/>
          </a:xfrm>
        </p:spPr>
        <p:txBody>
          <a:bodyPr>
            <a:noAutofit/>
          </a:bodyPr>
          <a:lstStyle/>
          <a:p>
            <a:pPr lvl="0"/>
            <a:r>
              <a:rPr lang="en-US" sz="2800" b="1" dirty="0" smtClean="0">
                <a:latin typeface="Baskerville Old Face" pitchFamily="18" charset="0"/>
              </a:rPr>
              <a:t>Energy companies that will dig wells for “</a:t>
            </a:r>
            <a:r>
              <a:rPr lang="en-US" sz="2800" b="1" dirty="0" err="1" smtClean="0">
                <a:latin typeface="Baskerville Old Face" pitchFamily="18" charset="0"/>
              </a:rPr>
              <a:t>fracking</a:t>
            </a:r>
            <a:r>
              <a:rPr lang="en-US" sz="2800" b="1" dirty="0" smtClean="0">
                <a:latin typeface="Baskerville Old Face" pitchFamily="18" charset="0"/>
              </a:rPr>
              <a:t>” will employ an out of state work force who are already skilled in “</a:t>
            </a:r>
            <a:r>
              <a:rPr lang="en-US" sz="2800" b="1" dirty="0" err="1" smtClean="0">
                <a:latin typeface="Baskerville Old Face" pitchFamily="18" charset="0"/>
              </a:rPr>
              <a:t>fracking</a:t>
            </a:r>
            <a:r>
              <a:rPr lang="en-US" sz="2800" b="1" dirty="0" smtClean="0">
                <a:latin typeface="Baskerville Old Face" pitchFamily="18" charset="0"/>
              </a:rPr>
              <a:t>”, which means that these high paying jobs will not go to Maryland residents seeking employment.</a:t>
            </a:r>
          </a:p>
          <a:p>
            <a:endParaRPr lang="en-US" sz="2800" b="1" dirty="0" smtClean="0">
              <a:latin typeface="Baskerville Old Face" pitchFamily="18" charset="0"/>
            </a:endParaRPr>
          </a:p>
          <a:p>
            <a:r>
              <a:rPr lang="en-US" sz="2800" b="1" dirty="0" smtClean="0">
                <a:latin typeface="Baskerville Old Face" pitchFamily="18" charset="0"/>
              </a:rPr>
              <a:t>The jobs created are all temporary because the natural resources available for extraction are finite. </a:t>
            </a:r>
          </a:p>
          <a:p>
            <a:endParaRPr lang="en-US" sz="2800" b="1" dirty="0" smtClean="0">
              <a:latin typeface="Baskerville Old Face" pitchFamily="18" charset="0"/>
            </a:endParaRPr>
          </a:p>
          <a:p>
            <a:pPr lvl="0"/>
            <a:r>
              <a:rPr lang="en-US" sz="2800" b="1" dirty="0" smtClean="0">
                <a:latin typeface="Baskerville Old Face" pitchFamily="18" charset="0"/>
              </a:rPr>
              <a:t>States that have allowed “</a:t>
            </a:r>
            <a:r>
              <a:rPr lang="en-US" sz="2800" b="1" dirty="0" err="1" smtClean="0">
                <a:latin typeface="Baskerville Old Face" pitchFamily="18" charset="0"/>
              </a:rPr>
              <a:t>fracking</a:t>
            </a:r>
            <a:r>
              <a:rPr lang="en-US" sz="2800" b="1" dirty="0" smtClean="0">
                <a:latin typeface="Baskerville Old Face" pitchFamily="18" charset="0"/>
              </a:rPr>
              <a:t>” have not experienced the alleged economic booms that were promised.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Economic Impact </a:t>
            </a:r>
            <a:r>
              <a:rPr lang="en-US" dirty="0">
                <a:latin typeface="Agency FB" pitchFamily="34" charset="0"/>
              </a:rPr>
              <a:t>of “Fracking”</a:t>
            </a:r>
            <a:endParaRPr lang="en-US" dirty="0"/>
          </a:p>
        </p:txBody>
      </p:sp>
      <p:sp>
        <p:nvSpPr>
          <p:cNvPr id="3" name="Content Placeholder 2"/>
          <p:cNvSpPr>
            <a:spLocks noGrp="1"/>
          </p:cNvSpPr>
          <p:nvPr>
            <p:ph idx="1"/>
          </p:nvPr>
        </p:nvSpPr>
        <p:spPr>
          <a:xfrm>
            <a:off x="152400" y="1874837"/>
            <a:ext cx="8686800" cy="4678363"/>
          </a:xfrm>
        </p:spPr>
        <p:txBody>
          <a:bodyPr>
            <a:normAutofit fontScale="92500" lnSpcReduction="10000"/>
          </a:bodyPr>
          <a:lstStyle/>
          <a:p>
            <a:pPr lvl="0"/>
            <a:r>
              <a:rPr lang="en-US" b="1" dirty="0" smtClean="0">
                <a:latin typeface="Baskerville Old Face" pitchFamily="18" charset="0"/>
              </a:rPr>
              <a:t>West Virginia allows “</a:t>
            </a:r>
            <a:r>
              <a:rPr lang="en-US" b="1" dirty="0" err="1" smtClean="0">
                <a:latin typeface="Baskerville Old Face" pitchFamily="18" charset="0"/>
              </a:rPr>
              <a:t>fracking</a:t>
            </a:r>
            <a:r>
              <a:rPr lang="en-US" b="1" dirty="0" smtClean="0">
                <a:latin typeface="Baskerville Old Face" pitchFamily="18" charset="0"/>
              </a:rPr>
              <a:t>” and still remains one of the poorest states in the nation.</a:t>
            </a:r>
          </a:p>
          <a:p>
            <a:pPr lvl="0">
              <a:buNone/>
            </a:pPr>
            <a:endParaRPr lang="en-US" b="1" dirty="0" smtClean="0">
              <a:latin typeface="Baskerville Old Face" pitchFamily="18" charset="0"/>
            </a:endParaRPr>
          </a:p>
          <a:p>
            <a:pPr lvl="0"/>
            <a:r>
              <a:rPr lang="en-US" b="1" dirty="0" smtClean="0">
                <a:latin typeface="Baskerville Old Face" pitchFamily="18" charset="0"/>
              </a:rPr>
              <a:t>Less than 10% of 9000 Texas shale wells had recouped their estimated production costs within the first seven years.</a:t>
            </a:r>
          </a:p>
          <a:p>
            <a:pPr lvl="0"/>
            <a:endParaRPr lang="en-US" b="1" dirty="0" smtClean="0">
              <a:latin typeface="Baskerville Old Face" pitchFamily="18" charset="0"/>
            </a:endParaRPr>
          </a:p>
          <a:p>
            <a:pPr lvl="0"/>
            <a:r>
              <a:rPr lang="en-US" b="1" dirty="0" smtClean="0">
                <a:latin typeface="Baskerville Old Face" pitchFamily="18" charset="0"/>
              </a:rPr>
              <a:t>The “boom town effect” created by the out of state workers brought in to do the job often inflate prices and property values in areas where they are working.</a:t>
            </a:r>
          </a:p>
          <a:p>
            <a:pPr lvl="0">
              <a:buNone/>
            </a:pPr>
            <a:endParaRPr lang="en-US" b="1" dirty="0" smtClean="0">
              <a:latin typeface="Baskerville Old Face" pitchFamily="18" charset="0"/>
            </a:endParaRPr>
          </a:p>
          <a:p>
            <a:pPr lvl="0"/>
            <a:endParaRPr lang="en-US" b="1" dirty="0" smtClean="0">
              <a:latin typeface="Baskerville Old Fac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Does Maryland Need “Fracking?”</a:t>
            </a:r>
            <a:endParaRPr lang="en-US" dirty="0">
              <a:latin typeface="Agency FB" pitchFamily="34" charset="0"/>
            </a:endParaRPr>
          </a:p>
        </p:txBody>
      </p:sp>
      <p:sp>
        <p:nvSpPr>
          <p:cNvPr id="3" name="Content Placeholder 2"/>
          <p:cNvSpPr>
            <a:spLocks noGrp="1"/>
          </p:cNvSpPr>
          <p:nvPr>
            <p:ph idx="1"/>
          </p:nvPr>
        </p:nvSpPr>
        <p:spPr>
          <a:xfrm>
            <a:off x="152400" y="1874837"/>
            <a:ext cx="8458200" cy="4754563"/>
          </a:xfrm>
        </p:spPr>
        <p:txBody>
          <a:bodyPr>
            <a:normAutofit/>
          </a:bodyPr>
          <a:lstStyle/>
          <a:p>
            <a:pPr lvl="0"/>
            <a:r>
              <a:rPr lang="en-US" sz="2800" b="1" dirty="0" smtClean="0">
                <a:latin typeface="Baskerville Old Face" pitchFamily="18" charset="0"/>
              </a:rPr>
              <a:t>There is currently no energy crisis in Maryland.</a:t>
            </a:r>
          </a:p>
          <a:p>
            <a:pPr lvl="0"/>
            <a:endParaRPr lang="en-US" sz="2800" b="1" dirty="0" smtClean="0">
              <a:latin typeface="Baskerville Old Face" pitchFamily="18" charset="0"/>
            </a:endParaRPr>
          </a:p>
          <a:p>
            <a:pPr lvl="0"/>
            <a:r>
              <a:rPr lang="en-US" sz="2800" b="1" dirty="0" smtClean="0">
                <a:latin typeface="Baskerville Old Face" pitchFamily="18" charset="0"/>
              </a:rPr>
              <a:t>There is no immediate need to begin “</a:t>
            </a:r>
            <a:r>
              <a:rPr lang="en-US" sz="2800" b="1" dirty="0" err="1" smtClean="0">
                <a:latin typeface="Baskerville Old Face" pitchFamily="18" charset="0"/>
              </a:rPr>
              <a:t>fracking</a:t>
            </a:r>
            <a:r>
              <a:rPr lang="en-US" sz="2800" b="1" dirty="0" smtClean="0">
                <a:latin typeface="Baskerville Old Face" pitchFamily="18" charset="0"/>
              </a:rPr>
              <a:t>” for energy resources in Maryland.</a:t>
            </a:r>
          </a:p>
          <a:p>
            <a:pPr lvl="0">
              <a:buNone/>
            </a:pPr>
            <a:r>
              <a:rPr lang="en-US" sz="2800" b="1" dirty="0" smtClean="0">
                <a:latin typeface="Baskerville Old Face" pitchFamily="18" charset="0"/>
              </a:rPr>
              <a:t> </a:t>
            </a:r>
          </a:p>
          <a:p>
            <a:pPr lvl="0"/>
            <a:endParaRPr lang="en-US" sz="2800" b="1" dirty="0" smtClean="0">
              <a:latin typeface="Baskerville Old Face" pitchFamily="18" charset="0"/>
            </a:endParaRPr>
          </a:p>
        </p:txBody>
      </p:sp>
      <p:pic>
        <p:nvPicPr>
          <p:cNvPr id="4" name="Picture 3" descr="no_fracking.jpg"/>
          <p:cNvPicPr>
            <a:picLocks noChangeAspect="1"/>
          </p:cNvPicPr>
          <p:nvPr/>
        </p:nvPicPr>
        <p:blipFill>
          <a:blip r:embed="rId2" cstate="print"/>
          <a:stretch>
            <a:fillRect/>
          </a:stretch>
        </p:blipFill>
        <p:spPr>
          <a:xfrm>
            <a:off x="3429000" y="4343400"/>
            <a:ext cx="2257425" cy="20288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4572000" cy="1143000"/>
          </a:xfrm>
        </p:spPr>
        <p:txBody>
          <a:bodyPr/>
          <a:lstStyle/>
          <a:p>
            <a:pPr algn="l"/>
            <a:r>
              <a:rPr lang="en-US" dirty="0" smtClean="0">
                <a:latin typeface="Agency FB" pitchFamily="34" charset="0"/>
              </a:rPr>
              <a:t>Looking Forward…</a:t>
            </a:r>
            <a:endParaRPr lang="en-US" dirty="0">
              <a:latin typeface="Agency FB" pitchFamily="34" charset="0"/>
            </a:endParaRPr>
          </a:p>
        </p:txBody>
      </p:sp>
      <p:sp>
        <p:nvSpPr>
          <p:cNvPr id="3" name="Content Placeholder 2"/>
          <p:cNvSpPr>
            <a:spLocks noGrp="1"/>
          </p:cNvSpPr>
          <p:nvPr>
            <p:ph idx="1"/>
          </p:nvPr>
        </p:nvSpPr>
        <p:spPr>
          <a:xfrm>
            <a:off x="152400" y="2179637"/>
            <a:ext cx="8763000" cy="4297363"/>
          </a:xfrm>
        </p:spPr>
        <p:txBody>
          <a:bodyPr>
            <a:normAutofit fontScale="92500" lnSpcReduction="10000"/>
          </a:bodyPr>
          <a:lstStyle/>
          <a:p>
            <a:pPr lvl="0"/>
            <a:r>
              <a:rPr lang="en-US" sz="2800" b="1" dirty="0" smtClean="0">
                <a:latin typeface="Baskerville Old Face" pitchFamily="18" charset="0"/>
              </a:rPr>
              <a:t>Developing a successful model for renewable energy is the future not just here in the United States but across the world. </a:t>
            </a:r>
          </a:p>
          <a:p>
            <a:endParaRPr lang="en-US" sz="2800" b="1" dirty="0" smtClean="0">
              <a:latin typeface="Baskerville Old Face" pitchFamily="18" charset="0"/>
            </a:endParaRPr>
          </a:p>
          <a:p>
            <a:r>
              <a:rPr lang="en-US" sz="2800" b="1" dirty="0" smtClean="0">
                <a:latin typeface="Baskerville Old Face" pitchFamily="18" charset="0"/>
              </a:rPr>
              <a:t>In the past several years it has become a long term goal for many countries.</a:t>
            </a:r>
          </a:p>
          <a:p>
            <a:pPr lvl="0"/>
            <a:endParaRPr lang="en-US" sz="2800" b="1" dirty="0" smtClean="0">
              <a:latin typeface="Baskerville Old Face" pitchFamily="18" charset="0"/>
            </a:endParaRPr>
          </a:p>
          <a:p>
            <a:pPr lvl="0"/>
            <a:r>
              <a:rPr lang="en-US" sz="2800" b="1" dirty="0" smtClean="0">
                <a:latin typeface="Baskerville Old Face" pitchFamily="18" charset="0"/>
              </a:rPr>
              <a:t>The state of Maryland needs to divert attention from “</a:t>
            </a:r>
            <a:r>
              <a:rPr lang="en-US" sz="2800" b="1" dirty="0" err="1" smtClean="0">
                <a:latin typeface="Baskerville Old Face" pitchFamily="18" charset="0"/>
              </a:rPr>
              <a:t>fracking</a:t>
            </a:r>
            <a:r>
              <a:rPr lang="en-US" sz="2800" b="1" dirty="0" smtClean="0">
                <a:latin typeface="Baskerville Old Face" pitchFamily="18" charset="0"/>
              </a:rPr>
              <a:t>” to research on renewable energy, taking a position of leadership in this emerging technology and create a model for other states to follow.</a:t>
            </a:r>
            <a:endParaRPr lang="en-US" sz="2800" b="1" dirty="0">
              <a:latin typeface="Baskerville Old Face" pitchFamily="18" charset="0"/>
            </a:endParaRPr>
          </a:p>
        </p:txBody>
      </p:sp>
      <p:pic>
        <p:nvPicPr>
          <p:cNvPr id="4" name="Picture 3" descr="renewable-energy-sb-consults.jpg"/>
          <p:cNvPicPr>
            <a:picLocks noChangeAspect="1"/>
          </p:cNvPicPr>
          <p:nvPr/>
        </p:nvPicPr>
        <p:blipFill>
          <a:blip r:embed="rId2" cstate="print"/>
          <a:stretch>
            <a:fillRect/>
          </a:stretch>
        </p:blipFill>
        <p:spPr>
          <a:xfrm>
            <a:off x="5917086" y="76200"/>
            <a:ext cx="3273768" cy="2057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Resources</a:t>
            </a:r>
            <a:endParaRPr lang="en-US" dirty="0">
              <a:latin typeface="Agency FB" pitchFamily="34" charset="0"/>
            </a:endParaRPr>
          </a:p>
        </p:txBody>
      </p:sp>
      <p:sp>
        <p:nvSpPr>
          <p:cNvPr id="3" name="Content Placeholder 2"/>
          <p:cNvSpPr>
            <a:spLocks noGrp="1"/>
          </p:cNvSpPr>
          <p:nvPr>
            <p:ph idx="1"/>
          </p:nvPr>
        </p:nvSpPr>
        <p:spPr>
          <a:xfrm>
            <a:off x="152400" y="1828800"/>
            <a:ext cx="8686800" cy="4648200"/>
          </a:xfrm>
        </p:spPr>
        <p:txBody>
          <a:bodyPr>
            <a:normAutofit fontScale="85000" lnSpcReduction="20000"/>
          </a:bodyPr>
          <a:lstStyle/>
          <a:p>
            <a:r>
              <a:rPr lang="en-US" sz="2400" b="1" u="sng" dirty="0" smtClean="0">
                <a:latin typeface="Times New Roman" pitchFamily="18" charset="0"/>
                <a:cs typeface="Times New Roman" pitchFamily="18" charset="0"/>
                <a:hlinkClick r:id="rId2"/>
              </a:rPr>
              <a:t>http://www.desmogblog.com/2012/09/06/deepening-doubts-about-fracked-wells-long-term-prospects</a:t>
            </a:r>
            <a:endParaRPr lang="en-US" sz="2400" b="1" dirty="0" smtClean="0">
              <a:latin typeface="Times New Roman" pitchFamily="18" charset="0"/>
              <a:cs typeface="Times New Roman" pitchFamily="18" charset="0"/>
            </a:endParaRPr>
          </a:p>
          <a:p>
            <a:endParaRPr lang="en-US" sz="2400" b="1" u="sng" dirty="0" smtClean="0">
              <a:latin typeface="Times New Roman" pitchFamily="18" charset="0"/>
              <a:cs typeface="Times New Roman" pitchFamily="18" charset="0"/>
              <a:hlinkClick r:id="rId3"/>
            </a:endParaRPr>
          </a:p>
          <a:p>
            <a:r>
              <a:rPr lang="en-US" sz="2400" b="1" u="sng" dirty="0" smtClean="0">
                <a:latin typeface="Times New Roman" pitchFamily="18" charset="0"/>
                <a:cs typeface="Times New Roman" pitchFamily="18" charset="0"/>
                <a:hlinkClick r:id="rId3"/>
              </a:rPr>
              <a:t>http://thinkprogress.org/climate/2013/09/19/2646881/study-fracked-wells-methane-emissions-super-emitters/</a:t>
            </a:r>
            <a:r>
              <a:rPr lang="en-US" sz="2400" b="1" dirty="0" smtClean="0">
                <a:latin typeface="Times New Roman" pitchFamily="18" charset="0"/>
                <a:cs typeface="Times New Roman" pitchFamily="18" charset="0"/>
              </a:rPr>
              <a:t> </a:t>
            </a:r>
          </a:p>
          <a:p>
            <a:endParaRPr lang="en-US" sz="2400" b="1" u="sng" dirty="0" smtClean="0">
              <a:latin typeface="Times New Roman" pitchFamily="18" charset="0"/>
              <a:cs typeface="Times New Roman" pitchFamily="18" charset="0"/>
              <a:hlinkClick r:id="rId4"/>
            </a:endParaRPr>
          </a:p>
          <a:p>
            <a:r>
              <a:rPr lang="en-US" sz="2400" b="1" u="sng" dirty="0" smtClean="0">
                <a:latin typeface="Times New Roman" pitchFamily="18" charset="0"/>
                <a:cs typeface="Times New Roman" pitchFamily="18" charset="0"/>
                <a:hlinkClick r:id="rId4"/>
              </a:rPr>
              <a:t>http://epa.gov/climatechange/ghgemissions/gases/ch4.html</a:t>
            </a:r>
            <a:r>
              <a:rPr lang="en-US" sz="2400" b="1" dirty="0" smtClean="0">
                <a:latin typeface="Times New Roman" pitchFamily="18" charset="0"/>
                <a:cs typeface="Times New Roman" pitchFamily="18" charset="0"/>
              </a:rPr>
              <a:t> </a:t>
            </a:r>
          </a:p>
          <a:p>
            <a:endParaRPr lang="en-US" sz="2400" b="1" u="sng" dirty="0" smtClean="0">
              <a:latin typeface="Times New Roman" pitchFamily="18" charset="0"/>
              <a:cs typeface="Times New Roman" pitchFamily="18" charset="0"/>
              <a:hlinkClick r:id="rId5"/>
            </a:endParaRPr>
          </a:p>
          <a:p>
            <a:r>
              <a:rPr lang="en-US" sz="2400" b="1" u="sng" dirty="0" smtClean="0">
                <a:latin typeface="Times New Roman" pitchFamily="18" charset="0"/>
                <a:cs typeface="Times New Roman" pitchFamily="18" charset="0"/>
                <a:hlinkClick r:id="rId5"/>
              </a:rPr>
              <a:t>http://www.midwestenergynews.com/2013/01/10/u-s-chambers-fracking-job-boom-behind-the-numbers/</a:t>
            </a:r>
            <a:r>
              <a:rPr lang="en-US" sz="2400" b="1" dirty="0" smtClean="0">
                <a:latin typeface="Times New Roman" pitchFamily="18" charset="0"/>
                <a:cs typeface="Times New Roman" pitchFamily="18" charset="0"/>
              </a:rPr>
              <a:t> </a:t>
            </a:r>
          </a:p>
          <a:p>
            <a:endParaRPr lang="en-US" sz="2400" b="1" u="sng" dirty="0" smtClean="0">
              <a:latin typeface="Times New Roman" pitchFamily="18" charset="0"/>
              <a:cs typeface="Times New Roman" pitchFamily="18" charset="0"/>
              <a:hlinkClick r:id="rId2"/>
            </a:endParaRPr>
          </a:p>
          <a:p>
            <a:r>
              <a:rPr lang="en-US" sz="2400" b="1" u="sng" dirty="0" smtClean="0">
                <a:latin typeface="Times New Roman" pitchFamily="18" charset="0"/>
                <a:cs typeface="Times New Roman" pitchFamily="18" charset="0"/>
                <a:hlinkClick r:id="rId2"/>
              </a:rPr>
              <a:t>http://www.desmogblog.com/2012/09/06/deepening-doubts-about-fracked-wells-long-term-prospects</a:t>
            </a:r>
            <a:r>
              <a:rPr lang="en-US" sz="2400" b="1" dirty="0" smtClean="0">
                <a:latin typeface="Times New Roman" pitchFamily="18" charset="0"/>
                <a:cs typeface="Times New Roman" pitchFamily="18" charset="0"/>
              </a:rPr>
              <a:t> </a:t>
            </a:r>
          </a:p>
          <a:p>
            <a:endParaRPr lang="en-US" sz="2400" b="1" dirty="0" smtClean="0">
              <a:latin typeface="Times New Roman" pitchFamily="18" charset="0"/>
              <a:cs typeface="Times New Roman" pitchFamily="18" charset="0"/>
              <a:hlinkClick r:id="rId6"/>
            </a:endParaRPr>
          </a:p>
          <a:p>
            <a:r>
              <a:rPr lang="en-US" sz="2400" b="1" dirty="0" smtClean="0">
                <a:latin typeface="Times New Roman" pitchFamily="18" charset="0"/>
                <a:cs typeface="Times New Roman" pitchFamily="18" charset="0"/>
                <a:hlinkClick r:id="rId6"/>
              </a:rPr>
              <a:t>http://www.nbcnews.com/science/fracking-practices-blame-ohio-earthquakes-8C11073601</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Hydraulic Fracturing…What is It?</a:t>
            </a:r>
            <a:endParaRPr lang="en-US" dirty="0">
              <a:latin typeface="Agency FB" pitchFamily="34" charset="0"/>
            </a:endParaRPr>
          </a:p>
        </p:txBody>
      </p:sp>
      <p:sp>
        <p:nvSpPr>
          <p:cNvPr id="3" name="Content Placeholder 2"/>
          <p:cNvSpPr>
            <a:spLocks noGrp="1"/>
          </p:cNvSpPr>
          <p:nvPr>
            <p:ph idx="1"/>
          </p:nvPr>
        </p:nvSpPr>
        <p:spPr>
          <a:xfrm>
            <a:off x="457200" y="1752600"/>
            <a:ext cx="8229600" cy="4297363"/>
          </a:xfrm>
        </p:spPr>
        <p:txBody>
          <a:bodyPr>
            <a:normAutofit/>
          </a:bodyPr>
          <a:lstStyle/>
          <a:p>
            <a:r>
              <a:rPr lang="en-US" sz="2800" b="1" dirty="0" smtClean="0">
                <a:latin typeface="Baskerville Old Face" pitchFamily="18" charset="0"/>
              </a:rPr>
              <a:t>Hydraulic fracturing, or </a:t>
            </a:r>
            <a:r>
              <a:rPr lang="en-US" sz="2800" b="1" i="1" dirty="0" smtClean="0">
                <a:latin typeface="Baskerville Old Face" pitchFamily="18" charset="0"/>
              </a:rPr>
              <a:t>“</a:t>
            </a:r>
            <a:r>
              <a:rPr lang="en-US" sz="2800" b="1" i="1" dirty="0" err="1" smtClean="0">
                <a:latin typeface="Times New Roman" pitchFamily="18" charset="0"/>
                <a:cs typeface="Times New Roman" pitchFamily="18" charset="0"/>
              </a:rPr>
              <a:t>fracking</a:t>
            </a:r>
            <a:r>
              <a:rPr lang="en-US" sz="2800" b="1" i="1" dirty="0" smtClean="0">
                <a:latin typeface="Times New Roman" pitchFamily="18" charset="0"/>
                <a:cs typeface="Times New Roman" pitchFamily="18" charset="0"/>
              </a:rPr>
              <a:t>”</a:t>
            </a:r>
            <a:r>
              <a:rPr lang="en-US" sz="2800" b="1" dirty="0" smtClean="0">
                <a:latin typeface="Baskerville Old Face" pitchFamily="18" charset="0"/>
              </a:rPr>
              <a:t>, is the well stimulation process of drilling and injecting fluid into the ground at a high pressure in order to fracture shale rocks to maximize the extraction of underground resources – oil, natural gas, and geothermal energy. </a:t>
            </a:r>
          </a:p>
          <a:p>
            <a:endParaRPr lang="en-US" sz="2800" dirty="0" smtClean="0"/>
          </a:p>
        </p:txBody>
      </p:sp>
      <p:pic>
        <p:nvPicPr>
          <p:cNvPr id="4" name="Picture 3" descr="howfrackingworks_1.jpg"/>
          <p:cNvPicPr>
            <a:picLocks noChangeAspect="1"/>
          </p:cNvPicPr>
          <p:nvPr/>
        </p:nvPicPr>
        <p:blipFill>
          <a:blip r:embed="rId2" cstate="print"/>
          <a:srcRect l="1783" r="1912"/>
          <a:stretch>
            <a:fillRect/>
          </a:stretch>
        </p:blipFill>
        <p:spPr>
          <a:xfrm>
            <a:off x="2819400" y="4051300"/>
            <a:ext cx="3429000" cy="2730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What is Involved?</a:t>
            </a:r>
            <a:endParaRPr lang="en-US" dirty="0">
              <a:latin typeface="Agency FB" pitchFamily="34" charset="0"/>
            </a:endParaRPr>
          </a:p>
        </p:txBody>
      </p:sp>
      <p:sp>
        <p:nvSpPr>
          <p:cNvPr id="3" name="Content Placeholder 2"/>
          <p:cNvSpPr>
            <a:spLocks noGrp="1"/>
          </p:cNvSpPr>
          <p:nvPr>
            <p:ph idx="1"/>
          </p:nvPr>
        </p:nvSpPr>
        <p:spPr>
          <a:xfrm>
            <a:off x="457200" y="1828800"/>
            <a:ext cx="8229600" cy="5029200"/>
          </a:xfrm>
        </p:spPr>
        <p:txBody>
          <a:bodyPr>
            <a:normAutofit fontScale="92500" lnSpcReduction="10000"/>
          </a:bodyPr>
          <a:lstStyle/>
          <a:p>
            <a:r>
              <a:rPr lang="en-US" b="1" dirty="0" smtClean="0">
                <a:latin typeface="Baskerville Old Face" pitchFamily="18" charset="0"/>
              </a:rPr>
              <a:t>Hydraulic fracturing involves the pressurized injection of fluids commonly made up of water and chemical additives into a geologic formation. </a:t>
            </a:r>
          </a:p>
          <a:p>
            <a:endParaRPr lang="en-US" b="1" dirty="0" smtClean="0">
              <a:latin typeface="Baskerville Old Face" pitchFamily="18" charset="0"/>
            </a:endParaRPr>
          </a:p>
          <a:p>
            <a:r>
              <a:rPr lang="en-US" b="1" dirty="0" smtClean="0">
                <a:latin typeface="Baskerville Old Face" pitchFamily="18" charset="0"/>
              </a:rPr>
              <a:t>The pressure exceeds the rock strength and the fluid opens or enlarges fractures in the rock. </a:t>
            </a:r>
          </a:p>
          <a:p>
            <a:endParaRPr lang="en-US" b="1" dirty="0" smtClean="0">
              <a:latin typeface="Baskerville Old Face" pitchFamily="18" charset="0"/>
            </a:endParaRPr>
          </a:p>
          <a:p>
            <a:r>
              <a:rPr lang="en-US" b="1" dirty="0" smtClean="0">
                <a:latin typeface="Baskerville Old Face" pitchFamily="18" charset="0"/>
              </a:rPr>
              <a:t>The fracturing fluids (water and chemical additives) are then returned back to the surface. Natural gas will flow from pores and fractures in the rock into the well for subsequent extraction. </a:t>
            </a:r>
          </a:p>
          <a:p>
            <a:endParaRPr lang="en-US" dirty="0">
              <a:latin typeface="Baskerville Old Fac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Exploring “Fracking” </a:t>
            </a:r>
            <a:endParaRPr lang="en-US" dirty="0">
              <a:latin typeface="Agency FB" pitchFamily="34" charset="0"/>
            </a:endParaRPr>
          </a:p>
        </p:txBody>
      </p:sp>
      <p:sp>
        <p:nvSpPr>
          <p:cNvPr id="3" name="Content Placeholder 2"/>
          <p:cNvSpPr>
            <a:spLocks noGrp="1"/>
          </p:cNvSpPr>
          <p:nvPr>
            <p:ph idx="1"/>
          </p:nvPr>
        </p:nvSpPr>
        <p:spPr>
          <a:xfrm>
            <a:off x="152400" y="1874837"/>
            <a:ext cx="8839200" cy="4297363"/>
          </a:xfrm>
        </p:spPr>
        <p:txBody>
          <a:bodyPr>
            <a:normAutofit fontScale="92500" lnSpcReduction="20000"/>
          </a:bodyPr>
          <a:lstStyle/>
          <a:p>
            <a:pPr lvl="0"/>
            <a:r>
              <a:rPr lang="en-US" b="1" dirty="0" smtClean="0">
                <a:latin typeface="Baskerville Old Face" pitchFamily="18" charset="0"/>
              </a:rPr>
              <a:t>Natural gas is a finite resource. </a:t>
            </a:r>
          </a:p>
          <a:p>
            <a:pPr lvl="0"/>
            <a:endParaRPr lang="en-US" b="1" dirty="0" smtClean="0">
              <a:latin typeface="Baskerville Old Face" pitchFamily="18" charset="0"/>
            </a:endParaRPr>
          </a:p>
          <a:p>
            <a:pPr lvl="0"/>
            <a:r>
              <a:rPr lang="en-US" b="1" dirty="0" smtClean="0">
                <a:latin typeface="Baskerville Old Face" pitchFamily="18" charset="0"/>
              </a:rPr>
              <a:t>Many claim that renewable energy sources are not yet ready for development and utilization.  </a:t>
            </a:r>
          </a:p>
          <a:p>
            <a:pPr lvl="0"/>
            <a:endParaRPr lang="en-US" b="1" dirty="0" smtClean="0">
              <a:latin typeface="Baskerville Old Face" pitchFamily="18" charset="0"/>
            </a:endParaRPr>
          </a:p>
          <a:p>
            <a:pPr lvl="0"/>
            <a:r>
              <a:rPr lang="en-US" b="1" dirty="0" smtClean="0">
                <a:latin typeface="Baskerville Old Face" pitchFamily="18" charset="0"/>
              </a:rPr>
              <a:t>Agencies, such as the Department of Natural Resources and Maryland Department of the Environment, are taking a lot of time studying “</a:t>
            </a:r>
            <a:r>
              <a:rPr lang="en-US" b="1" dirty="0" err="1" smtClean="0">
                <a:latin typeface="Baskerville Old Face" pitchFamily="18" charset="0"/>
              </a:rPr>
              <a:t>fracking</a:t>
            </a:r>
            <a:r>
              <a:rPr lang="en-US" b="1" dirty="0" smtClean="0">
                <a:latin typeface="Baskerville Old Face" pitchFamily="18" charset="0"/>
              </a:rPr>
              <a:t>” instead of investing in research to develop renewable sources of energy (solar and wind).</a:t>
            </a:r>
          </a:p>
          <a:p>
            <a:pPr>
              <a:buNone/>
            </a:pPr>
            <a:endParaRPr lang="en-US" b="1" dirty="0">
              <a:latin typeface="Baskerville Old Fac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What this Means to You…</a:t>
            </a:r>
            <a:endParaRPr lang="en-US" dirty="0">
              <a:latin typeface="Agency FB" pitchFamily="34" charset="0"/>
            </a:endParaRPr>
          </a:p>
        </p:txBody>
      </p:sp>
      <p:sp>
        <p:nvSpPr>
          <p:cNvPr id="3" name="Content Placeholder 2"/>
          <p:cNvSpPr>
            <a:spLocks noGrp="1"/>
          </p:cNvSpPr>
          <p:nvPr>
            <p:ph idx="1"/>
          </p:nvPr>
        </p:nvSpPr>
        <p:spPr>
          <a:xfrm>
            <a:off x="152400" y="1874837"/>
            <a:ext cx="8458200" cy="4297363"/>
          </a:xfrm>
        </p:spPr>
        <p:txBody>
          <a:bodyPr>
            <a:normAutofit/>
          </a:bodyPr>
          <a:lstStyle/>
          <a:p>
            <a:pPr lvl="0"/>
            <a:r>
              <a:rPr lang="en-US" b="1" dirty="0" smtClean="0">
                <a:latin typeface="Baskerville Old Face" pitchFamily="18" charset="0"/>
              </a:rPr>
              <a:t>Currently, the state of Maryland has a “</a:t>
            </a:r>
            <a:r>
              <a:rPr lang="en-US" b="1" dirty="0" err="1" smtClean="0">
                <a:latin typeface="Baskerville Old Face" pitchFamily="18" charset="0"/>
              </a:rPr>
              <a:t>fracking</a:t>
            </a:r>
            <a:r>
              <a:rPr lang="en-US" b="1" dirty="0" smtClean="0">
                <a:latin typeface="Baskerville Old Face" pitchFamily="18" charset="0"/>
              </a:rPr>
              <a:t>” ban which prohibits “</a:t>
            </a:r>
            <a:r>
              <a:rPr lang="en-US" b="1" dirty="0" err="1" smtClean="0">
                <a:latin typeface="Baskerville Old Face" pitchFamily="18" charset="0"/>
              </a:rPr>
              <a:t>fracking</a:t>
            </a:r>
            <a:r>
              <a:rPr lang="en-US" b="1" dirty="0" smtClean="0">
                <a:latin typeface="Baskerville Old Face" pitchFamily="18" charset="0"/>
              </a:rPr>
              <a:t>” until a comprehensive scientific study is completed to investigate the effects.</a:t>
            </a:r>
          </a:p>
          <a:p>
            <a:pPr>
              <a:buNone/>
            </a:pPr>
            <a:endParaRPr lang="en-US" b="1" dirty="0">
              <a:latin typeface="Baskerville Old Face"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4038600" y="3618580"/>
            <a:ext cx="3771900" cy="28679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Impact of “Fracking”</a:t>
            </a:r>
            <a:endParaRPr lang="en-US" dirty="0"/>
          </a:p>
        </p:txBody>
      </p:sp>
      <p:sp>
        <p:nvSpPr>
          <p:cNvPr id="3" name="Content Placeholder 2"/>
          <p:cNvSpPr>
            <a:spLocks noGrp="1"/>
          </p:cNvSpPr>
          <p:nvPr>
            <p:ph idx="1"/>
          </p:nvPr>
        </p:nvSpPr>
        <p:spPr>
          <a:xfrm>
            <a:off x="152400" y="1828800"/>
            <a:ext cx="8686800" cy="4876800"/>
          </a:xfrm>
        </p:spPr>
        <p:txBody>
          <a:bodyPr>
            <a:normAutofit fontScale="92500" lnSpcReduction="20000"/>
          </a:bodyPr>
          <a:lstStyle/>
          <a:p>
            <a:pPr lvl="0"/>
            <a:r>
              <a:rPr lang="en-US" b="1" dirty="0" smtClean="0">
                <a:latin typeface="Baskerville Old Face" pitchFamily="18" charset="0"/>
              </a:rPr>
              <a:t>One of the natural gases being extracted through “</a:t>
            </a:r>
            <a:r>
              <a:rPr lang="en-US" b="1" dirty="0" err="1" smtClean="0">
                <a:latin typeface="Baskerville Old Face" pitchFamily="18" charset="0"/>
              </a:rPr>
              <a:t>fracking</a:t>
            </a:r>
            <a:r>
              <a:rPr lang="en-US" b="1" dirty="0" smtClean="0">
                <a:latin typeface="Baskerville Old Face" pitchFamily="18" charset="0"/>
              </a:rPr>
              <a:t>” is methane.</a:t>
            </a:r>
          </a:p>
          <a:p>
            <a:pPr lvl="0"/>
            <a:endParaRPr lang="en-US" b="1" dirty="0" smtClean="0">
              <a:latin typeface="Baskerville Old Face" pitchFamily="18" charset="0"/>
            </a:endParaRPr>
          </a:p>
          <a:p>
            <a:pPr lvl="0"/>
            <a:r>
              <a:rPr lang="en-US" b="1" dirty="0" smtClean="0">
                <a:latin typeface="Baskerville Old Face" pitchFamily="18" charset="0"/>
              </a:rPr>
              <a:t>The Environmental Protection Agency (EPA) has stated that the environmental impact of methane over a 100 year period is about 20x worse for our atmosphere than carbon dioxide</a:t>
            </a:r>
          </a:p>
          <a:p>
            <a:pPr lvl="0"/>
            <a:endParaRPr lang="en-US" b="1" dirty="0" smtClean="0">
              <a:latin typeface="Baskerville Old Face" pitchFamily="18" charset="0"/>
            </a:endParaRPr>
          </a:p>
          <a:p>
            <a:pPr lvl="0"/>
            <a:r>
              <a:rPr lang="en-US" b="1" dirty="0" smtClean="0">
                <a:latin typeface="Baskerville Old Face" pitchFamily="18" charset="0"/>
              </a:rPr>
              <a:t>Although many "</a:t>
            </a:r>
            <a:r>
              <a:rPr lang="en-US" b="1" dirty="0" err="1" smtClean="0">
                <a:latin typeface="Baskerville Old Face" pitchFamily="18" charset="0"/>
              </a:rPr>
              <a:t>fracking</a:t>
            </a:r>
            <a:r>
              <a:rPr lang="en-US" b="1" dirty="0" smtClean="0">
                <a:latin typeface="Baskerville Old Face" pitchFamily="18" charset="0"/>
              </a:rPr>
              <a:t>" sites have managed to reduce their emissions, there are still several that have not attempted to lower their methane output.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Impact of “Fracking”</a:t>
            </a:r>
            <a:endParaRPr lang="en-US" dirty="0"/>
          </a:p>
        </p:txBody>
      </p:sp>
      <p:sp>
        <p:nvSpPr>
          <p:cNvPr id="3" name="Content Placeholder 2"/>
          <p:cNvSpPr>
            <a:spLocks noGrp="1"/>
          </p:cNvSpPr>
          <p:nvPr>
            <p:ph idx="1"/>
          </p:nvPr>
        </p:nvSpPr>
        <p:spPr>
          <a:xfrm>
            <a:off x="152400" y="1905000"/>
            <a:ext cx="8763000" cy="4876800"/>
          </a:xfrm>
        </p:spPr>
        <p:txBody>
          <a:bodyPr>
            <a:normAutofit fontScale="92500" lnSpcReduction="20000"/>
          </a:bodyPr>
          <a:lstStyle/>
          <a:p>
            <a:r>
              <a:rPr lang="en-US" b="1" dirty="0" smtClean="0">
                <a:latin typeface="Baskerville Old Face" pitchFamily="18" charset="0"/>
              </a:rPr>
              <a:t>During the “</a:t>
            </a:r>
            <a:r>
              <a:rPr lang="en-US" b="1" dirty="0" err="1" smtClean="0">
                <a:latin typeface="Baskerville Old Face" pitchFamily="18" charset="0"/>
              </a:rPr>
              <a:t>fracking</a:t>
            </a:r>
            <a:r>
              <a:rPr lang="en-US" b="1" dirty="0" smtClean="0">
                <a:latin typeface="Baskerville Old Face" pitchFamily="18" charset="0"/>
              </a:rPr>
              <a:t>” process, </a:t>
            </a:r>
            <a:r>
              <a:rPr lang="en-US" b="1" i="1" dirty="0" smtClean="0">
                <a:latin typeface="Times New Roman" pitchFamily="18" charset="0"/>
                <a:cs typeface="Times New Roman" pitchFamily="18" charset="0"/>
              </a:rPr>
              <a:t>methane gas and toxic chemicals</a:t>
            </a:r>
            <a:r>
              <a:rPr lang="en-US" b="1" dirty="0" smtClean="0">
                <a:latin typeface="Baskerville Old Face" pitchFamily="18" charset="0"/>
              </a:rPr>
              <a:t> can leach out from the system and contaminate nearby groundwater. </a:t>
            </a:r>
          </a:p>
          <a:p>
            <a:endParaRPr lang="en-US" b="1" dirty="0" smtClean="0">
              <a:latin typeface="Baskerville Old Face" pitchFamily="18" charset="0"/>
            </a:endParaRPr>
          </a:p>
          <a:p>
            <a:r>
              <a:rPr lang="en-US" b="1" dirty="0" smtClean="0">
                <a:latin typeface="Baskerville Old Face" pitchFamily="18" charset="0"/>
              </a:rPr>
              <a:t>Methane concentrations are </a:t>
            </a:r>
            <a:r>
              <a:rPr lang="en-US" b="1" i="1" dirty="0" smtClean="0">
                <a:latin typeface="Times New Roman" pitchFamily="18" charset="0"/>
                <a:cs typeface="Times New Roman" pitchFamily="18" charset="0"/>
              </a:rPr>
              <a:t>17x higher</a:t>
            </a:r>
            <a:r>
              <a:rPr lang="en-US" b="1" dirty="0" smtClean="0">
                <a:latin typeface="Times New Roman" pitchFamily="18" charset="0"/>
                <a:cs typeface="Times New Roman" pitchFamily="18" charset="0"/>
              </a:rPr>
              <a:t> </a:t>
            </a:r>
            <a:r>
              <a:rPr lang="en-US" b="1" dirty="0" smtClean="0">
                <a:latin typeface="Baskerville Old Face" pitchFamily="18" charset="0"/>
              </a:rPr>
              <a:t>in drinking-water wells near fracturing sites than in normal wells.</a:t>
            </a:r>
          </a:p>
          <a:p>
            <a:endParaRPr lang="en-US" b="1" dirty="0" smtClean="0">
              <a:latin typeface="Baskerville Old Face" pitchFamily="18" charset="0"/>
            </a:endParaRPr>
          </a:p>
          <a:p>
            <a:r>
              <a:rPr lang="en-US" b="1" dirty="0" smtClean="0">
                <a:latin typeface="Baskerville Old Face" pitchFamily="18" charset="0"/>
              </a:rPr>
              <a:t>There have been over </a:t>
            </a:r>
            <a:r>
              <a:rPr lang="en-US" b="1" i="1" dirty="0" smtClean="0">
                <a:latin typeface="Times New Roman" pitchFamily="18" charset="0"/>
                <a:cs typeface="Times New Roman" pitchFamily="18" charset="0"/>
              </a:rPr>
              <a:t>1,000</a:t>
            </a:r>
            <a:r>
              <a:rPr lang="en-US" b="1" dirty="0" smtClean="0">
                <a:latin typeface="Times New Roman" pitchFamily="18" charset="0"/>
                <a:cs typeface="Times New Roman" pitchFamily="18" charset="0"/>
              </a:rPr>
              <a:t> </a:t>
            </a:r>
            <a:r>
              <a:rPr lang="en-US" b="1" dirty="0" smtClean="0">
                <a:latin typeface="Baskerville Old Face" pitchFamily="18" charset="0"/>
              </a:rPr>
              <a:t>documented cases of water contamination next to areas of gas drilling as well as cases of </a:t>
            </a:r>
            <a:r>
              <a:rPr lang="en-US" b="1" i="1" dirty="0" smtClean="0">
                <a:latin typeface="Times New Roman" pitchFamily="18" charset="0"/>
                <a:cs typeface="Times New Roman" pitchFamily="18" charset="0"/>
              </a:rPr>
              <a:t>sensory, respiratory, and neurological damage</a:t>
            </a:r>
            <a:r>
              <a:rPr lang="en-US" b="1" dirty="0" smtClean="0">
                <a:latin typeface="Times New Roman" pitchFamily="18" charset="0"/>
                <a:cs typeface="Times New Roman" pitchFamily="18" charset="0"/>
              </a:rPr>
              <a:t> </a:t>
            </a:r>
            <a:r>
              <a:rPr lang="en-US" b="1" dirty="0" smtClean="0">
                <a:latin typeface="Baskerville Old Face" pitchFamily="18" charset="0"/>
              </a:rPr>
              <a:t>due to ingested contaminated water. </a:t>
            </a:r>
          </a:p>
          <a:p>
            <a:endParaRPr lang="en-US" b="1" dirty="0" smtClean="0">
              <a:latin typeface="Baskerville Old Face" pitchFamily="18" charset="0"/>
            </a:endParaRPr>
          </a:p>
          <a:p>
            <a:endParaRPr lang="en-US" b="1" dirty="0">
              <a:latin typeface="Baskerville Old Fac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itchFamily="34" charset="0"/>
              </a:rPr>
              <a:t>Impact of “Fracking”</a:t>
            </a:r>
            <a:endParaRPr lang="en-US" dirty="0">
              <a:latin typeface="Agency FB" pitchFamily="34" charset="0"/>
            </a:endParaRPr>
          </a:p>
        </p:txBody>
      </p:sp>
      <p:sp>
        <p:nvSpPr>
          <p:cNvPr id="3" name="Content Placeholder 2"/>
          <p:cNvSpPr>
            <a:spLocks noGrp="1"/>
          </p:cNvSpPr>
          <p:nvPr>
            <p:ph idx="1"/>
          </p:nvPr>
        </p:nvSpPr>
        <p:spPr>
          <a:xfrm>
            <a:off x="152400" y="1874837"/>
            <a:ext cx="8458200" cy="4297363"/>
          </a:xfrm>
        </p:spPr>
        <p:txBody>
          <a:bodyPr>
            <a:normAutofit/>
          </a:bodyPr>
          <a:lstStyle/>
          <a:p>
            <a:r>
              <a:rPr lang="en-US" sz="3000" b="1" dirty="0" smtClean="0">
                <a:latin typeface="Baskerville Old Face" pitchFamily="18" charset="0"/>
              </a:rPr>
              <a:t>Many experts expect that the world will be in the midst of a water crisis by the year 2030.</a:t>
            </a:r>
          </a:p>
          <a:p>
            <a:pPr lvl="0"/>
            <a:endParaRPr lang="en-US" sz="3000" b="1" dirty="0" smtClean="0">
              <a:latin typeface="Baskerville Old Face" pitchFamily="18" charset="0"/>
            </a:endParaRPr>
          </a:p>
          <a:p>
            <a:r>
              <a:rPr lang="en-US" sz="3000" b="1" dirty="0" smtClean="0">
                <a:latin typeface="Baskerville Old Face" pitchFamily="18" charset="0"/>
              </a:rPr>
              <a:t>The demand for "</a:t>
            </a:r>
            <a:r>
              <a:rPr lang="en-US" sz="3000" b="1" dirty="0" err="1" smtClean="0">
                <a:latin typeface="Baskerville Old Face" pitchFamily="18" charset="0"/>
              </a:rPr>
              <a:t>fracking</a:t>
            </a:r>
            <a:r>
              <a:rPr lang="en-US" sz="3000" b="1" dirty="0" smtClean="0">
                <a:latin typeface="Baskerville Old Face" pitchFamily="18" charset="0"/>
              </a:rPr>
              <a:t>" would potentially divert or increase the price of water needed for agriculture which is an essential and permanent part of the state’s economy.</a:t>
            </a:r>
          </a:p>
          <a:p>
            <a:pPr lvl="0"/>
            <a:endParaRPr lang="en-US" sz="3000" b="1" dirty="0" smtClean="0">
              <a:latin typeface="Baskerville Old Face" pitchFamily="18" charset="0"/>
            </a:endParaRPr>
          </a:p>
          <a:p>
            <a:pPr lvl="0"/>
            <a:endParaRPr lang="en-US" sz="3000" b="1" dirty="0" smtClean="0">
              <a:latin typeface="Baskerville Old Face" pitchFamily="18" charset="0"/>
            </a:endParaRPr>
          </a:p>
        </p:txBody>
      </p:sp>
      <p:pic>
        <p:nvPicPr>
          <p:cNvPr id="4" name="Picture 3" descr="water_crisis.png"/>
          <p:cNvPicPr>
            <a:picLocks noChangeAspect="1"/>
          </p:cNvPicPr>
          <p:nvPr/>
        </p:nvPicPr>
        <p:blipFill>
          <a:blip r:embed="rId2" cstate="print"/>
          <a:stretch>
            <a:fillRect/>
          </a:stretch>
        </p:blipFill>
        <p:spPr>
          <a:xfrm>
            <a:off x="5610225" y="4876800"/>
            <a:ext cx="3076575" cy="182902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Impact of “Fracking”</a:t>
            </a:r>
            <a:endParaRPr lang="en-US" dirty="0"/>
          </a:p>
        </p:txBody>
      </p:sp>
      <p:sp>
        <p:nvSpPr>
          <p:cNvPr id="3" name="Content Placeholder 2"/>
          <p:cNvSpPr>
            <a:spLocks noGrp="1"/>
          </p:cNvSpPr>
          <p:nvPr>
            <p:ph idx="1"/>
          </p:nvPr>
        </p:nvSpPr>
        <p:spPr>
          <a:xfrm>
            <a:off x="228600" y="1828800"/>
            <a:ext cx="8382000" cy="4297363"/>
          </a:xfrm>
        </p:spPr>
        <p:txBody>
          <a:bodyPr>
            <a:normAutofit fontScale="92500" lnSpcReduction="10000"/>
          </a:bodyPr>
          <a:lstStyle/>
          <a:p>
            <a:pPr lvl="0"/>
            <a:r>
              <a:rPr lang="en-US" b="1" dirty="0" smtClean="0">
                <a:latin typeface="Baskerville Old Face" pitchFamily="18" charset="0"/>
              </a:rPr>
              <a:t>It takes </a:t>
            </a:r>
            <a:r>
              <a:rPr lang="en-US" b="1" i="1" dirty="0" smtClean="0">
                <a:latin typeface="Times New Roman" pitchFamily="18" charset="0"/>
                <a:cs typeface="Times New Roman" pitchFamily="18" charset="0"/>
              </a:rPr>
              <a:t>1-8 million gallons of water</a:t>
            </a:r>
            <a:r>
              <a:rPr lang="en-US" b="1" dirty="0" smtClean="0">
                <a:latin typeface="Times New Roman" pitchFamily="18" charset="0"/>
                <a:cs typeface="Times New Roman" pitchFamily="18" charset="0"/>
              </a:rPr>
              <a:t> </a:t>
            </a:r>
            <a:r>
              <a:rPr lang="en-US" b="1" dirty="0" smtClean="0">
                <a:latin typeface="Baskerville Old Face" pitchFamily="18" charset="0"/>
              </a:rPr>
              <a:t>to complete each fracturing job which, once used, is turned into waste water.</a:t>
            </a:r>
          </a:p>
          <a:p>
            <a:endParaRPr lang="en-US" dirty="0" smtClean="0"/>
          </a:p>
          <a:p>
            <a:r>
              <a:rPr lang="en-US" b="1" dirty="0" smtClean="0">
                <a:latin typeface="Baskerville Old Face" pitchFamily="18" charset="0"/>
              </a:rPr>
              <a:t>The water brought in is mixed with sand and chemicals to create “</a:t>
            </a:r>
            <a:r>
              <a:rPr lang="en-US" b="1" dirty="0" err="1" smtClean="0">
                <a:latin typeface="Baskerville Old Face" pitchFamily="18" charset="0"/>
              </a:rPr>
              <a:t>fracking</a:t>
            </a:r>
            <a:r>
              <a:rPr lang="en-US" b="1" dirty="0" smtClean="0">
                <a:latin typeface="Baskerville Old Face" pitchFamily="18" charset="0"/>
              </a:rPr>
              <a:t>” fluid. </a:t>
            </a:r>
          </a:p>
          <a:p>
            <a:endParaRPr lang="en-US" b="1" i="1" dirty="0" smtClean="0">
              <a:latin typeface="Baskerville Old Face" pitchFamily="18" charset="0"/>
            </a:endParaRPr>
          </a:p>
          <a:p>
            <a:r>
              <a:rPr lang="en-US" b="1" i="1" dirty="0" smtClean="0">
                <a:latin typeface="Times New Roman" pitchFamily="18" charset="0"/>
                <a:cs typeface="Times New Roman" pitchFamily="18" charset="0"/>
              </a:rPr>
              <a:t>Approximately 40,000 gallons of chemicals </a:t>
            </a:r>
            <a:r>
              <a:rPr lang="en-US" b="1" dirty="0" smtClean="0">
                <a:latin typeface="Baskerville Old Face" pitchFamily="18" charset="0"/>
              </a:rPr>
              <a:t>are used per fracturing. </a:t>
            </a:r>
            <a:endParaRPr lang="en-US" b="1" dirty="0">
              <a:latin typeface="Baskerville Old Fac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Glob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DD60D30-713E-453E-94E8-1A13EB413C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BlueGlobe</Template>
  <TotalTime>0</TotalTime>
  <Words>971</Words>
  <Application>Microsoft Office PowerPoint</Application>
  <PresentationFormat>On-screen Show (4:3)</PresentationFormat>
  <Paragraphs>104</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Agency FB</vt:lpstr>
      <vt:lpstr>Arial</vt:lpstr>
      <vt:lpstr>Baskerville Old Face</vt:lpstr>
      <vt:lpstr>Calibri</vt:lpstr>
      <vt:lpstr>Copperplate Gothic Bold</vt:lpstr>
      <vt:lpstr>Times New Roman</vt:lpstr>
      <vt:lpstr>BlueGlobe</vt:lpstr>
      <vt:lpstr>Hydraulic Fracturing a.k.a. “Fracking"</vt:lpstr>
      <vt:lpstr>Hydraulic Fracturing…What is It?</vt:lpstr>
      <vt:lpstr>What is Involved?</vt:lpstr>
      <vt:lpstr>Exploring “Fracking” </vt:lpstr>
      <vt:lpstr>What this Means to You…</vt:lpstr>
      <vt:lpstr>Impact of “Fracking”</vt:lpstr>
      <vt:lpstr>Impact of “Fracking”</vt:lpstr>
      <vt:lpstr>Impact of “Fracking”</vt:lpstr>
      <vt:lpstr>Impact of “Fracking”</vt:lpstr>
      <vt:lpstr>Impact of “Fracking”</vt:lpstr>
      <vt:lpstr>Impact of “Fracking”</vt:lpstr>
      <vt:lpstr>Impact of “Fracking”</vt:lpstr>
      <vt:lpstr>Additional Environmental Repercussions </vt:lpstr>
      <vt:lpstr>Economic Impact of “Fracking”</vt:lpstr>
      <vt:lpstr>Economic Impact of “Fracking”</vt:lpstr>
      <vt:lpstr>Does Maryland Need “Fracking?”</vt:lpstr>
      <vt:lpstr>Looking Forward…</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2013-11-10T19:09:34Z</dcterms:created>
  <dcterms:modified xsi:type="dcterms:W3CDTF">2013-11-11T02:35:13Z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TC102413949990</vt:lpwstr>
  </property>
</Properties>
</file>