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32DFA3A-7D87-45F2-A0BB-939560BFA192}">
          <p14:sldIdLst>
            <p14:sldId id="256"/>
            <p14:sldId id="257"/>
            <p14:sldId id="258"/>
            <p14:sldId id="259"/>
            <p14:sldId id="261"/>
            <p14:sldId id="262"/>
            <p14:sldId id="260"/>
            <p14:sldId id="263"/>
            <p14:sldId id="26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743451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4245A-A292-4226-A93B-E76712E4F282}" type="datetimeFigureOut">
              <a:rPr lang="en-US" smtClean="0"/>
              <a:t>9/27/2012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131A878-F9BC-4A98-B64E-E78508CEF29A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4245A-A292-4226-A93B-E76712E4F282}" type="datetimeFigureOut">
              <a:rPr lang="en-US" smtClean="0"/>
              <a:t>9/27/2012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1A878-F9BC-4A98-B64E-E78508CEF2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4245A-A292-4226-A93B-E76712E4F282}" type="datetimeFigureOut">
              <a:rPr lang="en-US" smtClean="0"/>
              <a:t>9/27/2012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1A878-F9BC-4A98-B64E-E78508CEF2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964245A-A292-4226-A93B-E76712E4F282}" type="datetimeFigureOut">
              <a:rPr lang="en-US" smtClean="0"/>
              <a:t>9/27/2012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131A878-F9BC-4A98-B64E-E78508CEF29A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4245A-A292-4226-A93B-E76712E4F282}" type="datetimeFigureOut">
              <a:rPr lang="en-US" smtClean="0"/>
              <a:t>9/27/2012</a:t>
            </a:fld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131A878-F9BC-4A98-B64E-E78508CEF29A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828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C964245A-A292-4226-A93B-E76712E4F282}" type="datetimeFigureOut">
              <a:rPr lang="en-US" smtClean="0"/>
              <a:t>9/27/2012</a:t>
            </a:fld>
            <a:endParaRPr 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131A878-F9BC-4A98-B64E-E78508CEF29A}" type="slidenum">
              <a:rPr lang="en-US" smtClean="0"/>
              <a:t>‹#›</a:t>
            </a:fld>
            <a:endParaRPr lang="en-US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C964245A-A292-4226-A93B-E76712E4F282}" type="datetimeFigureOut">
              <a:rPr lang="en-US" smtClean="0"/>
              <a:t>9/27/2012</a:t>
            </a:fld>
            <a:endParaRPr lang="en-US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131A878-F9BC-4A98-B64E-E78508CEF29A}" type="slidenum">
              <a:rPr lang="en-US" smtClean="0"/>
              <a:t>‹#›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4245A-A292-4226-A93B-E76712E4F282}" type="datetimeFigureOut">
              <a:rPr lang="en-US" smtClean="0"/>
              <a:t>9/27/2012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131A878-F9BC-4A98-B64E-E78508CEF29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4245A-A292-4226-A93B-E76712E4F282}" type="datetimeFigureOut">
              <a:rPr lang="en-US" smtClean="0"/>
              <a:t>9/27/2012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131A878-F9BC-4A98-B64E-E78508CEF29A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C964245A-A292-4226-A93B-E76712E4F282}" type="datetimeFigureOut">
              <a:rPr lang="en-US" smtClean="0"/>
              <a:t>9/27/2012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131A878-F9BC-4A98-B64E-E78508CEF29A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964245A-A292-4226-A93B-E76712E4F282}" type="datetimeFigureOut">
              <a:rPr lang="en-US" smtClean="0"/>
              <a:t>9/27/2012</a:t>
            </a:fld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131A878-F9BC-4A98-B64E-E78508CEF29A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76809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C964245A-A292-4226-A93B-E76712E4F282}" type="datetimeFigureOut">
              <a:rPr lang="en-US" smtClean="0"/>
              <a:t>9/27/2012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6131A878-F9BC-4A98-B64E-E78508CEF29A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video" Target="http://www.youtube.com/v/AHQt1NAkhIo?version=3&amp;hl=en_U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sue.msu.edu/portal/default.cfm?pageset_id=580675&amp;page_id=598850&amp;msue_portal_id=25643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eanwateraction.org/page/fracking-process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eanwateraction.org/page/fracking-dangers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bayactionplan.com/2011/04/fracking-in-maryland-proceed-with-caution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esapeakeclimate.org/campaigns/maryland/marcellus-shale-fracking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What you need to know…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Fracking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58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Promised Land Trailer</a:t>
            </a:r>
            <a:endParaRPr lang="en-US" dirty="0"/>
          </a:p>
        </p:txBody>
      </p:sp>
      <p:pic>
        <p:nvPicPr>
          <p:cNvPr id="4" name="AHQt1NAkhIo?version=3&amp;hl=en_US"/>
          <p:cNvPicPr>
            <a:picLocks noRot="1" noChangeAspect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398704"/>
            <a:ext cx="8913132" cy="50020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2013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04800" y="1600200"/>
            <a:ext cx="4143374" cy="5090160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Explosive charges set off in oil and gas wells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Water and chemicals are pumped in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Largely increases productivity of natural gas wells</a:t>
            </a:r>
          </a:p>
          <a:p>
            <a:pPr marL="457200" lvl="1" indent="-285750"/>
            <a:r>
              <a:rPr lang="en-US" sz="2600" dirty="0" smtClean="0"/>
              <a:t>Cleanest burning fossil fuel</a:t>
            </a:r>
          </a:p>
          <a:p>
            <a:pPr marL="457200" lvl="1" indent="-285750"/>
            <a:r>
              <a:rPr lang="en-US" sz="2600" dirty="0" smtClean="0"/>
              <a:t>Huge potential economic benefits</a:t>
            </a:r>
            <a:endParaRPr lang="en-US" sz="2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Fracking</a:t>
            </a:r>
            <a:r>
              <a:rPr lang="en-US" dirty="0" smtClean="0"/>
              <a:t> Basics</a:t>
            </a:r>
            <a:endParaRPr lang="en-US" dirty="0"/>
          </a:p>
        </p:txBody>
      </p:sp>
      <p:pic>
        <p:nvPicPr>
          <p:cNvPr id="1026" name="Picture 2" descr="http://blogs.villagevoice.com/runninscared/Frack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662398"/>
            <a:ext cx="4637208" cy="4052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6477000"/>
            <a:ext cx="861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hlinkClick r:id="rId3"/>
              </a:rPr>
              <a:t>http://www.msue.msu.edu/portal/default.cfm?pageset_id=580675&amp;page_id=598850&amp;msue_portal_id=25643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19251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5013960"/>
          </a:xfrm>
        </p:spPr>
        <p:txBody>
          <a:bodyPr>
            <a:norm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Wells are thousands of feet deeper</a:t>
            </a:r>
          </a:p>
          <a:p>
            <a:pPr marL="457200" lvl="1" indent="-285750"/>
            <a:r>
              <a:rPr lang="en-US" sz="2600" dirty="0" smtClean="0"/>
              <a:t>Wells go vertically down, then continue horizontally into the shale</a:t>
            </a:r>
            <a:endParaRPr lang="en-US" sz="2800" dirty="0" smtClean="0"/>
          </a:p>
          <a:p>
            <a:pPr marL="280988" indent="-280988">
              <a:buFont typeface="Arial" pitchFamily="34" charset="0"/>
              <a:buChar char="•"/>
            </a:pPr>
            <a:r>
              <a:rPr lang="en-US" sz="2800" dirty="0" smtClean="0"/>
              <a:t>Up to 100 times more water is used</a:t>
            </a:r>
          </a:p>
          <a:p>
            <a:pPr marL="280988" indent="-280988">
              <a:buFont typeface="Arial" pitchFamily="34" charset="0"/>
              <a:buChar char="•"/>
            </a:pPr>
            <a:r>
              <a:rPr lang="en-US" sz="2800" dirty="0" smtClean="0"/>
              <a:t>A combination of undisclosed chemicals is used</a:t>
            </a:r>
          </a:p>
          <a:p>
            <a:pPr marL="452438" lvl="1" indent="-280988"/>
            <a:r>
              <a:rPr lang="en-US" sz="2600" dirty="0" smtClean="0"/>
              <a:t>This fluid has been found to contain…</a:t>
            </a:r>
          </a:p>
          <a:p>
            <a:pPr marL="625476" lvl="2" indent="-280988"/>
            <a:r>
              <a:rPr lang="en-US" sz="2600" dirty="0" smtClean="0"/>
              <a:t>Formaldehyde</a:t>
            </a:r>
          </a:p>
          <a:p>
            <a:pPr marL="625476" lvl="2" indent="-280988"/>
            <a:r>
              <a:rPr lang="en-US" sz="2600" dirty="0" smtClean="0"/>
              <a:t>Acetic acids</a:t>
            </a:r>
          </a:p>
          <a:p>
            <a:pPr marL="625476" lvl="2" indent="-280988"/>
            <a:r>
              <a:rPr lang="en-US" sz="2600" dirty="0" smtClean="0"/>
              <a:t>Citric acids</a:t>
            </a:r>
          </a:p>
          <a:p>
            <a:pPr marL="625476" lvl="2" indent="-280988"/>
            <a:r>
              <a:rPr lang="en-US" sz="2600" dirty="0" smtClean="0"/>
              <a:t>Boric acids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is </a:t>
            </a:r>
            <a:r>
              <a:rPr lang="en-US" dirty="0" err="1" smtClean="0"/>
              <a:t>Fracking</a:t>
            </a:r>
            <a:r>
              <a:rPr lang="en-US" dirty="0" smtClean="0"/>
              <a:t> Different?</a:t>
            </a:r>
            <a:endParaRPr lang="en-US" dirty="0"/>
          </a:p>
        </p:txBody>
      </p:sp>
      <p:pic>
        <p:nvPicPr>
          <p:cNvPr id="3074" name="Picture 2" descr="https://encrypted-tbn2.gstatic.com/images?q=tbn:ANd9GcR28DDColaRmm16_IYspRkBkh9YjhKcUXgBxciJE1zUVvoCV-3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502645"/>
            <a:ext cx="3581400" cy="2252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6405592"/>
            <a:ext cx="6057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hlinkClick r:id="rId3"/>
              </a:rPr>
              <a:t>http://www.cleanwateraction.org/page/fracking-process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5240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414684" y="938193"/>
            <a:ext cx="4724400" cy="5234007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Waste of water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err="1" smtClean="0"/>
              <a:t>Fracking</a:t>
            </a:r>
            <a:r>
              <a:rPr lang="en-US" sz="2800" dirty="0" smtClean="0"/>
              <a:t> fluid contains toxic chemicals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Water contamination, including drinking water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Pollution from trucks and machinery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Habitat fragmentation and disturbance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Methane leaks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Increased earthquake risk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Dangers</a:t>
            </a:r>
            <a:endParaRPr lang="en-US" dirty="0"/>
          </a:p>
        </p:txBody>
      </p:sp>
      <p:pic>
        <p:nvPicPr>
          <p:cNvPr id="4098" name="Picture 2" descr="http://thinkprogress.org/wp-content/uploads/2011/09/fracking_vargson_tap_fi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29" y="2286000"/>
            <a:ext cx="3919896" cy="260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6172200"/>
            <a:ext cx="868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http://www.cleanwateraction.org/page/fracking-dangers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6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20423" y="1679169"/>
            <a:ext cx="4752974" cy="4724400"/>
          </a:xfrm>
        </p:spPr>
        <p:txBody>
          <a:bodyPr>
            <a:norm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Marcellus Shale</a:t>
            </a:r>
          </a:p>
          <a:p>
            <a:pPr marL="457200" lvl="1" indent="-285750"/>
            <a:r>
              <a:rPr lang="en-US" sz="2600" dirty="0" smtClean="0"/>
              <a:t>Underneath Appalachians</a:t>
            </a:r>
          </a:p>
          <a:p>
            <a:pPr marL="457200" lvl="1" indent="-285750"/>
            <a:r>
              <a:rPr lang="en-US" sz="2600" dirty="0" smtClean="0"/>
              <a:t>Though to contain trillions of cubic feet of natural gas</a:t>
            </a:r>
          </a:p>
          <a:p>
            <a:pPr marL="280988" indent="-280988">
              <a:buFont typeface="Arial" pitchFamily="34" charset="0"/>
              <a:buChar char="•"/>
            </a:pPr>
            <a:r>
              <a:rPr lang="en-US" sz="2800" dirty="0" smtClean="0"/>
              <a:t>In Chesapeake Bay Watershed</a:t>
            </a:r>
          </a:p>
          <a:p>
            <a:pPr marL="280988" indent="-280988">
              <a:buFont typeface="Arial" pitchFamily="34" charset="0"/>
              <a:buChar char="•"/>
            </a:pPr>
            <a:r>
              <a:rPr lang="en-US" sz="2800" dirty="0" smtClean="0"/>
              <a:t>No studies have been done to determine its safety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Does This Mean for Maryland?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6248400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2"/>
              </a:rPr>
              <a:t>http://www.bayactionplan.com/2011/04/fracking-in-maryland-proceed-with-caution/</a:t>
            </a:r>
            <a:endParaRPr lang="en-US" dirty="0"/>
          </a:p>
        </p:txBody>
      </p:sp>
      <p:pic>
        <p:nvPicPr>
          <p:cNvPr id="5122" name="Picture 2" descr="http://oilshalegas.com/sitebuildercontent/sitebuilderpictures/ma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397" y="1725561"/>
            <a:ext cx="3765804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665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Fracking Moratorium Now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276600"/>
            <a:ext cx="4622902" cy="3095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Moratorium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Delegate Heather </a:t>
            </a:r>
            <a:r>
              <a:rPr lang="en-US" sz="2800" dirty="0" err="1" smtClean="0"/>
              <a:t>Mizeur</a:t>
            </a:r>
            <a:r>
              <a:rPr lang="en-US" sz="2800" dirty="0" smtClean="0"/>
              <a:t> is introducing a bill that would prohibit </a:t>
            </a:r>
            <a:r>
              <a:rPr lang="en-US" sz="2800" dirty="0" err="1" smtClean="0"/>
              <a:t>fracking</a:t>
            </a:r>
            <a:r>
              <a:rPr lang="en-US" sz="2800" dirty="0" smtClean="0"/>
              <a:t> permits from being issued until Maryland completes scientific studies on the safety of </a:t>
            </a:r>
            <a:r>
              <a:rPr lang="en-US" sz="2800" dirty="0" err="1" smtClean="0"/>
              <a:t>fracking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6373787"/>
            <a:ext cx="861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http://www.chesapeakeclimate.org/campaigns/maryland/marcellus-shale-fracking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30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chesapeakeclimate.org/images/stories/frackinglogo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452" y="2235370"/>
            <a:ext cx="5257800" cy="4622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chesapeakeclimate.org/templates/jbecolift/images/ccanlogopart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652" y="734033"/>
            <a:ext cx="2590800" cy="2953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805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77413" y="2438400"/>
            <a:ext cx="6975987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 prst="angle"/>
              <a:contourClr>
                <a:schemeClr val="bg2"/>
              </a:contourClr>
            </a:sp3d>
          </a:bodyPr>
          <a:lstStyle/>
          <a:p>
            <a:pPr algn="ctr"/>
            <a:r>
              <a:rPr lang="en-US" sz="12000" b="1" cap="none" spc="0" dirty="0" smtClean="0">
                <a:ln w="50800"/>
                <a:solidFill>
                  <a:srgbClr val="0000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 BLANCA" pitchFamily="2" charset="0"/>
              </a:rPr>
              <a:t>Questions?</a:t>
            </a:r>
            <a:endParaRPr lang="en-US" sz="12000" b="1" cap="none" spc="0" dirty="0">
              <a:ln w="50800"/>
              <a:solidFill>
                <a:srgbClr val="0000FF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AR BLAN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39006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Custom 1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FFFFFF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TC101790491[[fn=Mylar]]</Template>
  <TotalTime>4301</TotalTime>
  <Words>201</Words>
  <Application>Microsoft Office PowerPoint</Application>
  <PresentationFormat>On-screen Show (4:3)</PresentationFormat>
  <Paragraphs>41</Paragraphs>
  <Slides>9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Mylar</vt:lpstr>
      <vt:lpstr>Fracking</vt:lpstr>
      <vt:lpstr>Promised Land Trailer</vt:lpstr>
      <vt:lpstr>Fracking Basics</vt:lpstr>
      <vt:lpstr>How is Fracking Different?</vt:lpstr>
      <vt:lpstr>Dangers</vt:lpstr>
      <vt:lpstr>What Does This Mean for Maryland?</vt:lpstr>
      <vt:lpstr>Moratorium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Fracking</dc:title>
  <dc:creator>Kirsten</dc:creator>
  <cp:lastModifiedBy>Kirsten</cp:lastModifiedBy>
  <cp:revision>10</cp:revision>
  <dcterms:created xsi:type="dcterms:W3CDTF">2012-09-28T03:24:18Z</dcterms:created>
  <dcterms:modified xsi:type="dcterms:W3CDTF">2012-10-01T03:05:20Z</dcterms:modified>
</cp:coreProperties>
</file>