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57"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4AD227-79E8-4166-8655-C9BDBDF939FA}" type="datetimeFigureOut">
              <a:rPr lang="en-US" smtClean="0"/>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D255E6-2352-4746-910F-C9FA3D7775F5}" type="slidenum">
              <a:rPr lang="en-US" smtClean="0"/>
              <a:t>‹#›</a:t>
            </a:fld>
            <a:endParaRPr lang="en-US"/>
          </a:p>
        </p:txBody>
      </p:sp>
    </p:spTree>
    <p:extLst>
      <p:ext uri="{BB962C8B-B14F-4D97-AF65-F5344CB8AC3E}">
        <p14:creationId xmlns:p14="http://schemas.microsoft.com/office/powerpoint/2010/main" val="3492621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4AD227-79E8-4166-8655-C9BDBDF939FA}" type="datetimeFigureOut">
              <a:rPr lang="en-US" smtClean="0"/>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D255E6-2352-4746-910F-C9FA3D7775F5}" type="slidenum">
              <a:rPr lang="en-US" smtClean="0"/>
              <a:t>‹#›</a:t>
            </a:fld>
            <a:endParaRPr lang="en-US"/>
          </a:p>
        </p:txBody>
      </p:sp>
    </p:spTree>
    <p:extLst>
      <p:ext uri="{BB962C8B-B14F-4D97-AF65-F5344CB8AC3E}">
        <p14:creationId xmlns:p14="http://schemas.microsoft.com/office/powerpoint/2010/main" val="2513172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4AD227-79E8-4166-8655-C9BDBDF939FA}" type="datetimeFigureOut">
              <a:rPr lang="en-US" smtClean="0"/>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D255E6-2352-4746-910F-C9FA3D7775F5}" type="slidenum">
              <a:rPr lang="en-US" smtClean="0"/>
              <a:t>‹#›</a:t>
            </a:fld>
            <a:endParaRPr lang="en-US"/>
          </a:p>
        </p:txBody>
      </p:sp>
    </p:spTree>
    <p:extLst>
      <p:ext uri="{BB962C8B-B14F-4D97-AF65-F5344CB8AC3E}">
        <p14:creationId xmlns:p14="http://schemas.microsoft.com/office/powerpoint/2010/main" val="3873376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4AD227-79E8-4166-8655-C9BDBDF939FA}" type="datetimeFigureOut">
              <a:rPr lang="en-US" smtClean="0"/>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D255E6-2352-4746-910F-C9FA3D7775F5}" type="slidenum">
              <a:rPr lang="en-US" smtClean="0"/>
              <a:t>‹#›</a:t>
            </a:fld>
            <a:endParaRPr lang="en-US"/>
          </a:p>
        </p:txBody>
      </p:sp>
    </p:spTree>
    <p:extLst>
      <p:ext uri="{BB962C8B-B14F-4D97-AF65-F5344CB8AC3E}">
        <p14:creationId xmlns:p14="http://schemas.microsoft.com/office/powerpoint/2010/main" val="897222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4AD227-79E8-4166-8655-C9BDBDF939FA}" type="datetimeFigureOut">
              <a:rPr lang="en-US" smtClean="0"/>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D255E6-2352-4746-910F-C9FA3D7775F5}" type="slidenum">
              <a:rPr lang="en-US" smtClean="0"/>
              <a:t>‹#›</a:t>
            </a:fld>
            <a:endParaRPr lang="en-US"/>
          </a:p>
        </p:txBody>
      </p:sp>
    </p:spTree>
    <p:extLst>
      <p:ext uri="{BB962C8B-B14F-4D97-AF65-F5344CB8AC3E}">
        <p14:creationId xmlns:p14="http://schemas.microsoft.com/office/powerpoint/2010/main" val="1614559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4AD227-79E8-4166-8655-C9BDBDF939FA}" type="datetimeFigureOut">
              <a:rPr lang="en-US" smtClean="0"/>
              <a:t>10/28/2013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D255E6-2352-4746-910F-C9FA3D7775F5}" type="slidenum">
              <a:rPr lang="en-US" smtClean="0"/>
              <a:t>‹#›</a:t>
            </a:fld>
            <a:endParaRPr lang="en-US"/>
          </a:p>
        </p:txBody>
      </p:sp>
    </p:spTree>
    <p:extLst>
      <p:ext uri="{BB962C8B-B14F-4D97-AF65-F5344CB8AC3E}">
        <p14:creationId xmlns:p14="http://schemas.microsoft.com/office/powerpoint/2010/main" val="2453250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4AD227-79E8-4166-8655-C9BDBDF939FA}" type="datetimeFigureOut">
              <a:rPr lang="en-US" smtClean="0"/>
              <a:t>10/28/2013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D255E6-2352-4746-910F-C9FA3D7775F5}" type="slidenum">
              <a:rPr lang="en-US" smtClean="0"/>
              <a:t>‹#›</a:t>
            </a:fld>
            <a:endParaRPr lang="en-US"/>
          </a:p>
        </p:txBody>
      </p:sp>
    </p:spTree>
    <p:extLst>
      <p:ext uri="{BB962C8B-B14F-4D97-AF65-F5344CB8AC3E}">
        <p14:creationId xmlns:p14="http://schemas.microsoft.com/office/powerpoint/2010/main" val="4001686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4AD227-79E8-4166-8655-C9BDBDF939FA}" type="datetimeFigureOut">
              <a:rPr lang="en-US" smtClean="0"/>
              <a:t>10/28/2013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D255E6-2352-4746-910F-C9FA3D7775F5}" type="slidenum">
              <a:rPr lang="en-US" smtClean="0"/>
              <a:t>‹#›</a:t>
            </a:fld>
            <a:endParaRPr lang="en-US"/>
          </a:p>
        </p:txBody>
      </p:sp>
    </p:spTree>
    <p:extLst>
      <p:ext uri="{BB962C8B-B14F-4D97-AF65-F5344CB8AC3E}">
        <p14:creationId xmlns:p14="http://schemas.microsoft.com/office/powerpoint/2010/main" val="3618789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4AD227-79E8-4166-8655-C9BDBDF939FA}" type="datetimeFigureOut">
              <a:rPr lang="en-US" smtClean="0"/>
              <a:t>10/28/2013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D255E6-2352-4746-910F-C9FA3D7775F5}" type="slidenum">
              <a:rPr lang="en-US" smtClean="0"/>
              <a:t>‹#›</a:t>
            </a:fld>
            <a:endParaRPr lang="en-US"/>
          </a:p>
        </p:txBody>
      </p:sp>
    </p:spTree>
    <p:extLst>
      <p:ext uri="{BB962C8B-B14F-4D97-AF65-F5344CB8AC3E}">
        <p14:creationId xmlns:p14="http://schemas.microsoft.com/office/powerpoint/2010/main" val="555336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4AD227-79E8-4166-8655-C9BDBDF939FA}" type="datetimeFigureOut">
              <a:rPr lang="en-US" smtClean="0"/>
              <a:t>10/28/2013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D255E6-2352-4746-910F-C9FA3D7775F5}" type="slidenum">
              <a:rPr lang="en-US" smtClean="0"/>
              <a:t>‹#›</a:t>
            </a:fld>
            <a:endParaRPr lang="en-US"/>
          </a:p>
        </p:txBody>
      </p:sp>
    </p:spTree>
    <p:extLst>
      <p:ext uri="{BB962C8B-B14F-4D97-AF65-F5344CB8AC3E}">
        <p14:creationId xmlns:p14="http://schemas.microsoft.com/office/powerpoint/2010/main" val="616636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4AD227-79E8-4166-8655-C9BDBDF939FA}" type="datetimeFigureOut">
              <a:rPr lang="en-US" smtClean="0"/>
              <a:t>10/28/2013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D255E6-2352-4746-910F-C9FA3D7775F5}" type="slidenum">
              <a:rPr lang="en-US" smtClean="0"/>
              <a:t>‹#›</a:t>
            </a:fld>
            <a:endParaRPr lang="en-US"/>
          </a:p>
        </p:txBody>
      </p:sp>
    </p:spTree>
    <p:extLst>
      <p:ext uri="{BB962C8B-B14F-4D97-AF65-F5344CB8AC3E}">
        <p14:creationId xmlns:p14="http://schemas.microsoft.com/office/powerpoint/2010/main" val="2410225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4AD227-79E8-4166-8655-C9BDBDF939FA}" type="datetimeFigureOut">
              <a:rPr lang="en-US" smtClean="0"/>
              <a:t>10/28/2013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D255E6-2352-4746-910F-C9FA3D7775F5}" type="slidenum">
              <a:rPr lang="en-US" smtClean="0"/>
              <a:t>‹#›</a:t>
            </a:fld>
            <a:endParaRPr lang="en-US"/>
          </a:p>
        </p:txBody>
      </p:sp>
    </p:spTree>
    <p:extLst>
      <p:ext uri="{BB962C8B-B14F-4D97-AF65-F5344CB8AC3E}">
        <p14:creationId xmlns:p14="http://schemas.microsoft.com/office/powerpoint/2010/main" val="1192865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supreme.justia.com/cases/federal/us/92/542/case.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supreme.justia.com/cases/federal/us/116/252/case.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supreme.justia.com/cases/federal/us/307/174/case.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supremecourt.gov/opinions/07pdf/07-290.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supremecourt.gov/opinions/09pdf/08-1521.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history.com/topics/constitut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usconstitution.net/xconst_A5.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archives.gov/exhibits/charters/bill_of_rights_transcript.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Second Amendment</a:t>
            </a:r>
            <a:endParaRPr lang="en-US" dirty="0"/>
          </a:p>
        </p:txBody>
      </p:sp>
      <p:sp>
        <p:nvSpPr>
          <p:cNvPr id="3" name="Subtitle 2"/>
          <p:cNvSpPr>
            <a:spLocks noGrp="1"/>
          </p:cNvSpPr>
          <p:nvPr>
            <p:ph type="subTitle" idx="1"/>
          </p:nvPr>
        </p:nvSpPr>
        <p:spPr/>
        <p:txBody>
          <a:bodyPr/>
          <a:lstStyle/>
          <a:p>
            <a:r>
              <a:rPr lang="en-US" dirty="0" smtClean="0"/>
              <a:t>A Brief Overview</a:t>
            </a:r>
            <a:endParaRPr lang="en-US" dirty="0"/>
          </a:p>
        </p:txBody>
      </p:sp>
    </p:spTree>
    <p:extLst>
      <p:ext uri="{BB962C8B-B14F-4D97-AF65-F5344CB8AC3E}">
        <p14:creationId xmlns:p14="http://schemas.microsoft.com/office/powerpoint/2010/main" val="17610041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Famous Court Rulings</a:t>
            </a:r>
            <a:endParaRPr lang="en-US" dirty="0"/>
          </a:p>
        </p:txBody>
      </p:sp>
      <p:sp>
        <p:nvSpPr>
          <p:cNvPr id="3" name="Content Placeholder 2"/>
          <p:cNvSpPr>
            <a:spLocks noGrp="1"/>
          </p:cNvSpPr>
          <p:nvPr>
            <p:ph idx="1"/>
          </p:nvPr>
        </p:nvSpPr>
        <p:spPr/>
        <p:txBody>
          <a:bodyPr>
            <a:normAutofit/>
          </a:bodyPr>
          <a:lstStyle/>
          <a:p>
            <a:r>
              <a:rPr lang="en-US" sz="3600" i="1" dirty="0" smtClean="0"/>
              <a:t>United States v. Cruikshank</a:t>
            </a:r>
          </a:p>
          <a:p>
            <a:r>
              <a:rPr lang="en-US" sz="3600" i="1" dirty="0" smtClean="0"/>
              <a:t>Presser v. Illinois</a:t>
            </a:r>
          </a:p>
          <a:p>
            <a:r>
              <a:rPr lang="en-US" sz="3600" i="1" dirty="0" smtClean="0"/>
              <a:t>United States v. Miller</a:t>
            </a:r>
          </a:p>
          <a:p>
            <a:r>
              <a:rPr lang="en-US" sz="3600" i="1" dirty="0" smtClean="0"/>
              <a:t>District of Columbia v. Heller</a:t>
            </a:r>
          </a:p>
          <a:p>
            <a:r>
              <a:rPr lang="en-US" sz="3600" i="1" dirty="0" smtClean="0"/>
              <a:t>McDonald v. Chicago</a:t>
            </a:r>
            <a:endParaRPr lang="en-US" sz="3600" i="1" dirty="0"/>
          </a:p>
        </p:txBody>
      </p:sp>
    </p:spTree>
    <p:extLst>
      <p:ext uri="{BB962C8B-B14F-4D97-AF65-F5344CB8AC3E}">
        <p14:creationId xmlns:p14="http://schemas.microsoft.com/office/powerpoint/2010/main" val="970138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United States v. </a:t>
            </a:r>
            <a:r>
              <a:rPr lang="en-US" i="1" dirty="0" smtClean="0"/>
              <a:t>Cruikshank</a:t>
            </a:r>
            <a:endParaRPr lang="en-US" dirty="0"/>
          </a:p>
        </p:txBody>
      </p:sp>
      <p:sp>
        <p:nvSpPr>
          <p:cNvPr id="3" name="Content Placeholder 2"/>
          <p:cNvSpPr>
            <a:spLocks noGrp="1"/>
          </p:cNvSpPr>
          <p:nvPr>
            <p:ph idx="1"/>
          </p:nvPr>
        </p:nvSpPr>
        <p:spPr/>
        <p:txBody>
          <a:bodyPr>
            <a:noAutofit/>
          </a:bodyPr>
          <a:lstStyle/>
          <a:p>
            <a:r>
              <a:rPr lang="en-US" sz="3200" dirty="0" smtClean="0"/>
              <a:t>Post Civil War case which related to freed slaves not being able to assemble and bear arms due to the KKK</a:t>
            </a:r>
          </a:p>
          <a:p>
            <a:r>
              <a:rPr lang="en-US" sz="3200" dirty="0" smtClean="0"/>
              <a:t>The case ruled that the federal government was unable to file charges against citizens in a federal court if the citizens were violating the constitutional rights of another citizen</a:t>
            </a:r>
          </a:p>
          <a:p>
            <a:r>
              <a:rPr lang="en-US" sz="3200" dirty="0" smtClean="0"/>
              <a:t>It is the state’s duty to protect the rights of its citizens </a:t>
            </a:r>
          </a:p>
          <a:p>
            <a:pPr marL="0" indent="0">
              <a:buNone/>
            </a:pPr>
            <a:endParaRPr lang="en-US" sz="3200" dirty="0">
              <a:hlinkClick r:id="rId2"/>
            </a:endParaRPr>
          </a:p>
          <a:p>
            <a:r>
              <a:rPr lang="en-US" sz="3200" dirty="0" smtClean="0">
                <a:hlinkClick r:id="rId2"/>
              </a:rPr>
              <a:t>https</a:t>
            </a:r>
            <a:r>
              <a:rPr lang="en-US" sz="3200" dirty="0">
                <a:hlinkClick r:id="rId2"/>
              </a:rPr>
              <a:t>://supreme.justia.com/cases/federal/us/92/542/case.html</a:t>
            </a:r>
            <a:endParaRPr lang="en-US" sz="3200" dirty="0"/>
          </a:p>
        </p:txBody>
      </p:sp>
    </p:spTree>
    <p:extLst>
      <p:ext uri="{BB962C8B-B14F-4D97-AF65-F5344CB8AC3E}">
        <p14:creationId xmlns:p14="http://schemas.microsoft.com/office/powerpoint/2010/main" val="1576727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Presser v. </a:t>
            </a:r>
            <a:r>
              <a:rPr lang="en-US" i="1" dirty="0" smtClean="0"/>
              <a:t>Illinois</a:t>
            </a:r>
            <a:endParaRPr lang="en-US" dirty="0"/>
          </a:p>
        </p:txBody>
      </p:sp>
      <p:sp>
        <p:nvSpPr>
          <p:cNvPr id="3" name="Content Placeholder 2"/>
          <p:cNvSpPr>
            <a:spLocks noGrp="1"/>
          </p:cNvSpPr>
          <p:nvPr>
            <p:ph idx="1"/>
          </p:nvPr>
        </p:nvSpPr>
        <p:spPr/>
        <p:txBody>
          <a:bodyPr>
            <a:normAutofit fontScale="92500"/>
          </a:bodyPr>
          <a:lstStyle/>
          <a:p>
            <a:r>
              <a:rPr lang="en-US" dirty="0" smtClean="0"/>
              <a:t>Herman Presser was in a citizen militia group which marched with swords and firearms</a:t>
            </a:r>
          </a:p>
          <a:p>
            <a:r>
              <a:rPr lang="en-US" dirty="0" smtClean="0"/>
              <a:t>The Illinois said that they were not allowed to continue since they were not an officially recognized Illinois Militia</a:t>
            </a:r>
          </a:p>
          <a:p>
            <a:r>
              <a:rPr lang="en-US" dirty="0" smtClean="0"/>
              <a:t>The court ruled that the Second Amendment gave citizens the right to keep and bear arms, but not to form their own militias</a:t>
            </a:r>
          </a:p>
          <a:p>
            <a:r>
              <a:rPr lang="en-US" dirty="0" smtClean="0"/>
              <a:t>Court also mentioned that the Second Amendment only restricted the federal government from regulating the individual right to keep and bear arms and that the second amendment does not prohibit individual states</a:t>
            </a:r>
          </a:p>
          <a:p>
            <a:r>
              <a:rPr lang="en-US" dirty="0">
                <a:hlinkClick r:id="rId2"/>
              </a:rPr>
              <a:t>https://supreme.justia.com/cases/federal/us/116/252/case.html</a:t>
            </a:r>
            <a:endParaRPr lang="en-US" dirty="0"/>
          </a:p>
        </p:txBody>
      </p:sp>
    </p:spTree>
    <p:extLst>
      <p:ext uri="{BB962C8B-B14F-4D97-AF65-F5344CB8AC3E}">
        <p14:creationId xmlns:p14="http://schemas.microsoft.com/office/powerpoint/2010/main" val="3800776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United States v. </a:t>
            </a:r>
            <a:r>
              <a:rPr lang="en-US" i="1" dirty="0" smtClean="0"/>
              <a:t>Miller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Filed in response to a prosecution under the National Firearms Act of 1934</a:t>
            </a:r>
          </a:p>
          <a:p>
            <a:r>
              <a:rPr lang="en-US" dirty="0" smtClean="0"/>
              <a:t>NFA </a:t>
            </a:r>
            <a:r>
              <a:rPr lang="en-US" dirty="0" smtClean="0"/>
              <a:t>required some </a:t>
            </a:r>
            <a:r>
              <a:rPr lang="en-US" dirty="0" smtClean="0"/>
              <a:t>firearms to be registered with the Miscellaneous Tax Unit (today’s ATF equivalent) </a:t>
            </a:r>
          </a:p>
          <a:p>
            <a:r>
              <a:rPr lang="en-US" dirty="0" smtClean="0"/>
              <a:t>Essentially, the decision </a:t>
            </a:r>
            <a:r>
              <a:rPr lang="en-US" dirty="0" smtClean="0"/>
              <a:t>stated</a:t>
            </a:r>
            <a:r>
              <a:rPr lang="en-US" dirty="0" smtClean="0"/>
              <a:t> </a:t>
            </a:r>
            <a:r>
              <a:rPr lang="en-US" dirty="0" smtClean="0"/>
              <a:t>that a shotgun with a barrel less than 18 inches is not used in a well regulated militia, therefore, the Second Amendment does not guarantee the right of the citizens to keep and bear such an arm</a:t>
            </a:r>
          </a:p>
          <a:p>
            <a:r>
              <a:rPr lang="en-US" dirty="0"/>
              <a:t>Very controversial ruling which both Pro and Anti gun control activists claim a </a:t>
            </a:r>
            <a:r>
              <a:rPr lang="en-US" dirty="0" smtClean="0"/>
              <a:t>victory</a:t>
            </a:r>
          </a:p>
          <a:p>
            <a:r>
              <a:rPr lang="en-US" dirty="0" smtClean="0"/>
              <a:t>Case is one of the most cited Second Amendment related cases in Lower </a:t>
            </a:r>
            <a:r>
              <a:rPr lang="en-US" dirty="0"/>
              <a:t>C</a:t>
            </a:r>
            <a:r>
              <a:rPr lang="en-US" dirty="0" smtClean="0"/>
              <a:t>ourt and Supreme Court rulings</a:t>
            </a:r>
            <a:endParaRPr lang="en-US" dirty="0"/>
          </a:p>
          <a:p>
            <a:r>
              <a:rPr lang="en-US" dirty="0">
                <a:hlinkClick r:id="rId2"/>
              </a:rPr>
              <a:t>https://supreme.justia.com/cases/federal/us/307/174/case.html</a:t>
            </a:r>
            <a:endParaRPr lang="en-US" dirty="0"/>
          </a:p>
        </p:txBody>
      </p:sp>
    </p:spTree>
    <p:extLst>
      <p:ext uri="{BB962C8B-B14F-4D97-AF65-F5344CB8AC3E}">
        <p14:creationId xmlns:p14="http://schemas.microsoft.com/office/powerpoint/2010/main" val="4108194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District of Columbia v. </a:t>
            </a:r>
            <a:r>
              <a:rPr lang="en-US" i="1" dirty="0" smtClean="0"/>
              <a:t>Heller</a:t>
            </a:r>
            <a:endParaRPr lang="en-US" dirty="0"/>
          </a:p>
        </p:txBody>
      </p:sp>
      <p:sp>
        <p:nvSpPr>
          <p:cNvPr id="3" name="Content Placeholder 2"/>
          <p:cNvSpPr>
            <a:spLocks noGrp="1"/>
          </p:cNvSpPr>
          <p:nvPr>
            <p:ph idx="1"/>
          </p:nvPr>
        </p:nvSpPr>
        <p:spPr/>
        <p:txBody>
          <a:bodyPr>
            <a:normAutofit/>
          </a:bodyPr>
          <a:lstStyle/>
          <a:p>
            <a:r>
              <a:rPr lang="en-US" dirty="0" smtClean="0"/>
              <a:t>D.C. Law restricted residents from owning handguns and all firearms be kept unloaded and locked</a:t>
            </a:r>
          </a:p>
          <a:p>
            <a:r>
              <a:rPr lang="en-US" dirty="0" smtClean="0"/>
              <a:t>The court, in a 5-4 ruling, ruled that the “Second Amendment guarantees an individual right to possess a firearm unconnected with service in a militia and to use that arm for traditionally lawful purposes, such as self-defense within the home.” </a:t>
            </a:r>
            <a:endParaRPr lang="en-US" dirty="0"/>
          </a:p>
          <a:p>
            <a:r>
              <a:rPr lang="en-US" dirty="0" smtClean="0"/>
              <a:t>Widely considered to be one of the most important rulings in the Second Amendment history and has been frequently used as precedence in lower court rulings</a:t>
            </a:r>
          </a:p>
          <a:p>
            <a:pPr marL="0" indent="0">
              <a:buNone/>
            </a:pPr>
            <a:r>
              <a:rPr lang="en-US" dirty="0" smtClean="0">
                <a:hlinkClick r:id="rId2"/>
              </a:rPr>
              <a:t>http</a:t>
            </a:r>
            <a:r>
              <a:rPr lang="en-US" dirty="0">
                <a:hlinkClick r:id="rId2"/>
              </a:rPr>
              <a:t>://www.supremecourt.gov/opinions/07pdf/07-290.pdf</a:t>
            </a:r>
            <a:endParaRPr lang="en-US" dirty="0"/>
          </a:p>
        </p:txBody>
      </p:sp>
    </p:spTree>
    <p:extLst>
      <p:ext uri="{BB962C8B-B14F-4D97-AF65-F5344CB8AC3E}">
        <p14:creationId xmlns:p14="http://schemas.microsoft.com/office/powerpoint/2010/main" val="2287636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McDonald v. </a:t>
            </a:r>
            <a:r>
              <a:rPr lang="en-US" i="1" dirty="0" smtClean="0"/>
              <a:t>Chicago</a:t>
            </a:r>
            <a:endParaRPr lang="en-US" dirty="0"/>
          </a:p>
        </p:txBody>
      </p:sp>
      <p:sp>
        <p:nvSpPr>
          <p:cNvPr id="3" name="Content Placeholder 2"/>
          <p:cNvSpPr>
            <a:spLocks noGrp="1"/>
          </p:cNvSpPr>
          <p:nvPr>
            <p:ph idx="1"/>
          </p:nvPr>
        </p:nvSpPr>
        <p:spPr/>
        <p:txBody>
          <a:bodyPr>
            <a:normAutofit fontScale="85000" lnSpcReduction="20000"/>
          </a:bodyPr>
          <a:lstStyle/>
          <a:p>
            <a:r>
              <a:rPr lang="en-US" dirty="0"/>
              <a:t>Chicago banned the possession of Handguns</a:t>
            </a:r>
          </a:p>
          <a:p>
            <a:r>
              <a:rPr lang="en-US" dirty="0" smtClean="0"/>
              <a:t>Court case to decide whether or not the Second Amendment applies to individual states or just the Federal Government</a:t>
            </a:r>
          </a:p>
          <a:p>
            <a:r>
              <a:rPr lang="en-US" dirty="0" smtClean="0"/>
              <a:t>The Supreme Court, citing </a:t>
            </a:r>
            <a:r>
              <a:rPr lang="en-US" i="1" dirty="0" smtClean="0"/>
              <a:t>D.C. v. Heller, </a:t>
            </a:r>
            <a:r>
              <a:rPr lang="en-US" dirty="0" smtClean="0"/>
              <a:t>ruled that the Second Amendment protects the right to possess a handgun for self defense. </a:t>
            </a:r>
          </a:p>
          <a:p>
            <a:r>
              <a:rPr lang="en-US" dirty="0" smtClean="0"/>
              <a:t>“The Due Process Clause of the Fourteenth Amendment incorporates the Second Amendment right recognized in Heller.”</a:t>
            </a:r>
          </a:p>
          <a:p>
            <a:r>
              <a:rPr lang="en-US" dirty="0" smtClean="0"/>
              <a:t>States may still restrict possession of firearms by felons and mentally ill people and restrict carrying firearms in places like schools and government buildings</a:t>
            </a:r>
          </a:p>
          <a:p>
            <a:r>
              <a:rPr lang="en-US" dirty="0" smtClean="0"/>
              <a:t>Additionally, laws are allowed to be made about conditions and qualifications during the commercial sales of arms</a:t>
            </a:r>
          </a:p>
          <a:p>
            <a:r>
              <a:rPr lang="en-US" dirty="0">
                <a:hlinkClick r:id="rId2"/>
              </a:rPr>
              <a:t>http://www.supremecourt.gov/opinions/09pdf/08-1521.pdf</a:t>
            </a:r>
            <a:endParaRPr lang="en-US" dirty="0"/>
          </a:p>
        </p:txBody>
      </p:sp>
    </p:spTree>
    <p:extLst>
      <p:ext uri="{BB962C8B-B14F-4D97-AF65-F5344CB8AC3E}">
        <p14:creationId xmlns:p14="http://schemas.microsoft.com/office/powerpoint/2010/main" val="2304737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Maryland Relevant Issues</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20554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Woollard</a:t>
            </a:r>
            <a:r>
              <a:rPr lang="en-US" dirty="0"/>
              <a:t> v. Gallagher</a:t>
            </a:r>
          </a:p>
        </p:txBody>
      </p:sp>
      <p:sp>
        <p:nvSpPr>
          <p:cNvPr id="3" name="Content Placeholder 2"/>
          <p:cNvSpPr>
            <a:spLocks noGrp="1"/>
          </p:cNvSpPr>
          <p:nvPr>
            <p:ph idx="1"/>
          </p:nvPr>
        </p:nvSpPr>
        <p:spPr/>
        <p:txBody>
          <a:bodyPr>
            <a:normAutofit fontScale="92500"/>
          </a:bodyPr>
          <a:lstStyle/>
          <a:p>
            <a:r>
              <a:rPr lang="en-US" sz="3200" dirty="0" smtClean="0"/>
              <a:t>Challenging Maryland’s “may-issue” concealed carry laws</a:t>
            </a:r>
          </a:p>
          <a:p>
            <a:r>
              <a:rPr lang="en-US" sz="3200" dirty="0" smtClean="0"/>
              <a:t>District Court said that the Maryland law was too broad</a:t>
            </a:r>
          </a:p>
          <a:p>
            <a:r>
              <a:rPr lang="en-US" sz="3200" dirty="0" smtClean="0"/>
              <a:t>Appealed in the Fourth Circuit Court of Appeals which reversed the District Court’s ruling on the basis that Maryland had a good reason for wanting to reduce handgun violence </a:t>
            </a:r>
            <a:endParaRPr lang="en-US" sz="3200" dirty="0"/>
          </a:p>
          <a:p>
            <a:r>
              <a:rPr lang="en-US" sz="3200" dirty="0" smtClean="0"/>
              <a:t>Supreme Court denied a petition on October 15</a:t>
            </a:r>
            <a:r>
              <a:rPr lang="en-US" sz="3200" baseline="30000" dirty="0" smtClean="0"/>
              <a:t>th</a:t>
            </a:r>
            <a:r>
              <a:rPr lang="en-US" sz="3200" dirty="0" smtClean="0"/>
              <a:t>, 2013</a:t>
            </a:r>
          </a:p>
          <a:p>
            <a:r>
              <a:rPr lang="en-US" sz="3200" dirty="0" smtClean="0"/>
              <a:t>However, the 9</a:t>
            </a:r>
            <a:r>
              <a:rPr lang="en-US" sz="3200" baseline="30000" dirty="0" smtClean="0"/>
              <a:t>th</a:t>
            </a:r>
            <a:r>
              <a:rPr lang="en-US" sz="3200" dirty="0" smtClean="0"/>
              <a:t> Circuit is hearing a De Facto ban on concealed carry in Hawaii as well as multiple lawsuits in California</a:t>
            </a:r>
          </a:p>
          <a:p>
            <a:endParaRPr lang="en-US" dirty="0" smtClean="0"/>
          </a:p>
        </p:txBody>
      </p:sp>
    </p:spTree>
    <p:extLst>
      <p:ext uri="{BB962C8B-B14F-4D97-AF65-F5344CB8AC3E}">
        <p14:creationId xmlns:p14="http://schemas.microsoft.com/office/powerpoint/2010/main" val="4196036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SB 281 Related Lawsuits</a:t>
            </a:r>
            <a:endParaRPr lang="en-US" dirty="0"/>
          </a:p>
        </p:txBody>
      </p:sp>
      <p:sp>
        <p:nvSpPr>
          <p:cNvPr id="3" name="Content Placeholder 2"/>
          <p:cNvSpPr>
            <a:spLocks noGrp="1"/>
          </p:cNvSpPr>
          <p:nvPr>
            <p:ph idx="1"/>
          </p:nvPr>
        </p:nvSpPr>
        <p:spPr/>
        <p:txBody>
          <a:bodyPr/>
          <a:lstStyle/>
          <a:p>
            <a:r>
              <a:rPr lang="en-US" sz="3600" dirty="0" smtClean="0"/>
              <a:t>Challenging magazine size limits and the semi-automatic rifles banned on the basis that these are needed for self-protection</a:t>
            </a:r>
          </a:p>
          <a:p>
            <a:r>
              <a:rPr lang="en-US" sz="3600" dirty="0" smtClean="0"/>
              <a:t>Also, 10 round limits make many existing guns unusable due to the lack of manufactured 10 round magazines</a:t>
            </a:r>
          </a:p>
          <a:p>
            <a:endParaRPr lang="en-US" dirty="0"/>
          </a:p>
        </p:txBody>
      </p:sp>
    </p:spTree>
    <p:extLst>
      <p:ext uri="{BB962C8B-B14F-4D97-AF65-F5344CB8AC3E}">
        <p14:creationId xmlns:p14="http://schemas.microsoft.com/office/powerpoint/2010/main" val="8813619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Amendment Organizations</a:t>
            </a:r>
            <a:endParaRPr lang="en-US" dirty="0"/>
          </a:p>
        </p:txBody>
      </p:sp>
      <p:sp>
        <p:nvSpPr>
          <p:cNvPr id="3" name="Content Placeholder 2"/>
          <p:cNvSpPr>
            <a:spLocks noGrp="1"/>
          </p:cNvSpPr>
          <p:nvPr>
            <p:ph idx="1"/>
          </p:nvPr>
        </p:nvSpPr>
        <p:spPr/>
        <p:txBody>
          <a:bodyPr/>
          <a:lstStyle/>
          <a:p>
            <a:r>
              <a:rPr lang="en-US" dirty="0" smtClean="0"/>
              <a:t>Civilian Marksmanship Program (CMP)</a:t>
            </a:r>
          </a:p>
          <a:p>
            <a:r>
              <a:rPr lang="en-US" dirty="0" smtClean="0"/>
              <a:t>Gun Owners of America (GOA)</a:t>
            </a:r>
          </a:p>
          <a:p>
            <a:r>
              <a:rPr lang="en-US" dirty="0" smtClean="0"/>
              <a:t>Maryland Shall Issue (MSI)</a:t>
            </a:r>
          </a:p>
          <a:p>
            <a:r>
              <a:rPr lang="en-US" dirty="0" smtClean="0"/>
              <a:t>National Rifle Association (NRA)</a:t>
            </a:r>
            <a:endParaRPr lang="en-US" dirty="0"/>
          </a:p>
          <a:p>
            <a:r>
              <a:rPr lang="en-US" dirty="0"/>
              <a:t>Second Amendment </a:t>
            </a:r>
            <a:r>
              <a:rPr lang="en-US" dirty="0" smtClean="0"/>
              <a:t>Foundation (SAF)</a:t>
            </a:r>
            <a:endParaRPr lang="en-US" dirty="0"/>
          </a:p>
          <a:p>
            <a:r>
              <a:rPr lang="en-US" dirty="0" smtClean="0"/>
              <a:t>Second Amendment Sisters </a:t>
            </a:r>
          </a:p>
          <a:p>
            <a:r>
              <a:rPr lang="en-US" dirty="0" smtClean="0"/>
              <a:t>Students for Concealed Carry on Campus</a:t>
            </a:r>
          </a:p>
          <a:p>
            <a:r>
              <a:rPr lang="en-US" dirty="0" smtClean="0"/>
              <a:t>U.S. Sportsmen’s Alliance (USSA)</a:t>
            </a:r>
            <a:endParaRPr lang="en-US" dirty="0"/>
          </a:p>
        </p:txBody>
      </p:sp>
    </p:spTree>
    <p:extLst>
      <p:ext uri="{BB962C8B-B14F-4D97-AF65-F5344CB8AC3E}">
        <p14:creationId xmlns:p14="http://schemas.microsoft.com/office/powerpoint/2010/main" val="921805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History of the Constitution</a:t>
            </a:r>
            <a:endParaRPr lang="en-US" dirty="0"/>
          </a:p>
        </p:txBody>
      </p:sp>
      <p:sp>
        <p:nvSpPr>
          <p:cNvPr id="3" name="Content Placeholder 2"/>
          <p:cNvSpPr>
            <a:spLocks noGrp="1"/>
          </p:cNvSpPr>
          <p:nvPr>
            <p:ph idx="1"/>
          </p:nvPr>
        </p:nvSpPr>
        <p:spPr/>
        <p:txBody>
          <a:bodyPr>
            <a:noAutofit/>
          </a:bodyPr>
          <a:lstStyle/>
          <a:p>
            <a:r>
              <a:rPr lang="en-US" sz="3200" dirty="0" smtClean="0"/>
              <a:t>Signed in Philadelphia in 1787</a:t>
            </a:r>
          </a:p>
          <a:p>
            <a:r>
              <a:rPr lang="en-US" sz="3200" dirty="0" smtClean="0"/>
              <a:t>Established a national </a:t>
            </a:r>
            <a:r>
              <a:rPr lang="en-US" sz="3200" dirty="0"/>
              <a:t>government and fundamental </a:t>
            </a:r>
            <a:r>
              <a:rPr lang="en-US" sz="3200" dirty="0" smtClean="0"/>
              <a:t>laws</a:t>
            </a:r>
          </a:p>
          <a:p>
            <a:r>
              <a:rPr lang="en-US" sz="3200" dirty="0" smtClean="0"/>
              <a:t>Guaranteed U.S. citizens basic </a:t>
            </a:r>
            <a:r>
              <a:rPr lang="en-US" sz="3200" dirty="0"/>
              <a:t>rights </a:t>
            </a:r>
            <a:endParaRPr lang="en-US" sz="3200" dirty="0" smtClean="0"/>
          </a:p>
          <a:p>
            <a:pPr marL="0" indent="0">
              <a:buNone/>
            </a:pPr>
            <a:endParaRPr lang="en-US" sz="3200" dirty="0" smtClean="0"/>
          </a:p>
          <a:p>
            <a:pPr marL="0" indent="0">
              <a:buNone/>
            </a:pPr>
            <a:endParaRPr lang="en-US" sz="3200" dirty="0"/>
          </a:p>
          <a:p>
            <a:pPr marL="0" indent="0">
              <a:buNone/>
            </a:pPr>
            <a:endParaRPr lang="en-US" sz="3200" dirty="0"/>
          </a:p>
          <a:p>
            <a:endParaRPr lang="en-US" sz="3200" dirty="0" smtClean="0"/>
          </a:p>
          <a:p>
            <a:r>
              <a:rPr lang="en-US" sz="3200" dirty="0" smtClean="0">
                <a:hlinkClick r:id="rId2"/>
              </a:rPr>
              <a:t>http://www.history.com/topics/constitution</a:t>
            </a:r>
            <a:endParaRPr lang="en-US" sz="3200" dirty="0"/>
          </a:p>
        </p:txBody>
      </p:sp>
    </p:spTree>
    <p:extLst>
      <p:ext uri="{BB962C8B-B14F-4D97-AF65-F5344CB8AC3E}">
        <p14:creationId xmlns:p14="http://schemas.microsoft.com/office/powerpoint/2010/main" val="28548109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Article 5 - Ratification of the Constitution</a:t>
            </a:r>
            <a:endParaRPr lang="en-US" dirty="0"/>
          </a:p>
        </p:txBody>
      </p:sp>
      <p:sp>
        <p:nvSpPr>
          <p:cNvPr id="3" name="Content Placeholder 2"/>
          <p:cNvSpPr>
            <a:spLocks noGrp="1"/>
          </p:cNvSpPr>
          <p:nvPr>
            <p:ph idx="1"/>
          </p:nvPr>
        </p:nvSpPr>
        <p:spPr/>
        <p:txBody>
          <a:bodyPr>
            <a:noAutofit/>
          </a:bodyPr>
          <a:lstStyle/>
          <a:p>
            <a:r>
              <a:rPr lang="en-US" sz="3200" dirty="0" smtClean="0"/>
              <a:t>Article 5 of the Constitution is the process to ratify the Constitution</a:t>
            </a:r>
          </a:p>
          <a:p>
            <a:r>
              <a:rPr lang="en-US" sz="3200" dirty="0" smtClean="0"/>
              <a:t>Requires two thirds of both Houses of Congress to propose an Amendment or </a:t>
            </a:r>
          </a:p>
          <a:p>
            <a:r>
              <a:rPr lang="en-US" sz="3200" dirty="0" smtClean="0"/>
              <a:t>Article V convention and ratified by a vote of three quarters of the states</a:t>
            </a:r>
            <a:endParaRPr lang="en-US" sz="3200" dirty="0"/>
          </a:p>
          <a:p>
            <a:endParaRPr lang="en-US" sz="3200" dirty="0" smtClean="0"/>
          </a:p>
          <a:p>
            <a:r>
              <a:rPr lang="en-US" sz="3200" dirty="0" smtClean="0">
                <a:hlinkClick r:id="rId2"/>
              </a:rPr>
              <a:t>http://www.usconstitution.net/xconst_A5.html</a:t>
            </a:r>
            <a:endParaRPr lang="en-US" sz="3200" dirty="0"/>
          </a:p>
        </p:txBody>
      </p:sp>
    </p:spTree>
    <p:extLst>
      <p:ext uri="{BB962C8B-B14F-4D97-AF65-F5344CB8AC3E}">
        <p14:creationId xmlns:p14="http://schemas.microsoft.com/office/powerpoint/2010/main" val="3073847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Bill of Rights</a:t>
            </a:r>
            <a:endParaRPr lang="en-US" dirty="0"/>
          </a:p>
        </p:txBody>
      </p:sp>
      <p:sp>
        <p:nvSpPr>
          <p:cNvPr id="3" name="Content Placeholder 2"/>
          <p:cNvSpPr>
            <a:spLocks noGrp="1"/>
          </p:cNvSpPr>
          <p:nvPr>
            <p:ph idx="1"/>
          </p:nvPr>
        </p:nvSpPr>
        <p:spPr/>
        <p:txBody>
          <a:bodyPr/>
          <a:lstStyle/>
          <a:p>
            <a:r>
              <a:rPr lang="en-US" sz="4000" dirty="0" smtClean="0"/>
              <a:t>A ratification to the Constitution including 10 amendments</a:t>
            </a:r>
          </a:p>
          <a:p>
            <a:r>
              <a:rPr lang="en-US" sz="4000" dirty="0" smtClean="0"/>
              <a:t>“It’s my first amendment right to say that”</a:t>
            </a:r>
          </a:p>
          <a:p>
            <a:r>
              <a:rPr lang="en-US" sz="4000" dirty="0" smtClean="0"/>
              <a:t>“I plead the fifth [amendment]” </a:t>
            </a:r>
          </a:p>
          <a:p>
            <a:pPr marL="0" indent="0">
              <a:buNone/>
            </a:pPr>
            <a:endParaRPr lang="en-US" dirty="0" smtClean="0"/>
          </a:p>
          <a:p>
            <a:endParaRPr lang="en-US" dirty="0"/>
          </a:p>
        </p:txBody>
      </p:sp>
    </p:spTree>
    <p:extLst>
      <p:ext uri="{BB962C8B-B14F-4D97-AF65-F5344CB8AC3E}">
        <p14:creationId xmlns:p14="http://schemas.microsoft.com/office/powerpoint/2010/main" val="1712246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II Amendment</a:t>
            </a:r>
            <a:endParaRPr lang="en-US" dirty="0"/>
          </a:p>
        </p:txBody>
      </p:sp>
      <p:sp>
        <p:nvSpPr>
          <p:cNvPr id="3" name="Content Placeholder 2"/>
          <p:cNvSpPr>
            <a:spLocks noGrp="1"/>
          </p:cNvSpPr>
          <p:nvPr>
            <p:ph idx="1"/>
          </p:nvPr>
        </p:nvSpPr>
        <p:spPr/>
        <p:txBody>
          <a:bodyPr>
            <a:normAutofit/>
          </a:bodyPr>
          <a:lstStyle/>
          <a:p>
            <a:r>
              <a:rPr lang="en-US" sz="4400" dirty="0" smtClean="0"/>
              <a:t>“A </a:t>
            </a:r>
            <a:r>
              <a:rPr lang="en-US" sz="4400" dirty="0"/>
              <a:t>well regulated Militia, being necessary to the security of a free State, the right of the people to keep and bear Arms, shall not be infringed</a:t>
            </a:r>
            <a:r>
              <a:rPr lang="en-US" sz="4400" dirty="0" smtClean="0"/>
              <a:t>.”</a:t>
            </a:r>
            <a:endParaRPr lang="en-US" sz="4400" dirty="0"/>
          </a:p>
          <a:p>
            <a:r>
              <a:rPr lang="en-US" sz="4400" dirty="0" smtClean="0">
                <a:hlinkClick r:id="rId2"/>
              </a:rPr>
              <a:t>http://www.archives.gov/exhibits/charters/bill_of_rights_transcript.html</a:t>
            </a:r>
            <a:endParaRPr lang="en-US" sz="4400" dirty="0" smtClean="0"/>
          </a:p>
          <a:p>
            <a:pPr marL="0" indent="0">
              <a:buNone/>
            </a:pPr>
            <a:endParaRPr lang="en-US" dirty="0"/>
          </a:p>
        </p:txBody>
      </p:sp>
    </p:spTree>
    <p:extLst>
      <p:ext uri="{BB962C8B-B14F-4D97-AF65-F5344CB8AC3E}">
        <p14:creationId xmlns:p14="http://schemas.microsoft.com/office/powerpoint/2010/main" val="5496468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Controversies	</a:t>
            </a:r>
            <a:endParaRPr lang="en-US" dirty="0"/>
          </a:p>
        </p:txBody>
      </p:sp>
      <p:sp>
        <p:nvSpPr>
          <p:cNvPr id="3" name="Content Placeholder 2"/>
          <p:cNvSpPr>
            <a:spLocks noGrp="1"/>
          </p:cNvSpPr>
          <p:nvPr>
            <p:ph idx="1"/>
          </p:nvPr>
        </p:nvSpPr>
        <p:spPr/>
        <p:txBody>
          <a:bodyPr/>
          <a:lstStyle/>
          <a:p>
            <a:r>
              <a:rPr lang="en-US" sz="3600" dirty="0"/>
              <a:t>"well regulated militia"</a:t>
            </a:r>
          </a:p>
          <a:p>
            <a:r>
              <a:rPr lang="en-US" sz="3600" dirty="0"/>
              <a:t>"the right of the People"</a:t>
            </a:r>
          </a:p>
          <a:p>
            <a:r>
              <a:rPr lang="en-US" sz="3600" dirty="0"/>
              <a:t>"keep and bear arms"</a:t>
            </a:r>
          </a:p>
          <a:p>
            <a:endParaRPr lang="en-US" dirty="0"/>
          </a:p>
        </p:txBody>
      </p:sp>
    </p:spTree>
    <p:extLst>
      <p:ext uri="{BB962C8B-B14F-4D97-AF65-F5344CB8AC3E}">
        <p14:creationId xmlns:p14="http://schemas.microsoft.com/office/powerpoint/2010/main" val="2948996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“Well Regulated Militia”</a:t>
            </a:r>
            <a:endParaRPr lang="en-US" dirty="0"/>
          </a:p>
        </p:txBody>
      </p:sp>
      <p:sp>
        <p:nvSpPr>
          <p:cNvPr id="3" name="Content Placeholder 2"/>
          <p:cNvSpPr>
            <a:spLocks noGrp="1"/>
          </p:cNvSpPr>
          <p:nvPr>
            <p:ph idx="1"/>
          </p:nvPr>
        </p:nvSpPr>
        <p:spPr/>
        <p:txBody>
          <a:bodyPr/>
          <a:lstStyle/>
          <a:p>
            <a:r>
              <a:rPr lang="en-US" sz="3600" dirty="0" smtClean="0"/>
              <a:t>Is this a prefatory clause? </a:t>
            </a:r>
          </a:p>
          <a:p>
            <a:r>
              <a:rPr lang="en-US" sz="3600" dirty="0" smtClean="0"/>
              <a:t>Is there a difference between owning firearms for self defense and owning firearms to form a militia?</a:t>
            </a:r>
          </a:p>
          <a:p>
            <a:endParaRPr lang="en-US" dirty="0"/>
          </a:p>
        </p:txBody>
      </p:sp>
    </p:spTree>
    <p:extLst>
      <p:ext uri="{BB962C8B-B14F-4D97-AF65-F5344CB8AC3E}">
        <p14:creationId xmlns:p14="http://schemas.microsoft.com/office/powerpoint/2010/main" val="3558121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Right of the People</a:t>
            </a:r>
            <a:endParaRPr lang="en-US" dirty="0"/>
          </a:p>
        </p:txBody>
      </p:sp>
      <p:sp>
        <p:nvSpPr>
          <p:cNvPr id="3" name="Content Placeholder 2"/>
          <p:cNvSpPr>
            <a:spLocks noGrp="1"/>
          </p:cNvSpPr>
          <p:nvPr>
            <p:ph idx="1"/>
          </p:nvPr>
        </p:nvSpPr>
        <p:spPr/>
        <p:txBody>
          <a:bodyPr>
            <a:normAutofit/>
          </a:bodyPr>
          <a:lstStyle/>
          <a:p>
            <a:r>
              <a:rPr lang="en-US" sz="3600" dirty="0" smtClean="0"/>
              <a:t>Everywhere else that the words “the people” are written in the Constitution, it refers to everyone</a:t>
            </a:r>
          </a:p>
          <a:p>
            <a:r>
              <a:rPr lang="en-US" sz="3600" dirty="0" smtClean="0"/>
              <a:t>This means it is an individual right</a:t>
            </a:r>
          </a:p>
          <a:p>
            <a:r>
              <a:rPr lang="en-US" sz="3600" dirty="0" smtClean="0"/>
              <a:t>However, this contrasts with “[a] </a:t>
            </a:r>
            <a:r>
              <a:rPr lang="en-US" sz="3600" dirty="0"/>
              <a:t>well regulated </a:t>
            </a:r>
            <a:r>
              <a:rPr lang="en-US" sz="3600" dirty="0" smtClean="0"/>
              <a:t>Militia” which implies only physically fit males within a desired age range</a:t>
            </a:r>
            <a:endParaRPr lang="en-US" sz="3600" dirty="0"/>
          </a:p>
        </p:txBody>
      </p:sp>
    </p:spTree>
    <p:extLst>
      <p:ext uri="{BB962C8B-B14F-4D97-AF65-F5344CB8AC3E}">
        <p14:creationId xmlns:p14="http://schemas.microsoft.com/office/powerpoint/2010/main" val="2894628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Keep and Bear Arms</a:t>
            </a:r>
            <a:endParaRPr lang="en-US" dirty="0"/>
          </a:p>
        </p:txBody>
      </p:sp>
      <p:sp>
        <p:nvSpPr>
          <p:cNvPr id="3" name="Content Placeholder 2"/>
          <p:cNvSpPr>
            <a:spLocks noGrp="1"/>
          </p:cNvSpPr>
          <p:nvPr>
            <p:ph idx="1"/>
          </p:nvPr>
        </p:nvSpPr>
        <p:spPr/>
        <p:txBody>
          <a:bodyPr>
            <a:normAutofit/>
          </a:bodyPr>
          <a:lstStyle/>
          <a:p>
            <a:r>
              <a:rPr lang="en-US" sz="3600" dirty="0" smtClean="0"/>
              <a:t>What type of arms?</a:t>
            </a:r>
          </a:p>
          <a:p>
            <a:r>
              <a:rPr lang="en-US" sz="3600" dirty="0" smtClean="0"/>
              <a:t>“bear arms” used to refer to carrying weapons while not in a militia</a:t>
            </a:r>
          </a:p>
          <a:p>
            <a:r>
              <a:rPr lang="en-US" sz="3600" dirty="0" smtClean="0"/>
              <a:t>Why did the framers not include any mention of self-defense?</a:t>
            </a:r>
            <a:endParaRPr lang="en-US" sz="3600" dirty="0"/>
          </a:p>
        </p:txBody>
      </p:sp>
    </p:spTree>
    <p:extLst>
      <p:ext uri="{BB962C8B-B14F-4D97-AF65-F5344CB8AC3E}">
        <p14:creationId xmlns:p14="http://schemas.microsoft.com/office/powerpoint/2010/main" val="27227234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244</TotalTime>
  <Words>985</Words>
  <Application>Microsoft Office PowerPoint</Application>
  <PresentationFormat>Widescreen</PresentationFormat>
  <Paragraphs>96</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The Second Amendment</vt:lpstr>
      <vt:lpstr>The History of the Constitution</vt:lpstr>
      <vt:lpstr>Article 5 - Ratification of the Constitution</vt:lpstr>
      <vt:lpstr>Bill of Rights</vt:lpstr>
      <vt:lpstr>The II Amendment</vt:lpstr>
      <vt:lpstr>Controversies </vt:lpstr>
      <vt:lpstr>“Well Regulated Militia”</vt:lpstr>
      <vt:lpstr>The Right of the People</vt:lpstr>
      <vt:lpstr>Keep and Bear Arms</vt:lpstr>
      <vt:lpstr>Famous Court Rulings</vt:lpstr>
      <vt:lpstr>United States v. Cruikshank</vt:lpstr>
      <vt:lpstr>Presser v. Illinois</vt:lpstr>
      <vt:lpstr>United States v. Miller</vt:lpstr>
      <vt:lpstr>District of Columbia v. Heller</vt:lpstr>
      <vt:lpstr>McDonald v. Chicago</vt:lpstr>
      <vt:lpstr>Maryland Relevant Issues</vt:lpstr>
      <vt:lpstr>Woollard v. Gallagher</vt:lpstr>
      <vt:lpstr>SB 281 Related Lawsuits</vt:lpstr>
      <vt:lpstr>Second Amendment Organizations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Second Amendment</dc:title>
  <dc:creator>Moshe Feldman</dc:creator>
  <cp:lastModifiedBy>Moshe Feldman</cp:lastModifiedBy>
  <cp:revision>23</cp:revision>
  <dcterms:created xsi:type="dcterms:W3CDTF">2013-10-19T19:34:26Z</dcterms:created>
  <dcterms:modified xsi:type="dcterms:W3CDTF">2013-10-28T15:20:49Z</dcterms:modified>
</cp:coreProperties>
</file>