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280" r:id="rId48"/>
    <p:sldId id="281" r:id="rId49"/>
    <p:sldId id="282" r:id="rId50"/>
    <p:sldId id="283" r:id="rId51"/>
    <p:sldId id="284" r:id="rId52"/>
    <p:sldId id="285" r:id="rId53"/>
    <p:sldId id="286" r:id="rId54"/>
    <p:sldId id="287" r:id="rId55"/>
    <p:sldId id="288" r:id="rId56"/>
    <p:sldId id="313"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2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34CA60-A08A-2D49-9BAB-4FF9CBF7458D}"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374515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4CA60-A08A-2D49-9BAB-4FF9CBF7458D}"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332144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4CA60-A08A-2D49-9BAB-4FF9CBF7458D}"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283482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4CA60-A08A-2D49-9BAB-4FF9CBF7458D}"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205951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4CA60-A08A-2D49-9BAB-4FF9CBF7458D}"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143905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34CA60-A08A-2D49-9BAB-4FF9CBF7458D}" type="datetimeFigureOut">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321972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4CA60-A08A-2D49-9BAB-4FF9CBF7458D}" type="datetimeFigureOut">
              <a:rPr lang="en-US" smtClean="0"/>
              <a:t>10/14/13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61171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34CA60-A08A-2D49-9BAB-4FF9CBF7458D}" type="datetimeFigureOut">
              <a:rPr lang="en-US" smtClean="0"/>
              <a:t>10/14/13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13921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4CA60-A08A-2D49-9BAB-4FF9CBF7458D}" type="datetimeFigureOut">
              <a:rPr lang="en-US" smtClean="0"/>
              <a:t>10/14/13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313172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4CA60-A08A-2D49-9BAB-4FF9CBF7458D}" type="datetimeFigureOut">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130524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4CA60-A08A-2D49-9BAB-4FF9CBF7458D}" type="datetimeFigureOut">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A35C3-6F51-EA43-909E-1839F8E66E48}" type="slidenum">
              <a:rPr lang="en-US" smtClean="0"/>
              <a:t>‹#›</a:t>
            </a:fld>
            <a:endParaRPr lang="en-US"/>
          </a:p>
        </p:txBody>
      </p:sp>
    </p:spTree>
    <p:extLst>
      <p:ext uri="{BB962C8B-B14F-4D97-AF65-F5344CB8AC3E}">
        <p14:creationId xmlns:p14="http://schemas.microsoft.com/office/powerpoint/2010/main" val="16599315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4CA60-A08A-2D49-9BAB-4FF9CBF7458D}" type="datetimeFigureOut">
              <a:rPr lang="en-US" smtClean="0"/>
              <a:t>10/14/13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A35C3-6F51-EA43-909E-1839F8E66E48}" type="slidenum">
              <a:rPr lang="en-US" smtClean="0"/>
              <a:t>‹#›</a:t>
            </a:fld>
            <a:endParaRPr lang="en-US"/>
          </a:p>
        </p:txBody>
      </p:sp>
    </p:spTree>
    <p:extLst>
      <p:ext uri="{BB962C8B-B14F-4D97-AF65-F5344CB8AC3E}">
        <p14:creationId xmlns:p14="http://schemas.microsoft.com/office/powerpoint/2010/main" val="2527101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o6Y7LIJm5g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 Id="rId3"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Firearm Safety</a:t>
            </a:r>
            <a:endParaRPr lang="en-US" dirty="0"/>
          </a:p>
        </p:txBody>
      </p:sp>
      <p:sp>
        <p:nvSpPr>
          <p:cNvPr id="3" name="Subtitle 2"/>
          <p:cNvSpPr>
            <a:spLocks noGrp="1"/>
          </p:cNvSpPr>
          <p:nvPr>
            <p:ph type="subTitle" idx="1"/>
          </p:nvPr>
        </p:nvSpPr>
        <p:spPr/>
        <p:txBody>
          <a:bodyPr/>
          <a:lstStyle/>
          <a:p>
            <a:r>
              <a:rPr lang="en-US" dirty="0" smtClean="0"/>
              <a:t>UMBC Rifle and Pistol Club</a:t>
            </a:r>
            <a:endParaRPr lang="en-US" dirty="0"/>
          </a:p>
        </p:txBody>
      </p:sp>
    </p:spTree>
    <p:extLst>
      <p:ext uri="{BB962C8B-B14F-4D97-AF65-F5344CB8AC3E}">
        <p14:creationId xmlns:p14="http://schemas.microsoft.com/office/powerpoint/2010/main" val="5785236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12 Basic Rules for Safe Firearm Handling</a:t>
            </a:r>
            <a:r>
              <a:rPr lang="en-US" sz="2800" b="1" dirty="0" smtClean="0"/>
              <a:t/>
            </a:r>
            <a:br>
              <a:rPr lang="en-US" sz="2800" b="1" dirty="0" smtClean="0"/>
            </a:br>
            <a:endParaRPr lang="en-US" dirty="0"/>
          </a:p>
        </p:txBody>
      </p:sp>
      <p:sp>
        <p:nvSpPr>
          <p:cNvPr id="3" name="Content Placeholder 2"/>
          <p:cNvSpPr>
            <a:spLocks noGrp="1"/>
          </p:cNvSpPr>
          <p:nvPr>
            <p:ph idx="1"/>
          </p:nvPr>
        </p:nvSpPr>
        <p:spPr/>
        <p:txBody>
          <a:bodyPr>
            <a:normAutofit fontScale="85000" lnSpcReduction="20000"/>
          </a:bodyPr>
          <a:lstStyle/>
          <a:p>
            <a:pPr marL="290513" indent="-290513"/>
            <a:r>
              <a:rPr lang="en-US" b="1" i="1" dirty="0" smtClean="0"/>
              <a:t>9.  Be sure the barrel is clear of obstructions before loading and shooting.</a:t>
            </a:r>
          </a:p>
          <a:p>
            <a:pPr marL="290513" indent="-290513"/>
            <a:r>
              <a:rPr lang="en-US" b="1" i="1" dirty="0" smtClean="0"/>
              <a:t>10.  If your gun fails to fire when the trigger is pulled, hold your shooting position for a few seconds, then with your muzzle pointed in a safe direction, unload the gun.</a:t>
            </a:r>
          </a:p>
          <a:p>
            <a:pPr marL="290513" indent="-290513"/>
            <a:r>
              <a:rPr lang="en-US" b="1" i="1" dirty="0" smtClean="0"/>
              <a:t>11.  Don</a:t>
            </a:r>
            <a:r>
              <a:rPr lang="ja-JP" altLang="en-US" b="1" i="1" dirty="0" smtClean="0">
                <a:latin typeface="Arial"/>
              </a:rPr>
              <a:t>’</a:t>
            </a:r>
            <a:r>
              <a:rPr lang="en-US" b="1" i="1" dirty="0" smtClean="0"/>
              <a:t>t rely on the gun</a:t>
            </a:r>
            <a:r>
              <a:rPr lang="ja-JP" altLang="en-US" b="1" i="1" dirty="0" smtClean="0">
                <a:latin typeface="Arial"/>
              </a:rPr>
              <a:t>’</a:t>
            </a:r>
            <a:r>
              <a:rPr lang="en-US" b="1" i="1" dirty="0" smtClean="0"/>
              <a:t>s safety to keep it from firing.</a:t>
            </a:r>
          </a:p>
          <a:p>
            <a:pPr marL="290513" indent="-290513"/>
            <a:r>
              <a:rPr lang="en-US" b="1" i="1" dirty="0" smtClean="0"/>
              <a:t>12.  Be aware of your surroundings when handling guns so you don</a:t>
            </a:r>
            <a:r>
              <a:rPr lang="ja-JP" altLang="en-US" b="1" i="1" dirty="0" smtClean="0">
                <a:latin typeface="Arial"/>
              </a:rPr>
              <a:t>’</a:t>
            </a:r>
            <a:r>
              <a:rPr lang="en-US" b="1" i="1" dirty="0" smtClean="0"/>
              <a:t>t trip or lose your balance and accidentally point and/or fire the gun at anyone or anything.</a:t>
            </a:r>
          </a:p>
          <a:p>
            <a:endParaRPr lang="en-US" dirty="0"/>
          </a:p>
        </p:txBody>
      </p:sp>
    </p:spTree>
    <p:extLst>
      <p:ext uri="{BB962C8B-B14F-4D97-AF65-F5344CB8AC3E}">
        <p14:creationId xmlns:p14="http://schemas.microsoft.com/office/powerpoint/2010/main" val="26706875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66800" y="0"/>
            <a:ext cx="7001623" cy="6858000"/>
          </a:xfrm>
          <a:prstGeom prst="rect">
            <a:avLst/>
          </a:prstGeom>
        </p:spPr>
      </p:pic>
    </p:spTree>
    <p:extLst>
      <p:ext uri="{BB962C8B-B14F-4D97-AF65-F5344CB8AC3E}">
        <p14:creationId xmlns:p14="http://schemas.microsoft.com/office/powerpoint/2010/main" val="33785759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100" y="330200"/>
            <a:ext cx="8039100" cy="6184900"/>
          </a:xfrm>
          <a:prstGeom prst="rect">
            <a:avLst/>
          </a:prstGeom>
        </p:spPr>
      </p:pic>
    </p:spTree>
    <p:extLst>
      <p:ext uri="{BB962C8B-B14F-4D97-AF65-F5344CB8AC3E}">
        <p14:creationId xmlns:p14="http://schemas.microsoft.com/office/powerpoint/2010/main" val="40425959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Safety </a:t>
            </a:r>
            <a:endParaRPr lang="en-US" dirty="0"/>
          </a:p>
        </p:txBody>
      </p:sp>
      <p:sp>
        <p:nvSpPr>
          <p:cNvPr id="3" name="Content Placeholder 2"/>
          <p:cNvSpPr>
            <a:spLocks noGrp="1"/>
          </p:cNvSpPr>
          <p:nvPr>
            <p:ph idx="1"/>
          </p:nvPr>
        </p:nvSpPr>
        <p:spPr/>
        <p:txBody>
          <a:bodyPr/>
          <a:lstStyle/>
          <a:p>
            <a:r>
              <a:rPr lang="en-US" dirty="0" smtClean="0"/>
              <a:t>There are many different types of safeties that vary from firearm to firearm. Make sure to familiarize yourself with the safety device(s) of any firearm you intend to operate.</a:t>
            </a:r>
          </a:p>
          <a:p>
            <a:r>
              <a:rPr lang="en-US" dirty="0" smtClean="0"/>
              <a:t>Just because the safety is turned “on” does not mean you no longer have to follow the rules of firearm safety.</a:t>
            </a:r>
          </a:p>
          <a:p>
            <a:r>
              <a:rPr lang="en-US" dirty="0" smtClean="0"/>
              <a:t>Safeties can and do fail</a:t>
            </a:r>
            <a:endParaRPr lang="en-US" dirty="0"/>
          </a:p>
        </p:txBody>
      </p:sp>
    </p:spTree>
    <p:extLst>
      <p:ext uri="{BB962C8B-B14F-4D97-AF65-F5344CB8AC3E}">
        <p14:creationId xmlns:p14="http://schemas.microsoft.com/office/powerpoint/2010/main" val="18423646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Firearm Parts</a:t>
            </a:r>
            <a:endParaRPr lang="en-US" dirty="0"/>
          </a:p>
        </p:txBody>
      </p:sp>
      <p:sp>
        <p:nvSpPr>
          <p:cNvPr id="3" name="Content Placeholder 2"/>
          <p:cNvSpPr>
            <a:spLocks noGrp="1"/>
          </p:cNvSpPr>
          <p:nvPr>
            <p:ph idx="1"/>
          </p:nvPr>
        </p:nvSpPr>
        <p:spPr/>
        <p:txBody>
          <a:bodyPr/>
          <a:lstStyle/>
          <a:p>
            <a:r>
              <a:rPr lang="en-US" dirty="0" smtClean="0"/>
              <a:t>Action: The moving parts that load, fire, and eject shells or cartridges</a:t>
            </a:r>
          </a:p>
          <a:p>
            <a:r>
              <a:rPr lang="en-US" dirty="0" smtClean="0"/>
              <a:t>Receiver: The metal housing for the parts of the action</a:t>
            </a:r>
          </a:p>
          <a:p>
            <a:r>
              <a:rPr lang="en-US" dirty="0" smtClean="0"/>
              <a:t>Bore: The inside of the barrel through which the projectile travels</a:t>
            </a:r>
          </a:p>
          <a:p>
            <a:r>
              <a:rPr lang="en-US" dirty="0" smtClean="0"/>
              <a:t>Firing Pin: Strikes the primer of the cartridge to cause ignition</a:t>
            </a:r>
          </a:p>
          <a:p>
            <a:endParaRPr lang="en-US" dirty="0"/>
          </a:p>
        </p:txBody>
      </p:sp>
    </p:spTree>
    <p:extLst>
      <p:ext uri="{BB962C8B-B14F-4D97-AF65-F5344CB8AC3E}">
        <p14:creationId xmlns:p14="http://schemas.microsoft.com/office/powerpoint/2010/main" val="33495446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Ammunition</a:t>
            </a:r>
            <a:endParaRPr lang="en-US" dirty="0"/>
          </a:p>
        </p:txBody>
      </p:sp>
      <p:pic>
        <p:nvPicPr>
          <p:cNvPr id="5" name="Picture 4"/>
          <p:cNvPicPr>
            <a:picLocks noChangeAspect="1"/>
          </p:cNvPicPr>
          <p:nvPr/>
        </p:nvPicPr>
        <p:blipFill>
          <a:blip r:embed="rId2"/>
          <a:stretch>
            <a:fillRect/>
          </a:stretch>
        </p:blipFill>
        <p:spPr>
          <a:xfrm>
            <a:off x="266700" y="0"/>
            <a:ext cx="8587204" cy="6858000"/>
          </a:xfrm>
          <a:prstGeom prst="rect">
            <a:avLst/>
          </a:prstGeom>
        </p:spPr>
      </p:pic>
      <p:sp>
        <p:nvSpPr>
          <p:cNvPr id="12" name="TextBox 11"/>
          <p:cNvSpPr txBox="1"/>
          <p:nvPr/>
        </p:nvSpPr>
        <p:spPr>
          <a:xfrm>
            <a:off x="3353953" y="2637379"/>
            <a:ext cx="1269944" cy="400110"/>
          </a:xfrm>
          <a:prstGeom prst="rect">
            <a:avLst/>
          </a:prstGeom>
          <a:solidFill>
            <a:schemeClr val="bg1"/>
          </a:solidFill>
        </p:spPr>
        <p:txBody>
          <a:bodyPr wrap="square" rtlCol="0">
            <a:spAutoFit/>
          </a:bodyPr>
          <a:lstStyle/>
          <a:p>
            <a:r>
              <a:rPr lang="en-US" sz="2000" b="1" dirty="0" smtClean="0"/>
              <a:t>Projectile</a:t>
            </a:r>
            <a:endParaRPr lang="en-US" sz="2000" b="1" dirty="0"/>
          </a:p>
        </p:txBody>
      </p:sp>
      <p:sp>
        <p:nvSpPr>
          <p:cNvPr id="13" name="TextBox 12"/>
          <p:cNvSpPr txBox="1"/>
          <p:nvPr/>
        </p:nvSpPr>
        <p:spPr>
          <a:xfrm>
            <a:off x="266700" y="144397"/>
            <a:ext cx="4949523" cy="1107996"/>
          </a:xfrm>
          <a:prstGeom prst="rect">
            <a:avLst/>
          </a:prstGeom>
          <a:noFill/>
        </p:spPr>
        <p:txBody>
          <a:bodyPr wrap="square" rtlCol="0">
            <a:spAutoFit/>
          </a:bodyPr>
          <a:lstStyle/>
          <a:p>
            <a:r>
              <a:rPr lang="en-US" sz="6600" dirty="0" smtClean="0"/>
              <a:t>Ammunition</a:t>
            </a:r>
            <a:endParaRPr lang="en-US" sz="6600" dirty="0"/>
          </a:p>
        </p:txBody>
      </p:sp>
    </p:spTree>
    <p:extLst>
      <p:ext uri="{BB962C8B-B14F-4D97-AF65-F5344CB8AC3E}">
        <p14:creationId xmlns:p14="http://schemas.microsoft.com/office/powerpoint/2010/main" val="40779346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Components of Ammunition</a:t>
            </a:r>
            <a:endParaRPr lang="en-US" dirty="0"/>
          </a:p>
        </p:txBody>
      </p:sp>
      <p:sp>
        <p:nvSpPr>
          <p:cNvPr id="3" name="Content Placeholder 2"/>
          <p:cNvSpPr>
            <a:spLocks noGrp="1"/>
          </p:cNvSpPr>
          <p:nvPr>
            <p:ph idx="1"/>
          </p:nvPr>
        </p:nvSpPr>
        <p:spPr/>
        <p:txBody>
          <a:bodyPr/>
          <a:lstStyle/>
          <a:p>
            <a:r>
              <a:rPr lang="en-US" dirty="0" smtClean="0"/>
              <a:t>Case: The container that holds all other ammunition components together. It’s usually made of brass, steel, or plastic.</a:t>
            </a:r>
          </a:p>
          <a:p>
            <a:r>
              <a:rPr lang="en-US" dirty="0" smtClean="0"/>
              <a:t>Primer: An explosive chemical compound that ignites the gunpowder when struck by a firing pin. Primer can be placed in the rim of the case (</a:t>
            </a:r>
            <a:r>
              <a:rPr lang="en-US" dirty="0" err="1" smtClean="0"/>
              <a:t>rimfire</a:t>
            </a:r>
            <a:r>
              <a:rPr lang="en-US" dirty="0" smtClean="0"/>
              <a:t>) or in the center of the base of the case (</a:t>
            </a:r>
            <a:r>
              <a:rPr lang="en-US" dirty="0" err="1" smtClean="0"/>
              <a:t>centerfire</a:t>
            </a:r>
            <a:r>
              <a:rPr lang="en-US" dirty="0" smtClean="0"/>
              <a:t>).</a:t>
            </a:r>
          </a:p>
          <a:p>
            <a:endParaRPr lang="en-US" dirty="0"/>
          </a:p>
        </p:txBody>
      </p:sp>
    </p:spTree>
    <p:extLst>
      <p:ext uri="{BB962C8B-B14F-4D97-AF65-F5344CB8AC3E}">
        <p14:creationId xmlns:p14="http://schemas.microsoft.com/office/powerpoint/2010/main" val="21395867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Components of Ammunition</a:t>
            </a:r>
            <a:endParaRPr lang="en-US" dirty="0"/>
          </a:p>
        </p:txBody>
      </p:sp>
      <p:sp>
        <p:nvSpPr>
          <p:cNvPr id="3" name="Content Placeholder 2"/>
          <p:cNvSpPr>
            <a:spLocks noGrp="1"/>
          </p:cNvSpPr>
          <p:nvPr>
            <p:ph idx="1"/>
          </p:nvPr>
        </p:nvSpPr>
        <p:spPr/>
        <p:txBody>
          <a:bodyPr/>
          <a:lstStyle/>
          <a:p>
            <a:r>
              <a:rPr lang="en-US" dirty="0" smtClean="0"/>
              <a:t>Gunpowder: A chemical mixture that burns rapidly and converts to gas to propel the projectile.</a:t>
            </a:r>
          </a:p>
          <a:p>
            <a:r>
              <a:rPr lang="en-US" dirty="0" smtClean="0"/>
              <a:t>Projectile: The object(s) expelled from the barrel. </a:t>
            </a:r>
            <a:endParaRPr lang="en-US" dirty="0"/>
          </a:p>
          <a:p>
            <a:r>
              <a:rPr lang="en-US" dirty="0" smtClean="0"/>
              <a:t>Wad: A seal and/or shot container made of plastic that separates the powder from the slug or shot in a </a:t>
            </a:r>
            <a:r>
              <a:rPr lang="en-US" dirty="0" err="1" smtClean="0"/>
              <a:t>shotshell</a:t>
            </a:r>
            <a:r>
              <a:rPr lang="en-US" dirty="0" smtClean="0"/>
              <a:t>.</a:t>
            </a:r>
            <a:endParaRPr lang="en-US" dirty="0"/>
          </a:p>
        </p:txBody>
      </p:sp>
    </p:spTree>
    <p:extLst>
      <p:ext uri="{BB962C8B-B14F-4D97-AF65-F5344CB8AC3E}">
        <p14:creationId xmlns:p14="http://schemas.microsoft.com/office/powerpoint/2010/main" val="2185783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Projectiles</a:t>
            </a:r>
            <a:endParaRPr lang="en-US" dirty="0"/>
          </a:p>
        </p:txBody>
      </p:sp>
      <p:sp>
        <p:nvSpPr>
          <p:cNvPr id="3" name="Content Placeholder 2"/>
          <p:cNvSpPr>
            <a:spLocks noGrp="1"/>
          </p:cNvSpPr>
          <p:nvPr>
            <p:ph idx="1"/>
          </p:nvPr>
        </p:nvSpPr>
        <p:spPr/>
        <p:txBody>
          <a:bodyPr/>
          <a:lstStyle/>
          <a:p>
            <a:r>
              <a:rPr lang="en-US" dirty="0" smtClean="0"/>
              <a:t>Bullet: A projectile, usually containing lead, that is fired from a rifle or pistol.</a:t>
            </a:r>
          </a:p>
          <a:p>
            <a:r>
              <a:rPr lang="en-US" dirty="0" smtClean="0"/>
              <a:t>Slug: A solid projectile, usually made of lead, that is fired from a shotgun.</a:t>
            </a:r>
          </a:p>
          <a:p>
            <a:r>
              <a:rPr lang="en-US" dirty="0" smtClean="0"/>
              <a:t>Shot: Numerous pellets, usually made of lead or steel, that are fired from a shotgun.</a:t>
            </a:r>
            <a:endParaRPr lang="en-US" dirty="0"/>
          </a:p>
        </p:txBody>
      </p:sp>
    </p:spTree>
    <p:extLst>
      <p:ext uri="{BB962C8B-B14F-4D97-AF65-F5344CB8AC3E}">
        <p14:creationId xmlns:p14="http://schemas.microsoft.com/office/powerpoint/2010/main" val="11630145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Correct Ammunition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Always use the intended ammunition for a specific firearm. The caliber or gauge should be written on the on the barrel of the firearm.</a:t>
            </a:r>
          </a:p>
          <a:p>
            <a:r>
              <a:rPr lang="en-US" dirty="0" smtClean="0"/>
              <a:t>Just because a cartridge fits in a magazine or in the chamber of the firearm does not mean it is safe to shoot.</a:t>
            </a:r>
          </a:p>
          <a:p>
            <a:r>
              <a:rPr lang="en-US" dirty="0" smtClean="0"/>
              <a:t>Using improper ammunition will likely cause a malfunction. Sometimes it may only be a jam or a misfire in other cases the firearm and/or shooter may be severely damaged.  </a:t>
            </a:r>
            <a:endParaRPr lang="en-US" dirty="0"/>
          </a:p>
        </p:txBody>
      </p:sp>
    </p:spTree>
    <p:extLst>
      <p:ext uri="{BB962C8B-B14F-4D97-AF65-F5344CB8AC3E}">
        <p14:creationId xmlns:p14="http://schemas.microsoft.com/office/powerpoint/2010/main" val="33460013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Firearm Safety</a:t>
            </a:r>
            <a:endParaRPr lang="en-US" dirty="0"/>
          </a:p>
        </p:txBody>
      </p:sp>
      <p:sp>
        <p:nvSpPr>
          <p:cNvPr id="3" name="Content Placeholder 2"/>
          <p:cNvSpPr>
            <a:spLocks noGrp="1"/>
          </p:cNvSpPr>
          <p:nvPr>
            <p:ph idx="1"/>
          </p:nvPr>
        </p:nvSpPr>
        <p:spPr/>
        <p:txBody>
          <a:bodyPr/>
          <a:lstStyle/>
          <a:p>
            <a:r>
              <a:rPr lang="en-US" dirty="0" smtClean="0">
                <a:hlinkClick r:id="rId2"/>
              </a:rPr>
              <a:t>Firearm Safety</a:t>
            </a:r>
            <a:endParaRPr lang="en-US" dirty="0"/>
          </a:p>
        </p:txBody>
      </p:sp>
    </p:spTree>
    <p:extLst>
      <p:ext uri="{BB962C8B-B14F-4D97-AF65-F5344CB8AC3E}">
        <p14:creationId xmlns:p14="http://schemas.microsoft.com/office/powerpoint/2010/main" val="23864203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Caliber vs. Gauge</a:t>
            </a:r>
            <a:endParaRPr lang="en-US" dirty="0"/>
          </a:p>
        </p:txBody>
      </p:sp>
      <p:sp>
        <p:nvSpPr>
          <p:cNvPr id="3" name="Content Placeholder 2"/>
          <p:cNvSpPr>
            <a:spLocks noGrp="1"/>
          </p:cNvSpPr>
          <p:nvPr>
            <p:ph idx="1"/>
          </p:nvPr>
        </p:nvSpPr>
        <p:spPr/>
        <p:txBody>
          <a:bodyPr/>
          <a:lstStyle/>
          <a:p>
            <a:r>
              <a:rPr lang="en-US" dirty="0" smtClean="0"/>
              <a:t>Caliber: The measured internal diameter of the barrel or diameter of the bullet. Caliber is measured in inches or millimeters and is used for rifles and pistols.</a:t>
            </a:r>
          </a:p>
          <a:p>
            <a:r>
              <a:rPr lang="en-US" dirty="0" smtClean="0"/>
              <a:t>Gauge: The number of lead spheres equal to the diameter of the bore that combine to weigh one pound. Gauge is used to measure the bore diameter of a shotgun.</a:t>
            </a:r>
            <a:endParaRPr lang="en-US" dirty="0"/>
          </a:p>
        </p:txBody>
      </p:sp>
    </p:spTree>
    <p:extLst>
      <p:ext uri="{BB962C8B-B14F-4D97-AF65-F5344CB8AC3E}">
        <p14:creationId xmlns:p14="http://schemas.microsoft.com/office/powerpoint/2010/main" val="6439294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Malfunctions</a:t>
            </a:r>
            <a:endParaRPr lang="en-US" dirty="0"/>
          </a:p>
        </p:txBody>
      </p:sp>
      <p:sp>
        <p:nvSpPr>
          <p:cNvPr id="3" name="Content Placeholder 2"/>
          <p:cNvSpPr>
            <a:spLocks noGrp="1"/>
          </p:cNvSpPr>
          <p:nvPr>
            <p:ph idx="1"/>
          </p:nvPr>
        </p:nvSpPr>
        <p:spPr>
          <a:xfrm>
            <a:off x="457200" y="1600200"/>
            <a:ext cx="8229600" cy="4976968"/>
          </a:xfrm>
        </p:spPr>
        <p:txBody>
          <a:bodyPr>
            <a:normAutofit lnSpcReduction="10000"/>
          </a:bodyPr>
          <a:lstStyle/>
          <a:p>
            <a:r>
              <a:rPr lang="en-US" dirty="0" smtClean="0"/>
              <a:t>Most malfunctions are caused by faulty magazines, incorrect/poor ammunition, or poor maintenance of the firearm.</a:t>
            </a:r>
          </a:p>
          <a:p>
            <a:r>
              <a:rPr lang="en-US" dirty="0" smtClean="0"/>
              <a:t>If a firearm malfunctions continue to observe all firearm safety rules.</a:t>
            </a:r>
          </a:p>
          <a:p>
            <a:r>
              <a:rPr lang="en-US" dirty="0" smtClean="0"/>
              <a:t>Turn the safety “on” if possible.</a:t>
            </a:r>
          </a:p>
          <a:p>
            <a:r>
              <a:rPr lang="en-US" dirty="0" smtClean="0"/>
              <a:t>Remove the magazine.</a:t>
            </a:r>
          </a:p>
          <a:p>
            <a:r>
              <a:rPr lang="en-US" dirty="0" smtClean="0"/>
              <a:t>Cycle the action to eject the cartridge.</a:t>
            </a:r>
          </a:p>
          <a:p>
            <a:r>
              <a:rPr lang="en-US" dirty="0" smtClean="0"/>
              <a:t>If the cartridge does not eject you may need to use your fingers or tools to remove it.</a:t>
            </a:r>
          </a:p>
          <a:p>
            <a:endParaRPr lang="en-US" dirty="0"/>
          </a:p>
        </p:txBody>
      </p:sp>
    </p:spTree>
    <p:extLst>
      <p:ext uri="{BB962C8B-B14F-4D97-AF65-F5344CB8AC3E}">
        <p14:creationId xmlns:p14="http://schemas.microsoft.com/office/powerpoint/2010/main" val="9517189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and Ear Protection</a:t>
            </a:r>
            <a:endParaRPr lang="en-US" dirty="0"/>
          </a:p>
        </p:txBody>
      </p:sp>
      <p:sp>
        <p:nvSpPr>
          <p:cNvPr id="3" name="Content Placeholder 2"/>
          <p:cNvSpPr>
            <a:spLocks noGrp="1"/>
          </p:cNvSpPr>
          <p:nvPr>
            <p:ph idx="1"/>
          </p:nvPr>
        </p:nvSpPr>
        <p:spPr/>
        <p:txBody>
          <a:bodyPr/>
          <a:lstStyle/>
          <a:p>
            <a:r>
              <a:rPr lang="en-US" dirty="0" smtClean="0"/>
              <a:t>It is always a good idea to wear eye and ear protection when using firearms. </a:t>
            </a:r>
          </a:p>
          <a:p>
            <a:r>
              <a:rPr lang="en-US" dirty="0" smtClean="0"/>
              <a:t>Exposure to gunfire can lead to hearing problems over time. </a:t>
            </a:r>
          </a:p>
          <a:p>
            <a:r>
              <a:rPr lang="en-US" dirty="0" smtClean="0"/>
              <a:t>Safety glasses will protect your eyes from escaping hot gasses, any shell casings or fragments, and ricochets</a:t>
            </a:r>
            <a:endParaRPr lang="en-US" dirty="0"/>
          </a:p>
        </p:txBody>
      </p:sp>
    </p:spTree>
    <p:extLst>
      <p:ext uri="{BB962C8B-B14F-4D97-AF65-F5344CB8AC3E}">
        <p14:creationId xmlns:p14="http://schemas.microsoft.com/office/powerpoint/2010/main" val="3337836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and Drugs</a:t>
            </a:r>
            <a:endParaRPr lang="en-US" dirty="0"/>
          </a:p>
        </p:txBody>
      </p:sp>
      <p:sp>
        <p:nvSpPr>
          <p:cNvPr id="3" name="Content Placeholder 2"/>
          <p:cNvSpPr>
            <a:spLocks noGrp="1"/>
          </p:cNvSpPr>
          <p:nvPr>
            <p:ph idx="1"/>
          </p:nvPr>
        </p:nvSpPr>
        <p:spPr/>
        <p:txBody>
          <a:bodyPr/>
          <a:lstStyle/>
          <a:p>
            <a:r>
              <a:rPr lang="en-US" dirty="0" smtClean="0"/>
              <a:t>Never consume alcohol or drugs before or during the handling of firearms.</a:t>
            </a:r>
          </a:p>
          <a:p>
            <a:r>
              <a:rPr lang="en-US" dirty="0" smtClean="0"/>
              <a:t>Consuming alcohol and/or drugs increases the risk of incidents when handling firearms.</a:t>
            </a:r>
          </a:p>
          <a:p>
            <a:r>
              <a:rPr lang="en-US" dirty="0" smtClean="0"/>
              <a:t>If you have a prescription medication, check with your physician to make sure it is safe to take while using firearms.</a:t>
            </a:r>
            <a:endParaRPr lang="en-US" dirty="0"/>
          </a:p>
        </p:txBody>
      </p:sp>
    </p:spTree>
    <p:extLst>
      <p:ext uri="{BB962C8B-B14F-4D97-AF65-F5344CB8AC3E}">
        <p14:creationId xmlns:p14="http://schemas.microsoft.com/office/powerpoint/2010/main" val="13290041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lstStyle/>
          <a:p>
            <a:r>
              <a:rPr lang="en-US" dirty="0" smtClean="0"/>
              <a:t>Store your unloaded firearms in a dry place where the wrong people cannot access them.</a:t>
            </a:r>
          </a:p>
          <a:p>
            <a:r>
              <a:rPr lang="en-US" dirty="0" smtClean="0"/>
              <a:t>Gun safes and locks are a good idea and mandatory in some states.</a:t>
            </a:r>
            <a:endParaRPr lang="en-US" dirty="0"/>
          </a:p>
        </p:txBody>
      </p:sp>
    </p:spTree>
    <p:extLst>
      <p:ext uri="{BB962C8B-B14F-4D97-AF65-F5344CB8AC3E}">
        <p14:creationId xmlns:p14="http://schemas.microsoft.com/office/powerpoint/2010/main" val="21545130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Practical Firearm Mechanics</a:t>
            </a:r>
            <a:endParaRPr lang="en-US" dirty="0"/>
          </a:p>
        </p:txBody>
      </p:sp>
      <p:sp>
        <p:nvSpPr>
          <p:cNvPr id="5" name="Content Placeholder 4"/>
          <p:cNvSpPr>
            <a:spLocks noGrp="1"/>
          </p:cNvSpPr>
          <p:nvPr>
            <p:ph idx="1"/>
          </p:nvPr>
        </p:nvSpPr>
        <p:spPr/>
        <p:txBody>
          <a:bodyPr/>
          <a:lstStyle/>
          <a:p>
            <a:r>
              <a:rPr lang="en-US" dirty="0" smtClean="0"/>
              <a:t>What do you want to shoot?</a:t>
            </a:r>
          </a:p>
          <a:p>
            <a:pPr lvl="1"/>
            <a:r>
              <a:rPr lang="en-US" dirty="0" smtClean="0"/>
              <a:t>Shotguns vs. Rifles vs. Pistols</a:t>
            </a:r>
          </a:p>
          <a:p>
            <a:r>
              <a:rPr lang="en-US" dirty="0" smtClean="0"/>
              <a:t>How does it operate?</a:t>
            </a:r>
          </a:p>
          <a:p>
            <a:r>
              <a:rPr lang="en-US" dirty="0" smtClean="0"/>
              <a:t>How do you load it?</a:t>
            </a:r>
          </a:p>
        </p:txBody>
      </p:sp>
    </p:spTree>
    <p:extLst>
      <p:ext uri="{BB962C8B-B14F-4D97-AF65-F5344CB8AC3E}">
        <p14:creationId xmlns:p14="http://schemas.microsoft.com/office/powerpoint/2010/main" val="19835620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Shotgun</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Fires “shot” or slugs</a:t>
            </a:r>
          </a:p>
          <a:p>
            <a:r>
              <a:rPr lang="en-US" dirty="0" smtClean="0"/>
              <a:t>Measured by gauge</a:t>
            </a:r>
          </a:p>
          <a:p>
            <a:pPr lvl="1"/>
            <a:r>
              <a:rPr lang="en-US" dirty="0" smtClean="0"/>
              <a:t>Common: 12ga., 20ga., .410</a:t>
            </a:r>
          </a:p>
          <a:p>
            <a:r>
              <a:rPr lang="en-US" dirty="0" smtClean="0"/>
              <a:t>Offered in stocked and pistol-grip variants</a:t>
            </a:r>
          </a:p>
          <a:p>
            <a:r>
              <a:rPr lang="en-US" dirty="0" smtClean="0"/>
              <a:t>Generally semi-auto, pump, or break-action</a:t>
            </a:r>
          </a:p>
          <a:p>
            <a:pPr lvl="1"/>
            <a:r>
              <a:rPr lang="en-US" dirty="0" smtClean="0"/>
              <a:t>FA, bolt-action, and revolver shotguns exist, but are rare and regulated</a:t>
            </a:r>
          </a:p>
          <a:p>
            <a:r>
              <a:rPr lang="en-US" dirty="0" smtClean="0"/>
              <a:t>Age to own: 18</a:t>
            </a:r>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1508763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Rifle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Dizzying variety of calibers and actions</a:t>
            </a:r>
          </a:p>
          <a:p>
            <a:r>
              <a:rPr lang="en-US" dirty="0" smtClean="0"/>
              <a:t>Most prolific form of firearm</a:t>
            </a:r>
          </a:p>
          <a:p>
            <a:r>
              <a:rPr lang="en-US" dirty="0" smtClean="0"/>
              <a:t>Stock (sometimes retractable/folding)</a:t>
            </a:r>
          </a:p>
          <a:p>
            <a:r>
              <a:rPr lang="en-US" dirty="0" smtClean="0"/>
              <a:t>Shorter-barreled rifles known as carbines (KAR-beans)</a:t>
            </a:r>
          </a:p>
          <a:p>
            <a:r>
              <a:rPr lang="en-US" dirty="0" smtClean="0"/>
              <a:t>Age to own: 18, 21 (for regulated long guns)</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5069328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Handgun/Pistol</a:t>
            </a:r>
            <a:endParaRPr lang="en-US" dirty="0"/>
          </a:p>
        </p:txBody>
      </p:sp>
      <p:sp>
        <p:nvSpPr>
          <p:cNvPr id="3" name="Content Placeholder 2"/>
          <p:cNvSpPr>
            <a:spLocks noGrp="1"/>
          </p:cNvSpPr>
          <p:nvPr>
            <p:ph sz="half" idx="1"/>
          </p:nvPr>
        </p:nvSpPr>
        <p:spPr/>
        <p:txBody>
          <a:bodyPr/>
          <a:lstStyle/>
          <a:p>
            <a:r>
              <a:rPr lang="en-US" dirty="0" smtClean="0"/>
              <a:t>Generally revolver or semi-auto</a:t>
            </a:r>
          </a:p>
          <a:p>
            <a:pPr lvl="1"/>
            <a:r>
              <a:rPr lang="en-US" dirty="0" smtClean="0"/>
              <a:t>“Auto Pistol” – semi (usually)</a:t>
            </a:r>
          </a:p>
          <a:p>
            <a:r>
              <a:rPr lang="en-US" dirty="0" smtClean="0"/>
              <a:t>No stock, short barrel</a:t>
            </a:r>
          </a:p>
          <a:p>
            <a:r>
              <a:rPr lang="en-US" dirty="0" smtClean="0"/>
              <a:t>Fires handgun ammunition</a:t>
            </a:r>
          </a:p>
          <a:p>
            <a:pPr lvl="1"/>
            <a:r>
              <a:rPr lang="en-US" dirty="0" smtClean="0"/>
              <a:t>Lower-powered than rifle ammunition</a:t>
            </a:r>
          </a:p>
          <a:p>
            <a:r>
              <a:rPr lang="en-US" dirty="0" smtClean="0"/>
              <a:t>Age to own: 21</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16308"/>
            <a:ext cx="4038600" cy="2693746"/>
          </a:xfrm>
        </p:spPr>
      </p:pic>
    </p:spTree>
    <p:extLst>
      <p:ext uri="{BB962C8B-B14F-4D97-AF65-F5344CB8AC3E}">
        <p14:creationId xmlns:p14="http://schemas.microsoft.com/office/powerpoint/2010/main" val="34352405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Restricted/NFA Firearms</a:t>
            </a:r>
            <a:endParaRPr lang="en-US" dirty="0"/>
          </a:p>
        </p:txBody>
      </p:sp>
      <p:sp>
        <p:nvSpPr>
          <p:cNvPr id="3" name="Content Placeholder 2"/>
          <p:cNvSpPr>
            <a:spLocks noGrp="1"/>
          </p:cNvSpPr>
          <p:nvPr>
            <p:ph sz="half" idx="1"/>
          </p:nvPr>
        </p:nvSpPr>
        <p:spPr/>
        <p:txBody>
          <a:bodyPr/>
          <a:lstStyle/>
          <a:p>
            <a:r>
              <a:rPr lang="en-US" dirty="0" smtClean="0"/>
              <a:t>Sawed-off shotguns, short-barreled rifles, fully automatic firearms, etc.</a:t>
            </a:r>
          </a:p>
          <a:p>
            <a:r>
              <a:rPr lang="en-US" dirty="0" smtClean="0"/>
              <a:t>Require special licensing, registration, and taxation</a:t>
            </a:r>
          </a:p>
          <a:p>
            <a:r>
              <a:rPr lang="en-US" dirty="0" smtClean="0"/>
              <a:t>Age to own: 21</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53997"/>
            <a:ext cx="4038600" cy="2618368"/>
          </a:xfrm>
        </p:spPr>
      </p:pic>
    </p:spTree>
    <p:extLst>
      <p:ext uri="{BB962C8B-B14F-4D97-AF65-F5344CB8AC3E}">
        <p14:creationId xmlns:p14="http://schemas.microsoft.com/office/powerpoint/2010/main" val="18479847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Golden Rules of Firearm Safety</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Always treat a firearm as if it is loaded. </a:t>
            </a:r>
          </a:p>
          <a:p>
            <a:pPr marL="514350" indent="-514350">
              <a:buAutoNum type="arabicPeriod"/>
            </a:pPr>
            <a:endParaRPr lang="en-US" dirty="0" smtClean="0"/>
          </a:p>
          <a:p>
            <a:pPr marL="514350" indent="-514350">
              <a:buAutoNum type="arabicPeriod"/>
            </a:pPr>
            <a:r>
              <a:rPr lang="en-US" dirty="0" smtClean="0"/>
              <a:t>Never point the muzzle at anything you are not willing to destroy.</a:t>
            </a:r>
          </a:p>
          <a:p>
            <a:pPr marL="514350" indent="-514350">
              <a:buAutoNum type="arabicPeriod"/>
            </a:pPr>
            <a:endParaRPr lang="en-US" dirty="0" smtClean="0"/>
          </a:p>
          <a:p>
            <a:pPr marL="514350" indent="-514350">
              <a:buAutoNum type="arabicPeriod"/>
            </a:pPr>
            <a:r>
              <a:rPr lang="en-US" dirty="0" smtClean="0"/>
              <a:t>Keep your finger off the trigger until you are ready to fire.</a:t>
            </a:r>
          </a:p>
          <a:p>
            <a:pPr marL="514350" indent="-514350">
              <a:buAutoNum type="arabicPeriod"/>
            </a:pPr>
            <a:endParaRPr lang="en-US" dirty="0" smtClean="0"/>
          </a:p>
          <a:p>
            <a:pPr marL="514350" indent="-514350">
              <a:buAutoNum type="arabicPeriod"/>
            </a:pPr>
            <a:r>
              <a:rPr lang="en-US" dirty="0" smtClean="0"/>
              <a:t>Be sure of your target and what’s beyond it.</a:t>
            </a:r>
          </a:p>
        </p:txBody>
      </p:sp>
    </p:spTree>
    <p:extLst>
      <p:ext uri="{BB962C8B-B14F-4D97-AF65-F5344CB8AC3E}">
        <p14:creationId xmlns:p14="http://schemas.microsoft.com/office/powerpoint/2010/main" val="20127943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Semi-Automatic Action</a:t>
            </a:r>
            <a:endParaRPr lang="en-US" dirty="0"/>
          </a:p>
        </p:txBody>
      </p:sp>
      <p:sp>
        <p:nvSpPr>
          <p:cNvPr id="3" name="Content Placeholder 2"/>
          <p:cNvSpPr>
            <a:spLocks noGrp="1"/>
          </p:cNvSpPr>
          <p:nvPr>
            <p:ph sz="half" idx="1"/>
          </p:nvPr>
        </p:nvSpPr>
        <p:spPr/>
        <p:txBody>
          <a:bodyPr/>
          <a:lstStyle/>
          <a:p>
            <a:r>
              <a:rPr lang="en-US" dirty="0" smtClean="0"/>
              <a:t>Uses mechanical processes within the gun to chamber a new round when the trigger is pulled</a:t>
            </a:r>
          </a:p>
          <a:p>
            <a:pPr lvl="1"/>
            <a:r>
              <a:rPr lang="en-US" dirty="0" smtClean="0"/>
              <a:t>Many methods</a:t>
            </a:r>
          </a:p>
          <a:p>
            <a:r>
              <a:rPr lang="en-US" dirty="0" smtClean="0"/>
              <a:t>Common among all firearm types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38750" y="2791619"/>
            <a:ext cx="2857500" cy="2143125"/>
          </a:xfrm>
        </p:spPr>
      </p:pic>
    </p:spTree>
    <p:extLst>
      <p:ext uri="{BB962C8B-B14F-4D97-AF65-F5344CB8AC3E}">
        <p14:creationId xmlns:p14="http://schemas.microsoft.com/office/powerpoint/2010/main" val="34232148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Bolt-Action</a:t>
            </a:r>
            <a:endParaRPr lang="en-US" dirty="0"/>
          </a:p>
        </p:txBody>
      </p:sp>
      <p:sp>
        <p:nvSpPr>
          <p:cNvPr id="3" name="Content Placeholder 2"/>
          <p:cNvSpPr>
            <a:spLocks noGrp="1"/>
          </p:cNvSpPr>
          <p:nvPr>
            <p:ph sz="half" idx="1"/>
          </p:nvPr>
        </p:nvSpPr>
        <p:spPr/>
        <p:txBody>
          <a:bodyPr/>
          <a:lstStyle/>
          <a:p>
            <a:r>
              <a:rPr lang="en-US" dirty="0" smtClean="0"/>
              <a:t>Uses a lever to actuate a rotating bolt</a:t>
            </a:r>
          </a:p>
          <a:p>
            <a:r>
              <a:rPr lang="en-US" dirty="0" smtClean="0"/>
              <a:t>User must cycle the action between rounds fired</a:t>
            </a:r>
          </a:p>
          <a:p>
            <a:r>
              <a:rPr lang="en-US" dirty="0" smtClean="0"/>
              <a:t>Common among rifles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676400"/>
            <a:ext cx="3646285" cy="4127594"/>
          </a:xfrm>
        </p:spPr>
      </p:pic>
    </p:spTree>
    <p:extLst>
      <p:ext uri="{BB962C8B-B14F-4D97-AF65-F5344CB8AC3E}">
        <p14:creationId xmlns:p14="http://schemas.microsoft.com/office/powerpoint/2010/main" val="6753016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 Action</a:t>
            </a:r>
            <a:endParaRPr lang="en-US" dirty="0"/>
          </a:p>
        </p:txBody>
      </p:sp>
      <p:sp>
        <p:nvSpPr>
          <p:cNvPr id="3" name="Content Placeholder 2"/>
          <p:cNvSpPr>
            <a:spLocks noGrp="1"/>
          </p:cNvSpPr>
          <p:nvPr>
            <p:ph sz="half" idx="1"/>
          </p:nvPr>
        </p:nvSpPr>
        <p:spPr/>
        <p:txBody>
          <a:bodyPr/>
          <a:lstStyle/>
          <a:p>
            <a:r>
              <a:rPr lang="en-US" dirty="0" smtClean="0"/>
              <a:t>Classic shotgun action, but also prevalent among rifles</a:t>
            </a:r>
          </a:p>
          <a:p>
            <a:r>
              <a:rPr lang="en-US" dirty="0" smtClean="0"/>
              <a:t>User “pumps” the action back and forth to eject the spent round and chamber a new one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2057400"/>
            <a:ext cx="4072913" cy="2301081"/>
          </a:xfrm>
        </p:spPr>
      </p:pic>
    </p:spTree>
    <p:extLst>
      <p:ext uri="{BB962C8B-B14F-4D97-AF65-F5344CB8AC3E}">
        <p14:creationId xmlns:p14="http://schemas.microsoft.com/office/powerpoint/2010/main" val="4825577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Revolvers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Generally handguns, but occasionally rifles and shotguns</a:t>
            </a:r>
          </a:p>
          <a:p>
            <a:r>
              <a:rPr lang="en-US" dirty="0" smtClean="0"/>
              <a:t>Rounds kept in a revolving cylinder</a:t>
            </a:r>
          </a:p>
          <a:p>
            <a:r>
              <a:rPr lang="en-US" dirty="0" smtClean="0"/>
              <a:t>Cylinder rotates when hammer is cocked (single-action) or when the trigger is pulled (double-action)</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905000"/>
            <a:ext cx="4236508" cy="3177381"/>
          </a:xfrm>
        </p:spPr>
      </p:pic>
    </p:spTree>
    <p:extLst>
      <p:ext uri="{BB962C8B-B14F-4D97-AF65-F5344CB8AC3E}">
        <p14:creationId xmlns:p14="http://schemas.microsoft.com/office/powerpoint/2010/main" val="2121935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 Action</a:t>
            </a:r>
            <a:endParaRPr lang="en-US" dirty="0"/>
          </a:p>
        </p:txBody>
      </p:sp>
      <p:sp>
        <p:nvSpPr>
          <p:cNvPr id="3" name="Content Placeholder 2"/>
          <p:cNvSpPr>
            <a:spLocks noGrp="1"/>
          </p:cNvSpPr>
          <p:nvPr>
            <p:ph sz="half" idx="1"/>
          </p:nvPr>
        </p:nvSpPr>
        <p:spPr/>
        <p:txBody>
          <a:bodyPr/>
          <a:lstStyle/>
          <a:p>
            <a:r>
              <a:rPr lang="en-US" dirty="0" smtClean="0"/>
              <a:t>Action is actuated by using a lever around  the trigger</a:t>
            </a:r>
          </a:p>
          <a:p>
            <a:r>
              <a:rPr lang="en-US" dirty="0" smtClean="0"/>
              <a:t>Most prevalent in rifles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66456" y="2133600"/>
            <a:ext cx="4777544" cy="3075543"/>
          </a:xfrm>
        </p:spPr>
      </p:pic>
    </p:spTree>
    <p:extLst>
      <p:ext uri="{BB962C8B-B14F-4D97-AF65-F5344CB8AC3E}">
        <p14:creationId xmlns:p14="http://schemas.microsoft.com/office/powerpoint/2010/main" val="41485574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Break-Action</a:t>
            </a:r>
            <a:endParaRPr lang="en-US" dirty="0"/>
          </a:p>
        </p:txBody>
      </p:sp>
      <p:sp>
        <p:nvSpPr>
          <p:cNvPr id="3" name="Content Placeholder 2"/>
          <p:cNvSpPr>
            <a:spLocks noGrp="1"/>
          </p:cNvSpPr>
          <p:nvPr>
            <p:ph sz="half" idx="1"/>
          </p:nvPr>
        </p:nvSpPr>
        <p:spPr/>
        <p:txBody>
          <a:bodyPr/>
          <a:lstStyle/>
          <a:p>
            <a:r>
              <a:rPr lang="en-US" dirty="0" smtClean="0"/>
              <a:t>Common among shotguns and high-end hunting rifles</a:t>
            </a:r>
          </a:p>
          <a:p>
            <a:r>
              <a:rPr lang="en-US" dirty="0" smtClean="0"/>
              <a:t>Gun “breaks open” on a hinge to eject spent rounds and manually load new ones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2890" y="1600200"/>
            <a:ext cx="3609220" cy="4525963"/>
          </a:xfrm>
        </p:spPr>
      </p:pic>
    </p:spTree>
    <p:extLst>
      <p:ext uri="{BB962C8B-B14F-4D97-AF65-F5344CB8AC3E}">
        <p14:creationId xmlns:p14="http://schemas.microsoft.com/office/powerpoint/2010/main" val="29942049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mage1.sportsmansguide.com/adimgs/l/2/208591_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7244" y="3092245"/>
            <a:ext cx="3613355" cy="361335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smtClean="0"/>
              <a:t>Loading – Clip vs. Magazine</a:t>
            </a:r>
            <a:endParaRPr lang="en-US" dirty="0"/>
          </a:p>
        </p:txBody>
      </p:sp>
      <p:sp>
        <p:nvSpPr>
          <p:cNvPr id="9" name="Text Placeholder 8"/>
          <p:cNvSpPr>
            <a:spLocks noGrp="1"/>
          </p:cNvSpPr>
          <p:nvPr>
            <p:ph type="body" idx="1"/>
          </p:nvPr>
        </p:nvSpPr>
        <p:spPr/>
        <p:txBody>
          <a:bodyPr/>
          <a:lstStyle/>
          <a:p>
            <a:r>
              <a:rPr lang="en-US" dirty="0" smtClean="0"/>
              <a:t>Clip</a:t>
            </a:r>
            <a:endParaRPr lang="en-US" dirty="0"/>
          </a:p>
        </p:txBody>
      </p:sp>
      <p:sp>
        <p:nvSpPr>
          <p:cNvPr id="10" name="Content Placeholder 9"/>
          <p:cNvSpPr>
            <a:spLocks noGrp="1"/>
          </p:cNvSpPr>
          <p:nvPr>
            <p:ph sz="half" idx="2"/>
          </p:nvPr>
        </p:nvSpPr>
        <p:spPr/>
        <p:txBody>
          <a:bodyPr/>
          <a:lstStyle/>
          <a:p>
            <a:r>
              <a:rPr lang="en-US" dirty="0" smtClean="0"/>
              <a:t>Used to more easily load magazines/firearms</a:t>
            </a:r>
            <a:endParaRPr lang="en-US" dirty="0"/>
          </a:p>
        </p:txBody>
      </p:sp>
      <p:sp>
        <p:nvSpPr>
          <p:cNvPr id="11" name="Text Placeholder 10"/>
          <p:cNvSpPr>
            <a:spLocks noGrp="1"/>
          </p:cNvSpPr>
          <p:nvPr>
            <p:ph type="body" sz="quarter" idx="3"/>
          </p:nvPr>
        </p:nvSpPr>
        <p:spPr/>
        <p:txBody>
          <a:bodyPr/>
          <a:lstStyle/>
          <a:p>
            <a:r>
              <a:rPr lang="en-US" dirty="0" smtClean="0"/>
              <a:t>Magazine</a:t>
            </a:r>
            <a:endParaRPr lang="en-US" dirty="0"/>
          </a:p>
        </p:txBody>
      </p:sp>
      <p:sp>
        <p:nvSpPr>
          <p:cNvPr id="12" name="Content Placeholder 11"/>
          <p:cNvSpPr>
            <a:spLocks noGrp="1"/>
          </p:cNvSpPr>
          <p:nvPr>
            <p:ph sz="quarter" idx="4"/>
          </p:nvPr>
        </p:nvSpPr>
        <p:spPr/>
        <p:txBody>
          <a:bodyPr/>
          <a:lstStyle/>
          <a:p>
            <a:r>
              <a:rPr lang="en-US" dirty="0" smtClean="0"/>
              <a:t>Contains rounds until ready to fire</a:t>
            </a:r>
          </a:p>
          <a:p>
            <a:r>
              <a:rPr lang="en-US" dirty="0" smtClean="0"/>
              <a:t>Can be internal or detachable</a:t>
            </a:r>
            <a:endParaRPr lang="en-US" dirty="0"/>
          </a:p>
        </p:txBody>
      </p:sp>
      <p:pic>
        <p:nvPicPr>
          <p:cNvPr id="1026" name="Picture 2" descr="http://www.cheesepatrol.com/images/sks/sk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416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8546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Shooting Fundamentals</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Remember the Four Main Rules!</a:t>
            </a:r>
          </a:p>
          <a:p>
            <a:r>
              <a:rPr lang="en-US" dirty="0" smtClean="0"/>
              <a:t>Know your dominant hand and eye</a:t>
            </a:r>
          </a:p>
          <a:p>
            <a:r>
              <a:rPr lang="en-US" dirty="0" smtClean="0"/>
              <a:t>Select your position</a:t>
            </a:r>
          </a:p>
          <a:p>
            <a:pPr lvl="1"/>
            <a:r>
              <a:rPr lang="en-US" dirty="0" smtClean="0"/>
              <a:t>Bone-on-bone, not muscle-on-bone</a:t>
            </a:r>
          </a:p>
          <a:p>
            <a:pPr lvl="1"/>
            <a:r>
              <a:rPr lang="en-US" dirty="0" smtClean="0"/>
              <a:t>Ensure that you are comfortable, relaxed, and balanced</a:t>
            </a:r>
          </a:p>
          <a:p>
            <a:r>
              <a:rPr lang="en-US" dirty="0" smtClean="0"/>
              <a:t>Control your sight picture</a:t>
            </a:r>
          </a:p>
          <a:p>
            <a:r>
              <a:rPr lang="en-US" dirty="0" smtClean="0"/>
              <a:t>Control breath and trigger break</a:t>
            </a:r>
          </a:p>
          <a:p>
            <a:r>
              <a:rPr lang="en-US" dirty="0" smtClean="0"/>
              <a:t>Follow through</a:t>
            </a:r>
            <a:endParaRPr lang="en-US" dirty="0"/>
          </a:p>
        </p:txBody>
      </p:sp>
    </p:spTree>
    <p:extLst>
      <p:ext uri="{BB962C8B-B14F-4D97-AF65-F5344CB8AC3E}">
        <p14:creationId xmlns:p14="http://schemas.microsoft.com/office/powerpoint/2010/main" val="264696648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Prone Position</a:t>
            </a:r>
            <a:endParaRPr lang="en-US" dirty="0"/>
          </a:p>
        </p:txBody>
      </p:sp>
      <p:sp>
        <p:nvSpPr>
          <p:cNvPr id="5" name="Text Placeholder 4"/>
          <p:cNvSpPr>
            <a:spLocks noGrp="1"/>
          </p:cNvSpPr>
          <p:nvPr>
            <p:ph idx="1"/>
          </p:nvPr>
        </p:nvSpPr>
        <p:spPr/>
        <p:txBody>
          <a:bodyPr/>
          <a:lstStyle/>
          <a:p>
            <a:r>
              <a:rPr lang="en-US" dirty="0" smtClean="0"/>
              <a:t>Allows for the most precision</a:t>
            </a:r>
          </a:p>
          <a:p>
            <a:pPr lvl="1"/>
            <a:r>
              <a:rPr lang="en-US" dirty="0" smtClean="0"/>
              <a:t>Used for zeroing sights</a:t>
            </a:r>
            <a:endParaRPr lang="en-US" dirty="0"/>
          </a:p>
        </p:txBody>
      </p:sp>
      <p:pic>
        <p:nvPicPr>
          <p:cNvPr id="2050" name="Picture 2" descr="http://www.smallborerifle.co.uk/images/Prone_Position_le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895600"/>
            <a:ext cx="6667500" cy="36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7960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Position</a:t>
            </a:r>
            <a:endParaRPr lang="en-US" dirty="0"/>
          </a:p>
        </p:txBody>
      </p:sp>
      <p:sp>
        <p:nvSpPr>
          <p:cNvPr id="3" name="Content Placeholder 2"/>
          <p:cNvSpPr>
            <a:spLocks noGrp="1"/>
          </p:cNvSpPr>
          <p:nvPr>
            <p:ph idx="1"/>
          </p:nvPr>
        </p:nvSpPr>
        <p:spPr/>
        <p:txBody>
          <a:bodyPr/>
          <a:lstStyle/>
          <a:p>
            <a:r>
              <a:rPr lang="en-US" dirty="0" smtClean="0"/>
              <a:t>Can use supporting arm to steady the firearm or can fire freehand</a:t>
            </a:r>
          </a:p>
          <a:p>
            <a:r>
              <a:rPr lang="en-US" dirty="0" smtClean="0"/>
              <a:t>“Chicken Wing” can become a bad habit</a:t>
            </a:r>
            <a:endParaRPr lang="en-US" dirty="0"/>
          </a:p>
        </p:txBody>
      </p:sp>
      <p:pic>
        <p:nvPicPr>
          <p:cNvPr id="3074" name="Picture 2" descr="http://www.hunter-ed.com/images/graphics/muzzleloader_firing_standing_posi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158835"/>
            <a:ext cx="2209800" cy="30133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6172200"/>
            <a:ext cx="2286000" cy="381000"/>
          </a:xfrm>
          <a:prstGeom prst="rect">
            <a:avLst/>
          </a:prstGeom>
          <a:noFill/>
        </p:spPr>
        <p:txBody>
          <a:bodyPr wrap="square" rtlCol="0">
            <a:spAutoFit/>
          </a:bodyPr>
          <a:lstStyle/>
          <a:p>
            <a:r>
              <a:rPr lang="en-US" dirty="0" smtClean="0"/>
              <a:t>Supported Stance</a:t>
            </a:r>
            <a:endParaRPr lang="en-US" dirty="0"/>
          </a:p>
        </p:txBody>
      </p:sp>
      <p:pic>
        <p:nvPicPr>
          <p:cNvPr id="3076" name="Picture 4" descr="http://warriortalknews.typepad.com/.a/6a0133ec985af6970b017c32ea1f73970b-5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352800"/>
            <a:ext cx="3676223" cy="24557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1600" y="6172200"/>
            <a:ext cx="3657600" cy="369332"/>
          </a:xfrm>
          <a:prstGeom prst="rect">
            <a:avLst/>
          </a:prstGeom>
          <a:noFill/>
        </p:spPr>
        <p:txBody>
          <a:bodyPr wrap="square" rtlCol="0">
            <a:spAutoFit/>
          </a:bodyPr>
          <a:lstStyle/>
          <a:p>
            <a:r>
              <a:rPr lang="en-US" dirty="0" smtClean="0"/>
              <a:t>Offhand Stance</a:t>
            </a:r>
            <a:endParaRPr lang="en-US" dirty="0"/>
          </a:p>
        </p:txBody>
      </p:sp>
    </p:spTree>
    <p:extLst>
      <p:ext uri="{BB962C8B-B14F-4D97-AF65-F5344CB8AC3E}">
        <p14:creationId xmlns:p14="http://schemas.microsoft.com/office/powerpoint/2010/main" val="40836167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Assume All Firearms are Always Loaded</a:t>
            </a:r>
            <a:endParaRPr lang="en-US" dirty="0"/>
          </a:p>
        </p:txBody>
      </p:sp>
      <p:sp>
        <p:nvSpPr>
          <p:cNvPr id="3" name="Content Placeholder 2"/>
          <p:cNvSpPr>
            <a:spLocks noGrp="1"/>
          </p:cNvSpPr>
          <p:nvPr>
            <p:ph idx="1"/>
          </p:nvPr>
        </p:nvSpPr>
        <p:spPr/>
        <p:txBody>
          <a:bodyPr/>
          <a:lstStyle/>
          <a:p>
            <a:r>
              <a:rPr lang="en-US" dirty="0" smtClean="0"/>
              <a:t>No matter the circumstances always treat a firearm as if it is loaded. </a:t>
            </a:r>
          </a:p>
          <a:p>
            <a:r>
              <a:rPr lang="en-US" dirty="0" smtClean="0"/>
              <a:t>Even if the safety is on, the action is open, and the firearm is unloaded. </a:t>
            </a:r>
          </a:p>
          <a:p>
            <a:r>
              <a:rPr lang="en-US" dirty="0" smtClean="0"/>
              <a:t>Never rely on  safety. They can and will fail. </a:t>
            </a:r>
            <a:endParaRPr lang="en-US" dirty="0"/>
          </a:p>
        </p:txBody>
      </p:sp>
    </p:spTree>
    <p:extLst>
      <p:ext uri="{BB962C8B-B14F-4D97-AF65-F5344CB8AC3E}">
        <p14:creationId xmlns:p14="http://schemas.microsoft.com/office/powerpoint/2010/main" val="33392440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Kneeling Position</a:t>
            </a:r>
            <a:endParaRPr lang="en-US" dirty="0"/>
          </a:p>
        </p:txBody>
      </p:sp>
      <p:sp>
        <p:nvSpPr>
          <p:cNvPr id="3" name="Content Placeholder 2"/>
          <p:cNvSpPr>
            <a:spLocks noGrp="1"/>
          </p:cNvSpPr>
          <p:nvPr>
            <p:ph idx="1"/>
          </p:nvPr>
        </p:nvSpPr>
        <p:spPr/>
        <p:txBody>
          <a:bodyPr/>
          <a:lstStyle/>
          <a:p>
            <a:r>
              <a:rPr lang="en-US" dirty="0" smtClean="0"/>
              <a:t>More precise than standing</a:t>
            </a:r>
          </a:p>
          <a:p>
            <a:r>
              <a:rPr lang="en-US" dirty="0" smtClean="0"/>
              <a:t>Rest supporting elbow on the knee of the same side’s leg</a:t>
            </a:r>
            <a:endParaRPr lang="en-US" dirty="0"/>
          </a:p>
        </p:txBody>
      </p:sp>
      <p:pic>
        <p:nvPicPr>
          <p:cNvPr id="4098" name="Picture 2" descr="http://imageshack.us/a/img6/6311/riflepositionknee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29000"/>
            <a:ext cx="3810000" cy="295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6780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Sitting Position</a:t>
            </a:r>
            <a:endParaRPr lang="en-US" dirty="0"/>
          </a:p>
        </p:txBody>
      </p:sp>
      <p:sp>
        <p:nvSpPr>
          <p:cNvPr id="3" name="Content Placeholder 2"/>
          <p:cNvSpPr>
            <a:spLocks noGrp="1"/>
          </p:cNvSpPr>
          <p:nvPr>
            <p:ph idx="1"/>
          </p:nvPr>
        </p:nvSpPr>
        <p:spPr/>
        <p:txBody>
          <a:bodyPr/>
          <a:lstStyle/>
          <a:p>
            <a:r>
              <a:rPr lang="en-US" dirty="0" smtClean="0"/>
              <a:t>Common in hunting situations</a:t>
            </a:r>
          </a:p>
          <a:p>
            <a:r>
              <a:rPr lang="en-US" dirty="0" smtClean="0"/>
              <a:t>Rest both elbows on their respective knees</a:t>
            </a:r>
            <a:endParaRPr lang="en-US" dirty="0"/>
          </a:p>
        </p:txBody>
      </p:sp>
      <p:pic>
        <p:nvPicPr>
          <p:cNvPr id="5122" name="Picture 2" descr="http://my.hunter-ed.com/images/drawings/rifle_position_sit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485" y="2895600"/>
            <a:ext cx="4113031" cy="286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4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Sight picture</a:t>
            </a:r>
            <a:endParaRPr lang="en-US" dirty="0"/>
          </a:p>
        </p:txBody>
      </p:sp>
      <p:sp>
        <p:nvSpPr>
          <p:cNvPr id="4" name="Content Placeholder 3"/>
          <p:cNvSpPr>
            <a:spLocks noGrp="1"/>
          </p:cNvSpPr>
          <p:nvPr>
            <p:ph idx="1"/>
          </p:nvPr>
        </p:nvSpPr>
        <p:spPr/>
        <p:txBody>
          <a:bodyPr/>
          <a:lstStyle/>
          <a:p>
            <a:r>
              <a:rPr lang="en-US" dirty="0" smtClean="0"/>
              <a:t>Keep the top of the front sight centered in the rear sight with the top of it on the target </a:t>
            </a:r>
            <a:endParaRPr lang="en-US" dirty="0"/>
          </a:p>
        </p:txBody>
      </p:sp>
      <p:pic>
        <p:nvPicPr>
          <p:cNvPr id="8194" name="Picture 2" descr="http://3.bp.blogspot.com/_l-C99gGCBhk/TOQHJqpbVYI/AAAAAAAAByc/gwb0nbNXWxM/s1600/sigh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771774"/>
            <a:ext cx="666750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632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 Control</a:t>
            </a:r>
            <a:endParaRPr lang="en-US" dirty="0"/>
          </a:p>
        </p:txBody>
      </p:sp>
      <p:sp>
        <p:nvSpPr>
          <p:cNvPr id="6" name="Content Placeholder 5"/>
          <p:cNvSpPr>
            <a:spLocks noGrp="1"/>
          </p:cNvSpPr>
          <p:nvPr>
            <p:ph idx="1"/>
          </p:nvPr>
        </p:nvSpPr>
        <p:spPr/>
        <p:txBody>
          <a:bodyPr/>
          <a:lstStyle/>
          <a:p>
            <a:r>
              <a:rPr lang="en-US" dirty="0" smtClean="0"/>
              <a:t>Pause your breathing at the bottom of a natural breath cycle (post-exhalation)</a:t>
            </a:r>
          </a:p>
          <a:p>
            <a:r>
              <a:rPr lang="en-US" dirty="0" smtClean="0"/>
              <a:t>Don’t force it – If you wait too long and begin shaking, just inhale and try again</a:t>
            </a:r>
          </a:p>
          <a:p>
            <a:endParaRPr lang="en-US" dirty="0"/>
          </a:p>
        </p:txBody>
      </p:sp>
      <p:pic>
        <p:nvPicPr>
          <p:cNvPr id="6146" name="Picture 2" descr="http://upload.wikimedia.org/wikipedia/commons/1/1a/Shooting_Breath_Control_Single_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496" y="3924300"/>
            <a:ext cx="6513009"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0930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Control</a:t>
            </a:r>
            <a:endParaRPr lang="en-US" dirty="0"/>
          </a:p>
        </p:txBody>
      </p:sp>
      <p:sp>
        <p:nvSpPr>
          <p:cNvPr id="3" name="Content Placeholder 2"/>
          <p:cNvSpPr>
            <a:spLocks noGrp="1"/>
          </p:cNvSpPr>
          <p:nvPr>
            <p:ph idx="1"/>
          </p:nvPr>
        </p:nvSpPr>
        <p:spPr/>
        <p:txBody>
          <a:bodyPr/>
          <a:lstStyle/>
          <a:p>
            <a:r>
              <a:rPr lang="en-US" dirty="0" smtClean="0"/>
              <a:t>Use the pad of your finger</a:t>
            </a:r>
          </a:p>
          <a:p>
            <a:pPr lvl="1"/>
            <a:r>
              <a:rPr lang="en-US" dirty="0" smtClean="0"/>
              <a:t>Don’t stick your whole finger into the guard</a:t>
            </a:r>
          </a:p>
          <a:p>
            <a:r>
              <a:rPr lang="en-US" dirty="0" smtClean="0"/>
              <a:t>Don’t “pull”, but rather “press”</a:t>
            </a:r>
          </a:p>
          <a:p>
            <a:pPr lvl="1"/>
            <a:r>
              <a:rPr lang="en-US" dirty="0" smtClean="0"/>
              <a:t>Don’t allow for sideways movement</a:t>
            </a:r>
          </a:p>
          <a:p>
            <a:endParaRPr lang="en-US" dirty="0"/>
          </a:p>
        </p:txBody>
      </p:sp>
      <p:pic>
        <p:nvPicPr>
          <p:cNvPr id="7170" name="Picture 2" descr="http://canadianshooter.files.wordpress.com/2012/01/trigger-cont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41968"/>
            <a:ext cx="4724400" cy="288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722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Follow-Through</a:t>
            </a:r>
            <a:endParaRPr lang="en-US" dirty="0"/>
          </a:p>
        </p:txBody>
      </p:sp>
      <p:sp>
        <p:nvSpPr>
          <p:cNvPr id="3" name="Content Placeholder 2"/>
          <p:cNvSpPr>
            <a:spLocks noGrp="1"/>
          </p:cNvSpPr>
          <p:nvPr>
            <p:ph idx="1"/>
          </p:nvPr>
        </p:nvSpPr>
        <p:spPr/>
        <p:txBody>
          <a:bodyPr/>
          <a:lstStyle/>
          <a:p>
            <a:r>
              <a:rPr lang="en-US" dirty="0" smtClean="0"/>
              <a:t>Remember, bullets do not travel instantaneously!</a:t>
            </a:r>
          </a:p>
          <a:p>
            <a:r>
              <a:rPr lang="en-US" dirty="0" smtClean="0"/>
              <a:t>Hold position and do not stop looking down the sights immediately after firing</a:t>
            </a:r>
            <a:endParaRPr lang="en-US" dirty="0"/>
          </a:p>
        </p:txBody>
      </p:sp>
    </p:spTree>
    <p:extLst>
      <p:ext uri="{BB962C8B-B14F-4D97-AF65-F5344CB8AC3E}">
        <p14:creationId xmlns:p14="http://schemas.microsoft.com/office/powerpoint/2010/main" val="394739835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685800"/>
            <a:ext cx="4648200" cy="5926105"/>
          </a:xfrm>
        </p:spPr>
      </p:pic>
      <p:sp>
        <p:nvSpPr>
          <p:cNvPr id="2" name="Title 1"/>
          <p:cNvSpPr>
            <a:spLocks noGrp="1"/>
          </p:cNvSpPr>
          <p:nvPr>
            <p:ph type="title"/>
          </p:nvPr>
        </p:nvSpPr>
        <p:spPr/>
        <p:txBody>
          <a:bodyPr/>
          <a:lstStyle/>
          <a:p>
            <a:r>
              <a:rPr lang="en-US" dirty="0" smtClean="0"/>
              <a:t>Common Errors and Their Causes</a:t>
            </a:r>
            <a:endParaRPr lang="en-US" dirty="0"/>
          </a:p>
        </p:txBody>
      </p:sp>
    </p:spTree>
    <p:extLst>
      <p:ext uri="{BB962C8B-B14F-4D97-AF65-F5344CB8AC3E}">
        <p14:creationId xmlns:p14="http://schemas.microsoft.com/office/powerpoint/2010/main" val="2454467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Safety</a:t>
            </a:r>
            <a:endParaRPr lang="en-US" dirty="0"/>
          </a:p>
        </p:txBody>
      </p:sp>
      <p:sp>
        <p:nvSpPr>
          <p:cNvPr id="3" name="Content Placeholder 2"/>
          <p:cNvSpPr>
            <a:spLocks noGrp="1"/>
          </p:cNvSpPr>
          <p:nvPr>
            <p:ph idx="1"/>
          </p:nvPr>
        </p:nvSpPr>
        <p:spPr/>
        <p:txBody>
          <a:bodyPr/>
          <a:lstStyle/>
          <a:p>
            <a:r>
              <a:rPr lang="en-US" dirty="0" smtClean="0"/>
              <a:t>Obey all basic firearms safety rules.</a:t>
            </a:r>
          </a:p>
          <a:p>
            <a:r>
              <a:rPr lang="en-US" dirty="0" smtClean="0"/>
              <a:t>Make sure you are aware of the specific rules of a range before entering.</a:t>
            </a:r>
          </a:p>
          <a:p>
            <a:r>
              <a:rPr lang="en-US" dirty="0" smtClean="0"/>
              <a:t>Always obey the Range Safety Officers.</a:t>
            </a:r>
          </a:p>
          <a:p>
            <a:r>
              <a:rPr lang="en-US" dirty="0" smtClean="0"/>
              <a:t>Unload all firearms before entering range property</a:t>
            </a:r>
          </a:p>
          <a:p>
            <a:endParaRPr lang="en-US" dirty="0"/>
          </a:p>
        </p:txBody>
      </p:sp>
    </p:spTree>
    <p:extLst>
      <p:ext uri="{BB962C8B-B14F-4D97-AF65-F5344CB8AC3E}">
        <p14:creationId xmlns:p14="http://schemas.microsoft.com/office/powerpoint/2010/main" val="428179837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Safety</a:t>
            </a:r>
            <a:endParaRPr lang="en-US" dirty="0"/>
          </a:p>
        </p:txBody>
      </p:sp>
      <p:sp>
        <p:nvSpPr>
          <p:cNvPr id="3" name="Content Placeholder 2"/>
          <p:cNvSpPr>
            <a:spLocks noGrp="1"/>
          </p:cNvSpPr>
          <p:nvPr>
            <p:ph idx="1"/>
          </p:nvPr>
        </p:nvSpPr>
        <p:spPr/>
        <p:txBody>
          <a:bodyPr>
            <a:normAutofit/>
          </a:bodyPr>
          <a:lstStyle/>
          <a:p>
            <a:r>
              <a:rPr lang="en-US" dirty="0" smtClean="0"/>
              <a:t>Upon arriving at any range which is occupied by other shooters, determine whether or not the firing line is HOT or COLD, and follow the procedures listed under Hot and Cold Ranges listed below. If a Range Safety Officer is not present, the range will be self policed. Read and follow the safety rules. </a:t>
            </a:r>
            <a:endParaRPr lang="en-US" dirty="0"/>
          </a:p>
        </p:txBody>
      </p:sp>
    </p:spTree>
    <p:extLst>
      <p:ext uri="{BB962C8B-B14F-4D97-AF65-F5344CB8AC3E}">
        <p14:creationId xmlns:p14="http://schemas.microsoft.com/office/powerpoint/2010/main" val="318518491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Safety</a:t>
            </a:r>
            <a:endParaRPr lang="en-US" dirty="0"/>
          </a:p>
        </p:txBody>
      </p:sp>
      <p:sp>
        <p:nvSpPr>
          <p:cNvPr id="3" name="Content Placeholder 2"/>
          <p:cNvSpPr>
            <a:spLocks noGrp="1"/>
          </p:cNvSpPr>
          <p:nvPr>
            <p:ph idx="1"/>
          </p:nvPr>
        </p:nvSpPr>
        <p:spPr/>
        <p:txBody>
          <a:bodyPr/>
          <a:lstStyle/>
          <a:p>
            <a:r>
              <a:rPr lang="en-US" dirty="0" smtClean="0"/>
              <a:t>Report any safety rules violations to range safety/security officials. </a:t>
            </a:r>
          </a:p>
          <a:p>
            <a:r>
              <a:rPr lang="en-US" dirty="0" smtClean="0"/>
              <a:t>Always keep the muzzle pointed up or down while carrying a firearm, and pointed down range if on the firing line. Never carry your firearm with the barrel parallel to the ground.</a:t>
            </a:r>
          </a:p>
          <a:p>
            <a:r>
              <a:rPr lang="en-US" dirty="0" smtClean="0"/>
              <a:t>No shooting into ground or air at any angle.</a:t>
            </a:r>
            <a:endParaRPr lang="en-US" dirty="0"/>
          </a:p>
        </p:txBody>
      </p:sp>
    </p:spTree>
    <p:extLst>
      <p:ext uri="{BB962C8B-B14F-4D97-AF65-F5344CB8AC3E}">
        <p14:creationId xmlns:p14="http://schemas.microsoft.com/office/powerpoint/2010/main" val="26620006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Always Point the Muzzle in a Safe Direction</a:t>
            </a:r>
            <a:endParaRPr lang="en-US" dirty="0"/>
          </a:p>
        </p:txBody>
      </p:sp>
      <p:sp>
        <p:nvSpPr>
          <p:cNvPr id="3" name="Content Placeholder 2"/>
          <p:cNvSpPr>
            <a:spLocks noGrp="1"/>
          </p:cNvSpPr>
          <p:nvPr>
            <p:ph idx="1"/>
          </p:nvPr>
        </p:nvSpPr>
        <p:spPr/>
        <p:txBody>
          <a:bodyPr>
            <a:normAutofit/>
          </a:bodyPr>
          <a:lstStyle/>
          <a:p>
            <a:r>
              <a:rPr lang="en-US" dirty="0" smtClean="0"/>
              <a:t>Be conscious of the direction your muzzle is pointed at all times.</a:t>
            </a:r>
          </a:p>
          <a:p>
            <a:r>
              <a:rPr lang="en-US" dirty="0" smtClean="0"/>
              <a:t>This includes at yourself, any other person, animal, or property </a:t>
            </a:r>
          </a:p>
          <a:p>
            <a:r>
              <a:rPr lang="en-US" dirty="0" smtClean="0"/>
              <a:t>Never handle a firearm behind other people or bend over with a gun in your hand on a shooting range</a:t>
            </a:r>
            <a:endParaRPr lang="en-US" dirty="0"/>
          </a:p>
        </p:txBody>
      </p:sp>
    </p:spTree>
    <p:extLst>
      <p:ext uri="{BB962C8B-B14F-4D97-AF65-F5344CB8AC3E}">
        <p14:creationId xmlns:p14="http://schemas.microsoft.com/office/powerpoint/2010/main" val="39391782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Safety</a:t>
            </a:r>
            <a:endParaRPr lang="en-US" dirty="0"/>
          </a:p>
        </p:txBody>
      </p:sp>
      <p:sp>
        <p:nvSpPr>
          <p:cNvPr id="3" name="Content Placeholder 2"/>
          <p:cNvSpPr>
            <a:spLocks noGrp="1"/>
          </p:cNvSpPr>
          <p:nvPr>
            <p:ph idx="1"/>
          </p:nvPr>
        </p:nvSpPr>
        <p:spPr/>
        <p:txBody>
          <a:bodyPr>
            <a:normAutofit lnSpcReduction="10000"/>
          </a:bodyPr>
          <a:lstStyle/>
          <a:p>
            <a:r>
              <a:rPr lang="en-US" dirty="0" smtClean="0"/>
              <a:t>Any cased firearm will be uncased and cased on a shooting bench or the firing line. Any uncased firearm will be unloaded with action open and a chamber flag inserted in the chamber while moving that firearm. </a:t>
            </a:r>
          </a:p>
          <a:p>
            <a:r>
              <a:rPr lang="en-US" dirty="0" smtClean="0"/>
              <a:t>All unattended firearms must be unloaded and have the actions open</a:t>
            </a:r>
          </a:p>
          <a:p>
            <a:r>
              <a:rPr lang="en-US" dirty="0" smtClean="0"/>
              <a:t>Eye and ear protection must be worn at all times while shooting or near the firing line.</a:t>
            </a:r>
          </a:p>
          <a:p>
            <a:endParaRPr lang="en-US" dirty="0"/>
          </a:p>
        </p:txBody>
      </p:sp>
    </p:spTree>
    <p:extLst>
      <p:ext uri="{BB962C8B-B14F-4D97-AF65-F5344CB8AC3E}">
        <p14:creationId xmlns:p14="http://schemas.microsoft.com/office/powerpoint/2010/main" val="26142086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Safety</a:t>
            </a:r>
            <a:endParaRPr lang="en-US" dirty="0"/>
          </a:p>
        </p:txBody>
      </p:sp>
      <p:sp>
        <p:nvSpPr>
          <p:cNvPr id="3" name="Content Placeholder 2"/>
          <p:cNvSpPr>
            <a:spLocks noGrp="1"/>
          </p:cNvSpPr>
          <p:nvPr>
            <p:ph idx="1"/>
          </p:nvPr>
        </p:nvSpPr>
        <p:spPr/>
        <p:txBody>
          <a:bodyPr>
            <a:normAutofit/>
          </a:bodyPr>
          <a:lstStyle/>
          <a:p>
            <a:r>
              <a:rPr lang="en-US" dirty="0" smtClean="0"/>
              <a:t>Stop shooting immediately upon command “Cease Firing” and follow directions from whomever is in charge: A RSO, if present, will take control in solving the situation. If no RSO is present, the person who called the cease fire will take control, or submit control to another person who can handle the situation. </a:t>
            </a:r>
            <a:endParaRPr lang="en-US" dirty="0"/>
          </a:p>
        </p:txBody>
      </p:sp>
    </p:spTree>
    <p:extLst>
      <p:ext uri="{BB962C8B-B14F-4D97-AF65-F5344CB8AC3E}">
        <p14:creationId xmlns:p14="http://schemas.microsoft.com/office/powerpoint/2010/main" val="176283770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Range Procedures</a:t>
            </a:r>
            <a:endParaRPr lang="en-US" dirty="0"/>
          </a:p>
        </p:txBody>
      </p:sp>
      <p:sp>
        <p:nvSpPr>
          <p:cNvPr id="3" name="Content Placeholder 2"/>
          <p:cNvSpPr>
            <a:spLocks noGrp="1"/>
          </p:cNvSpPr>
          <p:nvPr>
            <p:ph idx="1"/>
          </p:nvPr>
        </p:nvSpPr>
        <p:spPr/>
        <p:txBody>
          <a:bodyPr/>
          <a:lstStyle/>
          <a:p>
            <a:r>
              <a:rPr lang="en-US" dirty="0" smtClean="0"/>
              <a:t>Hot Range is defined as firearms being handled and/or fired on the firing line, and no one is permitted down range </a:t>
            </a:r>
          </a:p>
          <a:p>
            <a:r>
              <a:rPr lang="en-US" dirty="0" smtClean="0"/>
              <a:t>Hot Range begins with all shooters behind the yellow line or 5 feet behind the firing line where there is no yellow line. </a:t>
            </a:r>
          </a:p>
          <a:p>
            <a:r>
              <a:rPr lang="en-US" dirty="0" smtClean="0"/>
              <a:t>Double check for anyone downrange. </a:t>
            </a:r>
            <a:endParaRPr lang="en-US" dirty="0"/>
          </a:p>
        </p:txBody>
      </p:sp>
    </p:spTree>
    <p:extLst>
      <p:ext uri="{BB962C8B-B14F-4D97-AF65-F5344CB8AC3E}">
        <p14:creationId xmlns:p14="http://schemas.microsoft.com/office/powerpoint/2010/main" val="11978211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Range Procedures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command “Range is hot,” shooters may move forward to the firing line, handle firearms/commence firing, pick up brass around their positions, and move firearms and equipment to and from their vehicles</a:t>
            </a:r>
          </a:p>
          <a:p>
            <a:r>
              <a:rPr lang="en-US" dirty="0" smtClean="0"/>
              <a:t>If a firearm is to be cleaned while on a range, the firearm will be cleaned only while the range is hot. Shooters will not go forward of the firing line for any reason to include picking up brass, cleaning patches, etc.</a:t>
            </a:r>
            <a:endParaRPr lang="en-US" dirty="0"/>
          </a:p>
        </p:txBody>
      </p:sp>
    </p:spTree>
    <p:extLst>
      <p:ext uri="{BB962C8B-B14F-4D97-AF65-F5344CB8AC3E}">
        <p14:creationId xmlns:p14="http://schemas.microsoft.com/office/powerpoint/2010/main" val="288340952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Rang Procedures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Cold Range is defined as firearms are cleared (unloaded, actions open, and removable magazines removed), no one handling a firearm, and shooters being permitted to go downrange.</a:t>
            </a:r>
          </a:p>
          <a:p>
            <a:r>
              <a:rPr lang="en-US" dirty="0" smtClean="0"/>
              <a:t>Cold Range begins with the command “The range is cold” followed by “Unload all firearms” at which time shooters will unload their firearms, open actions, remove removable magazines, and move behind the yellow line or 5 feet behind the firing line when there is no yellow line. </a:t>
            </a:r>
            <a:endParaRPr lang="en-US" dirty="0"/>
          </a:p>
        </p:txBody>
      </p:sp>
    </p:spTree>
    <p:extLst>
      <p:ext uri="{BB962C8B-B14F-4D97-AF65-F5344CB8AC3E}">
        <p14:creationId xmlns:p14="http://schemas.microsoft.com/office/powerpoint/2010/main" val="157974758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Range Procedures</a:t>
            </a:r>
            <a:endParaRPr lang="en-US" dirty="0"/>
          </a:p>
        </p:txBody>
      </p:sp>
      <p:sp>
        <p:nvSpPr>
          <p:cNvPr id="3" name="Content Placeholder 2"/>
          <p:cNvSpPr>
            <a:spLocks noGrp="1"/>
          </p:cNvSpPr>
          <p:nvPr>
            <p:ph idx="1"/>
          </p:nvPr>
        </p:nvSpPr>
        <p:spPr/>
        <p:txBody>
          <a:bodyPr/>
          <a:lstStyle/>
          <a:p>
            <a:r>
              <a:rPr lang="en-US" dirty="0" smtClean="0"/>
              <a:t>All firearms will then be checked to ensure they are unloaded</a:t>
            </a:r>
          </a:p>
          <a:p>
            <a:r>
              <a:rPr lang="en-US" dirty="0" smtClean="0"/>
              <a:t>On command “The firing line is safe,” shooters may go downrange to service targets, pick up brass in front of the firing line, and move equipment (no firearms) to and from vehicles.</a:t>
            </a:r>
            <a:endParaRPr lang="en-US" dirty="0"/>
          </a:p>
        </p:txBody>
      </p:sp>
    </p:spTree>
    <p:extLst>
      <p:ext uri="{BB962C8B-B14F-4D97-AF65-F5344CB8AC3E}">
        <p14:creationId xmlns:p14="http://schemas.microsoft.com/office/powerpoint/2010/main" val="280766412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Any questions comments or concerns?</a:t>
            </a:r>
            <a:endParaRPr lang="en-US" dirty="0"/>
          </a:p>
        </p:txBody>
      </p:sp>
    </p:spTree>
    <p:extLst>
      <p:ext uri="{BB962C8B-B14F-4D97-AF65-F5344CB8AC3E}">
        <p14:creationId xmlns:p14="http://schemas.microsoft.com/office/powerpoint/2010/main" val="24155168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Keep Your Finger Off the Trigger Until You Are Ready to Fire</a:t>
            </a:r>
            <a:endParaRPr lang="en-US" dirty="0"/>
          </a:p>
        </p:txBody>
      </p:sp>
      <p:sp>
        <p:nvSpPr>
          <p:cNvPr id="3" name="Content Placeholder 2"/>
          <p:cNvSpPr>
            <a:spLocks noGrp="1"/>
          </p:cNvSpPr>
          <p:nvPr>
            <p:ph idx="1"/>
          </p:nvPr>
        </p:nvSpPr>
        <p:spPr/>
        <p:txBody>
          <a:bodyPr/>
          <a:lstStyle/>
          <a:p>
            <a:r>
              <a:rPr lang="en-US" dirty="0" smtClean="0"/>
              <a:t>Make sure your sights are aligned with the target before you turn “off” the safety and place your finger on the trigger. </a:t>
            </a:r>
          </a:p>
          <a:p>
            <a:r>
              <a:rPr lang="en-US" dirty="0" smtClean="0"/>
              <a:t>Pay attention to what you are doing while handling a firearm. Do not let your finger contact the trigger until the gun is on target.  </a:t>
            </a:r>
            <a:endParaRPr lang="en-US" dirty="0"/>
          </a:p>
        </p:txBody>
      </p:sp>
    </p:spTree>
    <p:extLst>
      <p:ext uri="{BB962C8B-B14F-4D97-AF65-F5344CB8AC3E}">
        <p14:creationId xmlns:p14="http://schemas.microsoft.com/office/powerpoint/2010/main" val="39275570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 Sure of Your Target and Its Surroundings</a:t>
            </a:r>
            <a:endParaRPr lang="en-US" dirty="0"/>
          </a:p>
        </p:txBody>
      </p:sp>
      <p:sp>
        <p:nvSpPr>
          <p:cNvPr id="3" name="Content Placeholder 2"/>
          <p:cNvSpPr>
            <a:spLocks noGrp="1"/>
          </p:cNvSpPr>
          <p:nvPr>
            <p:ph idx="1"/>
          </p:nvPr>
        </p:nvSpPr>
        <p:spPr/>
        <p:txBody>
          <a:bodyPr/>
          <a:lstStyle/>
          <a:p>
            <a:r>
              <a:rPr lang="en-US" dirty="0" smtClean="0"/>
              <a:t>Pay attention to what is going on around your target. </a:t>
            </a:r>
          </a:p>
          <a:p>
            <a:r>
              <a:rPr lang="en-US" dirty="0" smtClean="0"/>
              <a:t>Keep in mind that bullets can fragment or ricochet. </a:t>
            </a:r>
          </a:p>
          <a:p>
            <a:r>
              <a:rPr lang="en-US" dirty="0" smtClean="0"/>
              <a:t>You are responsible for every shot you fire and anything the bullet hits, whether intentionally fired or not, no matter what. </a:t>
            </a:r>
            <a:endParaRPr lang="en-US" dirty="0"/>
          </a:p>
        </p:txBody>
      </p:sp>
    </p:spTree>
    <p:extLst>
      <p:ext uri="{BB962C8B-B14F-4D97-AF65-F5344CB8AC3E}">
        <p14:creationId xmlns:p14="http://schemas.microsoft.com/office/powerpoint/2010/main" val="27654641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90513" indent="-290513"/>
            <a:r>
              <a:rPr lang="en-US" b="1" dirty="0" smtClean="0"/>
              <a:t/>
            </a:r>
            <a:br>
              <a:rPr lang="en-US" b="1" dirty="0" smtClean="0"/>
            </a:br>
            <a:r>
              <a:rPr lang="en-US" b="1" dirty="0" smtClean="0"/>
              <a:t>12 Basic Rules for Safe Firearm Handling</a:t>
            </a:r>
            <a:r>
              <a:rPr lang="en-US" sz="2800" b="1" dirty="0" smtClean="0"/>
              <a:t/>
            </a:r>
            <a:br>
              <a:rPr lang="en-US" sz="2800" b="1" dirty="0" smtClean="0"/>
            </a:br>
            <a:endParaRPr lang="en-US" dirty="0"/>
          </a:p>
        </p:txBody>
      </p:sp>
      <p:sp>
        <p:nvSpPr>
          <p:cNvPr id="3" name="Content Placeholder 2"/>
          <p:cNvSpPr>
            <a:spLocks noGrp="1"/>
          </p:cNvSpPr>
          <p:nvPr>
            <p:ph idx="1"/>
          </p:nvPr>
        </p:nvSpPr>
        <p:spPr/>
        <p:txBody>
          <a:bodyPr/>
          <a:lstStyle/>
          <a:p>
            <a:pPr marL="290513" indent="-290513"/>
            <a:r>
              <a:rPr lang="en-US" b="1" dirty="0" smtClean="0"/>
              <a:t>1.  </a:t>
            </a:r>
            <a:r>
              <a:rPr lang="en-US" b="1" i="1" dirty="0" smtClean="0"/>
              <a:t>Always treat the gun as loaded.</a:t>
            </a:r>
          </a:p>
          <a:p>
            <a:pPr marL="290513" indent="-290513"/>
            <a:r>
              <a:rPr lang="en-US" b="1" i="1" dirty="0" smtClean="0"/>
              <a:t>2.  Always keep the gun pointed in a safe direction.</a:t>
            </a:r>
          </a:p>
          <a:p>
            <a:pPr marL="290513" indent="-290513"/>
            <a:r>
              <a:rPr lang="en-US" b="1" i="1" dirty="0" smtClean="0"/>
              <a:t>3.  Always keep your finger straight and off the trigger until you are ready to shoot.</a:t>
            </a:r>
          </a:p>
          <a:p>
            <a:pPr marL="290513" indent="-290513"/>
            <a:r>
              <a:rPr lang="en-US" b="1" i="1" dirty="0" smtClean="0"/>
              <a:t>4.  Always keep the gun unloaded until your are ready to shoot it.</a:t>
            </a:r>
          </a:p>
          <a:p>
            <a:endParaRPr lang="en-US" dirty="0"/>
          </a:p>
        </p:txBody>
      </p:sp>
    </p:spTree>
    <p:extLst>
      <p:ext uri="{BB962C8B-B14F-4D97-AF65-F5344CB8AC3E}">
        <p14:creationId xmlns:p14="http://schemas.microsoft.com/office/powerpoint/2010/main" val="36223683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12 Basic Rules for Safe Firearm Handling</a:t>
            </a:r>
            <a:r>
              <a:rPr lang="en-US" sz="2800" b="1" dirty="0" smtClean="0"/>
              <a:t/>
            </a:r>
            <a:br>
              <a:rPr lang="en-US" sz="2800" b="1" dirty="0" smtClean="0"/>
            </a:br>
            <a:endParaRPr lang="en-US" dirty="0"/>
          </a:p>
        </p:txBody>
      </p:sp>
      <p:sp>
        <p:nvSpPr>
          <p:cNvPr id="3" name="Content Placeholder 2"/>
          <p:cNvSpPr>
            <a:spLocks noGrp="1"/>
          </p:cNvSpPr>
          <p:nvPr>
            <p:ph idx="1"/>
          </p:nvPr>
        </p:nvSpPr>
        <p:spPr/>
        <p:txBody>
          <a:bodyPr/>
          <a:lstStyle/>
          <a:p>
            <a:pPr marL="290513" indent="-290513"/>
            <a:r>
              <a:rPr lang="en-US" b="1" i="1" dirty="0" smtClean="0"/>
              <a:t>5.  Never point the gun at anything you don</a:t>
            </a:r>
            <a:r>
              <a:rPr lang="ja-JP" altLang="en-US" b="1" i="1" dirty="0" smtClean="0">
                <a:latin typeface="Arial"/>
              </a:rPr>
              <a:t>’</a:t>
            </a:r>
            <a:r>
              <a:rPr lang="en-US" b="1" i="1" dirty="0" smtClean="0"/>
              <a:t>t intend to destroy.</a:t>
            </a:r>
          </a:p>
          <a:p>
            <a:pPr marL="290513" indent="-290513"/>
            <a:r>
              <a:rPr lang="en-US" b="1" i="1" dirty="0" smtClean="0"/>
              <a:t>6.  Be certain of your target and what is beyond it.</a:t>
            </a:r>
          </a:p>
          <a:p>
            <a:pPr marL="290513" indent="-290513"/>
            <a:r>
              <a:rPr lang="en-US" b="1" i="1" dirty="0" smtClean="0"/>
              <a:t>7.  Learn the mechanical and handling characteristics of your gun before you use it.</a:t>
            </a:r>
          </a:p>
          <a:p>
            <a:pPr marL="290513" indent="-290513"/>
            <a:r>
              <a:rPr lang="en-US" b="1" i="1" dirty="0" smtClean="0"/>
              <a:t>8.  Always use the proper ammunition.</a:t>
            </a:r>
            <a:endParaRPr lang="en-US" dirty="0"/>
          </a:p>
        </p:txBody>
      </p:sp>
    </p:spTree>
    <p:extLst>
      <p:ext uri="{BB962C8B-B14F-4D97-AF65-F5344CB8AC3E}">
        <p14:creationId xmlns:p14="http://schemas.microsoft.com/office/powerpoint/2010/main" val="25938436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11460</TotalTime>
  <Words>2388</Words>
  <Application>Microsoft Macintosh PowerPoint</Application>
  <PresentationFormat>On-screen Show (4:3)</PresentationFormat>
  <Paragraphs>215</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Firearm Safety</vt:lpstr>
      <vt:lpstr>The Importance of Firearm Safety</vt:lpstr>
      <vt:lpstr>4 Golden Rules of Firearm Safety</vt:lpstr>
      <vt:lpstr>Assume All Firearms are Always Loaded</vt:lpstr>
      <vt:lpstr>Always Point the Muzzle in a Safe Direction</vt:lpstr>
      <vt:lpstr>Keep Your Finger Off the Trigger Until You Are Ready to Fire</vt:lpstr>
      <vt:lpstr>Be Sure of Your Target and Its Surroundings</vt:lpstr>
      <vt:lpstr> 12 Basic Rules for Safe Firearm Handling </vt:lpstr>
      <vt:lpstr>12 Basic Rules for Safe Firearm Handling </vt:lpstr>
      <vt:lpstr>12 Basic Rules for Safe Firearm Handling </vt:lpstr>
      <vt:lpstr>PowerPoint Presentation</vt:lpstr>
      <vt:lpstr>PowerPoint Presentation</vt:lpstr>
      <vt:lpstr>The Safety </vt:lpstr>
      <vt:lpstr>Other Firearm Parts</vt:lpstr>
      <vt:lpstr>Ammunition</vt:lpstr>
      <vt:lpstr>Basic Components of Ammunition</vt:lpstr>
      <vt:lpstr>Basic Components of Ammunition</vt:lpstr>
      <vt:lpstr>Projectiles</vt:lpstr>
      <vt:lpstr>Using the Correct Ammunition</vt:lpstr>
      <vt:lpstr>Caliber vs. Gauge</vt:lpstr>
      <vt:lpstr>Malfunctions</vt:lpstr>
      <vt:lpstr>Eye and Ear Protection</vt:lpstr>
      <vt:lpstr>Alcohol and Drugs</vt:lpstr>
      <vt:lpstr>Storage</vt:lpstr>
      <vt:lpstr>Practical Firearm Mechanics</vt:lpstr>
      <vt:lpstr>Shotgun</vt:lpstr>
      <vt:lpstr>Rifle</vt:lpstr>
      <vt:lpstr>Handgun/Pistol</vt:lpstr>
      <vt:lpstr>Restricted/NFA Firearms</vt:lpstr>
      <vt:lpstr>Semi-Automatic Action</vt:lpstr>
      <vt:lpstr>Bolt-Action</vt:lpstr>
      <vt:lpstr>Pump Action</vt:lpstr>
      <vt:lpstr>Revolvers</vt:lpstr>
      <vt:lpstr>Lever Action</vt:lpstr>
      <vt:lpstr>Break-Action</vt:lpstr>
      <vt:lpstr>Loading – Clip vs. Magazine</vt:lpstr>
      <vt:lpstr>Shooting Fundamentals</vt:lpstr>
      <vt:lpstr>Prone Position</vt:lpstr>
      <vt:lpstr>Standing Position</vt:lpstr>
      <vt:lpstr>Kneeling Position</vt:lpstr>
      <vt:lpstr>Sitting Position</vt:lpstr>
      <vt:lpstr>Sight picture</vt:lpstr>
      <vt:lpstr>Breath Control</vt:lpstr>
      <vt:lpstr>Trigger Control</vt:lpstr>
      <vt:lpstr>Follow-Through</vt:lpstr>
      <vt:lpstr>Common Errors and Their Causes</vt:lpstr>
      <vt:lpstr>Range Safety</vt:lpstr>
      <vt:lpstr>Range Safety</vt:lpstr>
      <vt:lpstr>Range Safety</vt:lpstr>
      <vt:lpstr>Range Safety</vt:lpstr>
      <vt:lpstr>Range Safety</vt:lpstr>
      <vt:lpstr>Hot Range Procedures</vt:lpstr>
      <vt:lpstr>Hot Range Procedures</vt:lpstr>
      <vt:lpstr>Cold Rang Procedures</vt:lpstr>
      <vt:lpstr>Cold Range Procedures</vt:lpstr>
      <vt:lpstr>PowerPoint Presentation</vt:lpstr>
    </vt:vector>
  </TitlesOfParts>
  <Company>UMBC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Firearm Safety</dc:title>
  <dc:creator>riley burkhart</dc:creator>
  <cp:lastModifiedBy>riley burkhart</cp:lastModifiedBy>
  <cp:revision>78</cp:revision>
  <dcterms:created xsi:type="dcterms:W3CDTF">2013-04-04T21:24:15Z</dcterms:created>
  <dcterms:modified xsi:type="dcterms:W3CDTF">2013-10-14T22:24:49Z</dcterms:modified>
</cp:coreProperties>
</file>