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21" d="100"/>
          <a:sy n="121" d="100"/>
        </p:scale>
        <p:origin x="190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59BD96B-75CA-1841-90D5-B18FC898F678}" type="datetimeFigureOut">
              <a:rPr lang="en-US" smtClean="0"/>
              <a:t>8/28/23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3AB5E-33BA-8749-A20F-9CA8194C6B65}" type="slidenum">
              <a:rPr lang="en-US" smtClean="0"/>
              <a:t>‹#›</a:t>
            </a:fld>
            <a:endParaRPr lang="en-US"/>
          </a:p>
        </p:txBody>
      </p:sp>
    </p:spTree>
    <p:extLst>
      <p:ext uri="{BB962C8B-B14F-4D97-AF65-F5344CB8AC3E}">
        <p14:creationId xmlns:p14="http://schemas.microsoft.com/office/powerpoint/2010/main" val="298978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9BD96B-75CA-1841-90D5-B18FC898F678}" type="datetimeFigureOut">
              <a:rPr lang="en-US" smtClean="0"/>
              <a:t>8/28/23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3AB5E-33BA-8749-A20F-9CA8194C6B65}" type="slidenum">
              <a:rPr lang="en-US" smtClean="0"/>
              <a:t>‹#›</a:t>
            </a:fld>
            <a:endParaRPr lang="en-US"/>
          </a:p>
        </p:txBody>
      </p:sp>
    </p:spTree>
    <p:extLst>
      <p:ext uri="{BB962C8B-B14F-4D97-AF65-F5344CB8AC3E}">
        <p14:creationId xmlns:p14="http://schemas.microsoft.com/office/powerpoint/2010/main" val="777040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9BD96B-75CA-1841-90D5-B18FC898F678}" type="datetimeFigureOut">
              <a:rPr lang="en-US" smtClean="0"/>
              <a:t>8/28/23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3AB5E-33BA-8749-A20F-9CA8194C6B65}" type="slidenum">
              <a:rPr lang="en-US" smtClean="0"/>
              <a:t>‹#›</a:t>
            </a:fld>
            <a:endParaRPr lang="en-US"/>
          </a:p>
        </p:txBody>
      </p:sp>
    </p:spTree>
    <p:extLst>
      <p:ext uri="{BB962C8B-B14F-4D97-AF65-F5344CB8AC3E}">
        <p14:creationId xmlns:p14="http://schemas.microsoft.com/office/powerpoint/2010/main" val="4232435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59BD96B-75CA-1841-90D5-B18FC898F678}" type="datetimeFigureOut">
              <a:rPr lang="en-US" smtClean="0"/>
              <a:t>8/28/23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3AB5E-33BA-8749-A20F-9CA8194C6B65}" type="slidenum">
              <a:rPr lang="en-US" smtClean="0"/>
              <a:t>‹#›</a:t>
            </a:fld>
            <a:endParaRPr lang="en-US"/>
          </a:p>
        </p:txBody>
      </p:sp>
    </p:spTree>
    <p:extLst>
      <p:ext uri="{BB962C8B-B14F-4D97-AF65-F5344CB8AC3E}">
        <p14:creationId xmlns:p14="http://schemas.microsoft.com/office/powerpoint/2010/main" val="2982396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9BD96B-75CA-1841-90D5-B18FC898F678}" type="datetimeFigureOut">
              <a:rPr lang="en-US" smtClean="0"/>
              <a:t>8/28/23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3AB5E-33BA-8749-A20F-9CA8194C6B65}" type="slidenum">
              <a:rPr lang="en-US" smtClean="0"/>
              <a:t>‹#›</a:t>
            </a:fld>
            <a:endParaRPr lang="en-US"/>
          </a:p>
        </p:txBody>
      </p:sp>
    </p:spTree>
    <p:extLst>
      <p:ext uri="{BB962C8B-B14F-4D97-AF65-F5344CB8AC3E}">
        <p14:creationId xmlns:p14="http://schemas.microsoft.com/office/powerpoint/2010/main" val="3401530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59BD96B-75CA-1841-90D5-B18FC898F678}" type="datetimeFigureOut">
              <a:rPr lang="en-US" smtClean="0"/>
              <a:t>8/28/23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3AB5E-33BA-8749-A20F-9CA8194C6B65}" type="slidenum">
              <a:rPr lang="en-US" smtClean="0"/>
              <a:t>‹#›</a:t>
            </a:fld>
            <a:endParaRPr lang="en-US"/>
          </a:p>
        </p:txBody>
      </p:sp>
    </p:spTree>
    <p:extLst>
      <p:ext uri="{BB962C8B-B14F-4D97-AF65-F5344CB8AC3E}">
        <p14:creationId xmlns:p14="http://schemas.microsoft.com/office/powerpoint/2010/main" val="3581216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59BD96B-75CA-1841-90D5-B18FC898F678}" type="datetimeFigureOut">
              <a:rPr lang="en-US" smtClean="0"/>
              <a:t>8/28/23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3AB5E-33BA-8749-A20F-9CA8194C6B65}" type="slidenum">
              <a:rPr lang="en-US" smtClean="0"/>
              <a:t>‹#›</a:t>
            </a:fld>
            <a:endParaRPr lang="en-US"/>
          </a:p>
        </p:txBody>
      </p:sp>
    </p:spTree>
    <p:extLst>
      <p:ext uri="{BB962C8B-B14F-4D97-AF65-F5344CB8AC3E}">
        <p14:creationId xmlns:p14="http://schemas.microsoft.com/office/powerpoint/2010/main" val="976352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59BD96B-75CA-1841-90D5-B18FC898F678}" type="datetimeFigureOut">
              <a:rPr lang="en-US" smtClean="0"/>
              <a:t>8/28/23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3AB5E-33BA-8749-A20F-9CA8194C6B65}" type="slidenum">
              <a:rPr lang="en-US" smtClean="0"/>
              <a:t>‹#›</a:t>
            </a:fld>
            <a:endParaRPr lang="en-US"/>
          </a:p>
        </p:txBody>
      </p:sp>
    </p:spTree>
    <p:extLst>
      <p:ext uri="{BB962C8B-B14F-4D97-AF65-F5344CB8AC3E}">
        <p14:creationId xmlns:p14="http://schemas.microsoft.com/office/powerpoint/2010/main" val="3889239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BD96B-75CA-1841-90D5-B18FC898F678}" type="datetimeFigureOut">
              <a:rPr lang="en-US" smtClean="0"/>
              <a:t>8/28/23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3AB5E-33BA-8749-A20F-9CA8194C6B65}" type="slidenum">
              <a:rPr lang="en-US" smtClean="0"/>
              <a:t>‹#›</a:t>
            </a:fld>
            <a:endParaRPr lang="en-US"/>
          </a:p>
        </p:txBody>
      </p:sp>
    </p:spTree>
    <p:extLst>
      <p:ext uri="{BB962C8B-B14F-4D97-AF65-F5344CB8AC3E}">
        <p14:creationId xmlns:p14="http://schemas.microsoft.com/office/powerpoint/2010/main" val="1376030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86117"/>
            <a:ext cx="3008313" cy="1081612"/>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686118"/>
            <a:ext cx="5111750" cy="544795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848168"/>
            <a:ext cx="3008313" cy="436634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9BD96B-75CA-1841-90D5-B18FC898F678}" type="datetimeFigureOut">
              <a:rPr lang="en-US" smtClean="0"/>
              <a:t>8/28/23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3AB5E-33BA-8749-A20F-9CA8194C6B65}" type="slidenum">
              <a:rPr lang="en-US" smtClean="0"/>
              <a:t>‹#›</a:t>
            </a:fld>
            <a:endParaRPr lang="en-US"/>
          </a:p>
        </p:txBody>
      </p:sp>
    </p:spTree>
    <p:extLst>
      <p:ext uri="{BB962C8B-B14F-4D97-AF65-F5344CB8AC3E}">
        <p14:creationId xmlns:p14="http://schemas.microsoft.com/office/powerpoint/2010/main" val="251020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9BD96B-75CA-1841-90D5-B18FC898F678}" type="datetimeFigureOut">
              <a:rPr lang="en-US" smtClean="0"/>
              <a:t>8/28/23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3AB5E-33BA-8749-A20F-9CA8194C6B65}" type="slidenum">
              <a:rPr lang="en-US" smtClean="0"/>
              <a:t>‹#›</a:t>
            </a:fld>
            <a:endParaRPr lang="en-US"/>
          </a:p>
        </p:txBody>
      </p:sp>
    </p:spTree>
    <p:extLst>
      <p:ext uri="{BB962C8B-B14F-4D97-AF65-F5344CB8AC3E}">
        <p14:creationId xmlns:p14="http://schemas.microsoft.com/office/powerpoint/2010/main" val="983598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01971"/>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929704"/>
            <a:ext cx="8229600" cy="419645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9BD96B-75CA-1841-90D5-B18FC898F678}" type="datetimeFigureOut">
              <a:rPr lang="en-US" smtClean="0"/>
              <a:t>8/28/23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072563" y="6356350"/>
            <a:ext cx="109487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3AB5E-33BA-8749-A20F-9CA8194C6B65}" type="slidenum">
              <a:rPr lang="en-US" smtClean="0"/>
              <a:t>‹#›</a:t>
            </a:fld>
            <a:endParaRPr lang="en-US"/>
          </a:p>
        </p:txBody>
      </p:sp>
      <p:pic>
        <p:nvPicPr>
          <p:cNvPr id="7" name="Picture 6" descr="MD-flag-background-ppt.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3999" cy="571500"/>
          </a:xfrm>
          <a:prstGeom prst="rect">
            <a:avLst/>
          </a:prstGeom>
        </p:spPr>
      </p:pic>
      <p:pic>
        <p:nvPicPr>
          <p:cNvPr id="8" name="Picture 7" descr="UMBC-primary-logo-CMYK-on-black.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294287" y="86177"/>
            <a:ext cx="1749252" cy="402989"/>
          </a:xfrm>
          <a:prstGeom prst="rect">
            <a:avLst/>
          </a:prstGeom>
        </p:spPr>
      </p:pic>
      <p:pic>
        <p:nvPicPr>
          <p:cNvPr id="9" name="Picture 8" descr="corner-element.png"/>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7919918" y="5615558"/>
            <a:ext cx="1224081" cy="1242442"/>
          </a:xfrm>
          <a:prstGeom prst="rect">
            <a:avLst/>
          </a:prstGeom>
          <a:noFill/>
          <a:ln>
            <a:noFill/>
          </a:ln>
        </p:spPr>
      </p:pic>
    </p:spTree>
    <p:extLst>
      <p:ext uri="{BB962C8B-B14F-4D97-AF65-F5344CB8AC3E}">
        <p14:creationId xmlns:p14="http://schemas.microsoft.com/office/powerpoint/2010/main" val="3189350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khoffman@umbc.edu"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9450"/>
            <a:ext cx="7772400" cy="1470025"/>
          </a:xfrm>
        </p:spPr>
        <p:txBody>
          <a:bodyPr>
            <a:normAutofit/>
          </a:bodyPr>
          <a:lstStyle/>
          <a:p>
            <a:r>
              <a:rPr lang="en-US" sz="2800" dirty="0">
                <a:latin typeface="Arial Rounded MT Bold" panose="020F0704030504030204" pitchFamily="34" charset="0"/>
                <a:cs typeface="Arial Black"/>
              </a:rPr>
              <a:t>Paid Undergraduate Research Opportunity for the 2023-2024 Academic Year</a:t>
            </a:r>
            <a:br>
              <a:rPr lang="en-US" sz="2800" dirty="0">
                <a:latin typeface="Arial Rounded MT Bold" panose="020F0704030504030204" pitchFamily="34" charset="0"/>
                <a:cs typeface="Arial Black"/>
              </a:rPr>
            </a:br>
            <a:endParaRPr lang="en-US" sz="2800" dirty="0"/>
          </a:p>
        </p:txBody>
      </p:sp>
      <p:sp>
        <p:nvSpPr>
          <p:cNvPr id="4" name="TextBox 3"/>
          <p:cNvSpPr txBox="1"/>
          <p:nvPr/>
        </p:nvSpPr>
        <p:spPr>
          <a:xfrm>
            <a:off x="808719" y="1782877"/>
            <a:ext cx="7036219" cy="1477328"/>
          </a:xfrm>
          <a:prstGeom prst="rect">
            <a:avLst/>
          </a:prstGeom>
          <a:noFill/>
        </p:spPr>
        <p:txBody>
          <a:bodyPr wrap="square" rtlCol="0">
            <a:spAutoFit/>
          </a:bodyPr>
          <a:lstStyle/>
          <a:p>
            <a:r>
              <a:rPr lang="en-US" dirty="0">
                <a:latin typeface="Arial Rounded MT Bold" panose="020F0704030504030204" pitchFamily="34" charset="0"/>
              </a:rPr>
              <a:t>Looking for one or two UMBC undergraduate students to work for the 2023-2024 academic year. The project is to investigate parameter estimation methods for mathematical models of viral infections such as HIV. Students will be paid hourly and expected to work 10 hours per week.</a:t>
            </a:r>
          </a:p>
        </p:txBody>
      </p:sp>
      <p:sp>
        <p:nvSpPr>
          <p:cNvPr id="5" name="TextBox 4"/>
          <p:cNvSpPr txBox="1"/>
          <p:nvPr/>
        </p:nvSpPr>
        <p:spPr>
          <a:xfrm>
            <a:off x="807124" y="3335795"/>
            <a:ext cx="7560356" cy="646331"/>
          </a:xfrm>
          <a:prstGeom prst="rect">
            <a:avLst/>
          </a:prstGeom>
          <a:noFill/>
        </p:spPr>
        <p:txBody>
          <a:bodyPr wrap="square" rtlCol="0">
            <a:spAutoFit/>
          </a:bodyPr>
          <a:lstStyle/>
          <a:p>
            <a:r>
              <a:rPr lang="en-US" dirty="0">
                <a:latin typeface="Arial Rounded MT Bold" panose="020F0704030504030204" pitchFamily="34" charset="0"/>
              </a:rPr>
              <a:t>Requirements: Students must have taken Math 225 and have some programming experience</a:t>
            </a:r>
          </a:p>
        </p:txBody>
      </p:sp>
      <p:sp>
        <p:nvSpPr>
          <p:cNvPr id="6" name="TextBox 5"/>
          <p:cNvSpPr txBox="1"/>
          <p:nvPr/>
        </p:nvSpPr>
        <p:spPr>
          <a:xfrm>
            <a:off x="685801" y="4261515"/>
            <a:ext cx="7680566" cy="2308324"/>
          </a:xfrm>
          <a:prstGeom prst="rect">
            <a:avLst/>
          </a:prstGeom>
          <a:noFill/>
        </p:spPr>
        <p:txBody>
          <a:bodyPr wrap="square" rtlCol="0">
            <a:spAutoFit/>
          </a:bodyPr>
          <a:lstStyle/>
          <a:p>
            <a:r>
              <a:rPr lang="en-US" b="1" dirty="0">
                <a:latin typeface="Arial Rounded MT Bold" panose="020F0704030504030204" pitchFamily="34" charset="0"/>
              </a:rPr>
              <a:t>To apply, please email Dr. Kathleen Hoffman (</a:t>
            </a:r>
            <a:r>
              <a:rPr lang="en-US" b="1" dirty="0">
                <a:latin typeface="Arial Rounded MT Bold" panose="020F0704030504030204" pitchFamily="34" charset="0"/>
                <a:hlinkClick r:id="rId2"/>
              </a:rPr>
              <a:t>khoffman@umbc.edu</a:t>
            </a:r>
            <a:r>
              <a:rPr lang="en-US" b="1" dirty="0">
                <a:latin typeface="Arial Rounded MT Bold" panose="020F0704030504030204" pitchFamily="34" charset="0"/>
              </a:rPr>
              <a:t>) </a:t>
            </a:r>
          </a:p>
          <a:p>
            <a:pPr marL="285750" indent="-285750">
              <a:buFont typeface="Arial"/>
              <a:buChar char="•"/>
            </a:pPr>
            <a:r>
              <a:rPr lang="en-US" b="1" dirty="0">
                <a:latin typeface="Arial Rounded MT Bold" panose="020F0704030504030204" pitchFamily="34" charset="0"/>
              </a:rPr>
              <a:t>an unofficial transcript </a:t>
            </a:r>
          </a:p>
          <a:p>
            <a:pPr marL="285750" indent="-285750">
              <a:buFont typeface="Arial"/>
              <a:buChar char="•"/>
            </a:pPr>
            <a:r>
              <a:rPr lang="en-US" b="1" dirty="0">
                <a:latin typeface="Arial Rounded MT Bold" panose="020F0704030504030204" pitchFamily="34" charset="0"/>
              </a:rPr>
              <a:t>one paragraph describing why you would like to do undergraduate research on </a:t>
            </a:r>
            <a:r>
              <a:rPr lang="en-US" b="1">
                <a:latin typeface="Arial Rounded MT Bold" panose="020F0704030504030204" pitchFamily="34" charset="0"/>
              </a:rPr>
              <a:t>parameter estimation and disease dynamics</a:t>
            </a:r>
            <a:endParaRPr lang="en-US" b="1" dirty="0">
              <a:latin typeface="Arial Rounded MT Bold" panose="020F0704030504030204" pitchFamily="34" charset="0"/>
            </a:endParaRPr>
          </a:p>
          <a:p>
            <a:r>
              <a:rPr lang="en-US" b="1" dirty="0">
                <a:latin typeface="Arial Rounded MT Bold" panose="020F0704030504030204" pitchFamily="34" charset="0"/>
              </a:rPr>
              <a:t>Applications received by September 6, 2023 will receive full consideration.</a:t>
            </a:r>
          </a:p>
        </p:txBody>
      </p:sp>
    </p:spTree>
    <p:extLst>
      <p:ext uri="{BB962C8B-B14F-4D97-AF65-F5344CB8AC3E}">
        <p14:creationId xmlns:p14="http://schemas.microsoft.com/office/powerpoint/2010/main" val="30269186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169</TotalTime>
  <Words>119</Words>
  <Application>Microsoft Macintosh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Rounded MT Bold</vt:lpstr>
      <vt:lpstr>Calibri</vt:lpstr>
      <vt:lpstr>Office Theme</vt:lpstr>
      <vt:lpstr>Paid Undergraduate Research Opportunity for the 2023-2024 Academic Year </vt:lpstr>
    </vt:vector>
  </TitlesOfParts>
  <Company>UMBC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 Lord</dc:creator>
  <cp:lastModifiedBy>Kathleen Hoffman</cp:lastModifiedBy>
  <cp:revision>8</cp:revision>
  <dcterms:created xsi:type="dcterms:W3CDTF">2019-12-12T13:31:42Z</dcterms:created>
  <dcterms:modified xsi:type="dcterms:W3CDTF">2023-08-28T17:37:24Z</dcterms:modified>
</cp:coreProperties>
</file>