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Lst>
  <p:notesMasterIdLst>
    <p:notesMasterId r:id="rId48"/>
  </p:notesMasterIdLst>
  <p:handoutMasterIdLst>
    <p:handoutMasterId r:id="rId49"/>
  </p:handoutMasterIdLst>
  <p:sldIdLst>
    <p:sldId id="622" r:id="rId3"/>
    <p:sldId id="557" r:id="rId4"/>
    <p:sldId id="625" r:id="rId5"/>
    <p:sldId id="624" r:id="rId6"/>
    <p:sldId id="621" r:id="rId7"/>
    <p:sldId id="623" r:id="rId8"/>
    <p:sldId id="620" r:id="rId9"/>
    <p:sldId id="587" r:id="rId10"/>
    <p:sldId id="588" r:id="rId11"/>
    <p:sldId id="589" r:id="rId12"/>
    <p:sldId id="590" r:id="rId13"/>
    <p:sldId id="558" r:id="rId14"/>
    <p:sldId id="592" r:id="rId15"/>
    <p:sldId id="593" r:id="rId16"/>
    <p:sldId id="598" r:id="rId17"/>
    <p:sldId id="597" r:id="rId18"/>
    <p:sldId id="626" r:id="rId19"/>
    <p:sldId id="627" r:id="rId20"/>
    <p:sldId id="628" r:id="rId21"/>
    <p:sldId id="629" r:id="rId22"/>
    <p:sldId id="630" r:id="rId23"/>
    <p:sldId id="631" r:id="rId24"/>
    <p:sldId id="599" r:id="rId25"/>
    <p:sldId id="610" r:id="rId26"/>
    <p:sldId id="600" r:id="rId27"/>
    <p:sldId id="601" r:id="rId28"/>
    <p:sldId id="602" r:id="rId29"/>
    <p:sldId id="603" r:id="rId30"/>
    <p:sldId id="605" r:id="rId31"/>
    <p:sldId id="606" r:id="rId32"/>
    <p:sldId id="607" r:id="rId33"/>
    <p:sldId id="608" r:id="rId34"/>
    <p:sldId id="609" r:id="rId35"/>
    <p:sldId id="611" r:id="rId36"/>
    <p:sldId id="612" r:id="rId37"/>
    <p:sldId id="613" r:id="rId38"/>
    <p:sldId id="618" r:id="rId39"/>
    <p:sldId id="617" r:id="rId40"/>
    <p:sldId id="616" r:id="rId41"/>
    <p:sldId id="615" r:id="rId42"/>
    <p:sldId id="614" r:id="rId43"/>
    <p:sldId id="591" r:id="rId44"/>
    <p:sldId id="594" r:id="rId45"/>
    <p:sldId id="595" r:id="rId46"/>
    <p:sldId id="596"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A40"/>
    <a:srgbClr val="376092"/>
    <a:srgbClr val="77933C"/>
    <a:srgbClr val="4A452A"/>
    <a:srgbClr val="4F6228"/>
    <a:srgbClr val="A59035"/>
    <a:srgbClr val="A9A631"/>
    <a:srgbClr val="93CDDD"/>
    <a:srgbClr val="7EC234"/>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23" autoAdjust="0"/>
    <p:restoredTop sz="99639" autoAdjust="0"/>
  </p:normalViewPr>
  <p:slideViewPr>
    <p:cSldViewPr>
      <p:cViewPr>
        <p:scale>
          <a:sx n="96" d="100"/>
          <a:sy n="96" d="100"/>
        </p:scale>
        <p:origin x="-1186" y="-14"/>
      </p:cViewPr>
      <p:guideLst>
        <p:guide orient="horz"/>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8476" cy="464980"/>
          </a:xfrm>
          <a:prstGeom prst="rect">
            <a:avLst/>
          </a:prstGeom>
        </p:spPr>
        <p:txBody>
          <a:bodyPr vert="horz" lIns="90017" tIns="45008" rIns="90017" bIns="45008" rtlCol="0"/>
          <a:lstStyle>
            <a:lvl1pPr algn="l">
              <a:defRPr sz="1100"/>
            </a:lvl1pPr>
          </a:lstStyle>
          <a:p>
            <a:endParaRPr lang="en-US"/>
          </a:p>
        </p:txBody>
      </p:sp>
      <p:sp>
        <p:nvSpPr>
          <p:cNvPr id="3" name="Date Placeholder 2"/>
          <p:cNvSpPr>
            <a:spLocks noGrp="1"/>
          </p:cNvSpPr>
          <p:nvPr>
            <p:ph type="dt" sz="quarter" idx="1"/>
          </p:nvPr>
        </p:nvSpPr>
        <p:spPr>
          <a:xfrm>
            <a:off x="3970339" y="3"/>
            <a:ext cx="3038476" cy="464980"/>
          </a:xfrm>
          <a:prstGeom prst="rect">
            <a:avLst/>
          </a:prstGeom>
        </p:spPr>
        <p:txBody>
          <a:bodyPr vert="horz" lIns="90017" tIns="45008" rIns="90017" bIns="45008" rtlCol="0"/>
          <a:lstStyle>
            <a:lvl1pPr algn="r">
              <a:defRPr sz="1100"/>
            </a:lvl1pPr>
          </a:lstStyle>
          <a:p>
            <a:fld id="{4788024F-77B4-42D0-ABBD-EA170BB09D91}" type="datetimeFigureOut">
              <a:rPr lang="en-US" smtClean="0"/>
              <a:pPr/>
              <a:t>5/14/2015</a:t>
            </a:fld>
            <a:endParaRPr lang="en-US"/>
          </a:p>
        </p:txBody>
      </p:sp>
      <p:sp>
        <p:nvSpPr>
          <p:cNvPr id="4" name="Footer Placeholder 3"/>
          <p:cNvSpPr>
            <a:spLocks noGrp="1"/>
          </p:cNvSpPr>
          <p:nvPr>
            <p:ph type="ftr" sz="quarter" idx="2"/>
          </p:nvPr>
        </p:nvSpPr>
        <p:spPr>
          <a:xfrm>
            <a:off x="1" y="8829824"/>
            <a:ext cx="3038476" cy="464980"/>
          </a:xfrm>
          <a:prstGeom prst="rect">
            <a:avLst/>
          </a:prstGeom>
        </p:spPr>
        <p:txBody>
          <a:bodyPr vert="horz" lIns="90017" tIns="45008" rIns="90017" bIns="45008" rtlCol="0" anchor="b"/>
          <a:lstStyle>
            <a:lvl1pPr algn="l">
              <a:defRPr sz="1100"/>
            </a:lvl1pPr>
          </a:lstStyle>
          <a:p>
            <a:endParaRPr lang="en-US"/>
          </a:p>
        </p:txBody>
      </p:sp>
      <p:sp>
        <p:nvSpPr>
          <p:cNvPr id="5" name="Slide Number Placeholder 4"/>
          <p:cNvSpPr>
            <a:spLocks noGrp="1"/>
          </p:cNvSpPr>
          <p:nvPr>
            <p:ph type="sldNum" sz="quarter" idx="3"/>
          </p:nvPr>
        </p:nvSpPr>
        <p:spPr>
          <a:xfrm>
            <a:off x="3970339" y="8829824"/>
            <a:ext cx="3038476" cy="464980"/>
          </a:xfrm>
          <a:prstGeom prst="rect">
            <a:avLst/>
          </a:prstGeom>
        </p:spPr>
        <p:txBody>
          <a:bodyPr vert="horz" lIns="90017" tIns="45008" rIns="90017" bIns="45008" rtlCol="0" anchor="b"/>
          <a:lstStyle>
            <a:lvl1pPr algn="r">
              <a:defRPr sz="1100"/>
            </a:lvl1pPr>
          </a:lstStyle>
          <a:p>
            <a:fld id="{E784113A-7EAE-4074-8A1E-33FFF8279660}" type="slidenum">
              <a:rPr lang="en-US" smtClean="0"/>
              <a:pPr/>
              <a:t>‹#›</a:t>
            </a:fld>
            <a:endParaRPr lang="en-US"/>
          </a:p>
        </p:txBody>
      </p:sp>
    </p:spTree>
    <p:extLst>
      <p:ext uri="{BB962C8B-B14F-4D97-AF65-F5344CB8AC3E}">
        <p14:creationId xmlns:p14="http://schemas.microsoft.com/office/powerpoint/2010/main" val="838553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7839" cy="464820"/>
          </a:xfrm>
          <a:prstGeom prst="rect">
            <a:avLst/>
          </a:prstGeom>
        </p:spPr>
        <p:txBody>
          <a:bodyPr vert="horz" lIns="91723" tIns="45861" rIns="91723" bIns="45861" rtlCol="0"/>
          <a:lstStyle>
            <a:lvl1pPr algn="l">
              <a:defRPr sz="1300"/>
            </a:lvl1pPr>
          </a:lstStyle>
          <a:p>
            <a:endParaRPr lang="en-US"/>
          </a:p>
        </p:txBody>
      </p:sp>
      <p:sp>
        <p:nvSpPr>
          <p:cNvPr id="3" name="Date Placeholder 2"/>
          <p:cNvSpPr>
            <a:spLocks noGrp="1"/>
          </p:cNvSpPr>
          <p:nvPr>
            <p:ph type="dt" idx="1"/>
          </p:nvPr>
        </p:nvSpPr>
        <p:spPr>
          <a:xfrm>
            <a:off x="3970941" y="0"/>
            <a:ext cx="3037839" cy="464820"/>
          </a:xfrm>
          <a:prstGeom prst="rect">
            <a:avLst/>
          </a:prstGeom>
        </p:spPr>
        <p:txBody>
          <a:bodyPr vert="horz" lIns="91723" tIns="45861" rIns="91723" bIns="45861" rtlCol="0"/>
          <a:lstStyle>
            <a:lvl1pPr algn="r">
              <a:defRPr sz="1300"/>
            </a:lvl1pPr>
          </a:lstStyle>
          <a:p>
            <a:fld id="{57FC7A6C-3BD4-4EAC-853E-0F0735F40B88}" type="datetimeFigureOut">
              <a:rPr lang="en-US" smtClean="0"/>
              <a:pPr/>
              <a:t>5/14/2015</a:t>
            </a:fld>
            <a:endParaRPr lang="en-US"/>
          </a:p>
        </p:txBody>
      </p:sp>
      <p:sp>
        <p:nvSpPr>
          <p:cNvPr id="4" name="Slide Image Placeholder 3"/>
          <p:cNvSpPr>
            <a:spLocks noGrp="1" noRot="1" noChangeAspect="1"/>
          </p:cNvSpPr>
          <p:nvPr>
            <p:ph type="sldImg" idx="2"/>
          </p:nvPr>
        </p:nvSpPr>
        <p:spPr>
          <a:xfrm>
            <a:off x="1181100" y="698500"/>
            <a:ext cx="4649788" cy="3486150"/>
          </a:xfrm>
          <a:prstGeom prst="rect">
            <a:avLst/>
          </a:prstGeom>
          <a:noFill/>
          <a:ln w="12700">
            <a:solidFill>
              <a:prstClr val="black"/>
            </a:solidFill>
          </a:ln>
        </p:spPr>
        <p:txBody>
          <a:bodyPr vert="horz" lIns="91723" tIns="45861" rIns="91723" bIns="45861"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1723" tIns="45861" rIns="91723" bIns="4586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29966"/>
            <a:ext cx="3037839" cy="464820"/>
          </a:xfrm>
          <a:prstGeom prst="rect">
            <a:avLst/>
          </a:prstGeom>
        </p:spPr>
        <p:txBody>
          <a:bodyPr vert="horz" lIns="91723" tIns="45861" rIns="91723" bIns="45861" rtlCol="0" anchor="b"/>
          <a:lstStyle>
            <a:lvl1pPr algn="l">
              <a:defRPr sz="1300"/>
            </a:lvl1pPr>
          </a:lstStyle>
          <a:p>
            <a:endParaRPr lang="en-US"/>
          </a:p>
        </p:txBody>
      </p:sp>
      <p:sp>
        <p:nvSpPr>
          <p:cNvPr id="7" name="Slide Number Placeholder 6"/>
          <p:cNvSpPr>
            <a:spLocks noGrp="1"/>
          </p:cNvSpPr>
          <p:nvPr>
            <p:ph type="sldNum" sz="quarter" idx="5"/>
          </p:nvPr>
        </p:nvSpPr>
        <p:spPr>
          <a:xfrm>
            <a:off x="3970941" y="8829966"/>
            <a:ext cx="3037839" cy="464820"/>
          </a:xfrm>
          <a:prstGeom prst="rect">
            <a:avLst/>
          </a:prstGeom>
        </p:spPr>
        <p:txBody>
          <a:bodyPr vert="horz" lIns="91723" tIns="45861" rIns="91723" bIns="45861" rtlCol="0" anchor="b"/>
          <a:lstStyle>
            <a:lvl1pPr algn="r">
              <a:defRPr sz="1300"/>
            </a:lvl1pPr>
          </a:lstStyle>
          <a:p>
            <a:fld id="{46CF55E0-2152-49BE-862B-101D072D393A}" type="slidenum">
              <a:rPr lang="en-US" smtClean="0"/>
              <a:pPr/>
              <a:t>‹#›</a:t>
            </a:fld>
            <a:endParaRPr lang="en-US"/>
          </a:p>
        </p:txBody>
      </p:sp>
    </p:spTree>
    <p:extLst>
      <p:ext uri="{BB962C8B-B14F-4D97-AF65-F5344CB8AC3E}">
        <p14:creationId xmlns:p14="http://schemas.microsoft.com/office/powerpoint/2010/main" val="694752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solidFill>
                  <a:prstClr val="black"/>
                </a:solidFill>
              </a:rPr>
              <a:pPr fontAlgn="base">
                <a:spcBef>
                  <a:spcPct val="0"/>
                </a:spcBef>
                <a:spcAft>
                  <a:spcPct val="0"/>
                </a:spcAft>
              </a:pPr>
              <a:t>1</a:t>
            </a:fld>
            <a:endParaRPr lang="en-US" dirty="0">
              <a:solidFill>
                <a:prstClr val="black"/>
              </a:solidFill>
            </a:endParaRPr>
          </a:p>
        </p:txBody>
      </p:sp>
    </p:spTree>
    <p:extLst>
      <p:ext uri="{BB962C8B-B14F-4D97-AF65-F5344CB8AC3E}">
        <p14:creationId xmlns:p14="http://schemas.microsoft.com/office/powerpoint/2010/main" val="296687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10</a:t>
            </a:fld>
            <a:endParaRPr lang="en-US" dirty="0"/>
          </a:p>
        </p:txBody>
      </p:sp>
    </p:spTree>
    <p:extLst>
      <p:ext uri="{BB962C8B-B14F-4D97-AF65-F5344CB8AC3E}">
        <p14:creationId xmlns:p14="http://schemas.microsoft.com/office/powerpoint/2010/main" val="23869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11</a:t>
            </a:fld>
            <a:endParaRPr lang="en-US" dirty="0"/>
          </a:p>
        </p:txBody>
      </p:sp>
    </p:spTree>
    <p:extLst>
      <p:ext uri="{BB962C8B-B14F-4D97-AF65-F5344CB8AC3E}">
        <p14:creationId xmlns:p14="http://schemas.microsoft.com/office/powerpoint/2010/main" val="3822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12</a:t>
            </a:fld>
            <a:endParaRPr lang="en-US" dirty="0"/>
          </a:p>
        </p:txBody>
      </p:sp>
    </p:spTree>
    <p:extLst>
      <p:ext uri="{BB962C8B-B14F-4D97-AF65-F5344CB8AC3E}">
        <p14:creationId xmlns:p14="http://schemas.microsoft.com/office/powerpoint/2010/main" val="165587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13</a:t>
            </a:fld>
            <a:endParaRPr lang="en-US" dirty="0"/>
          </a:p>
        </p:txBody>
      </p:sp>
    </p:spTree>
    <p:extLst>
      <p:ext uri="{BB962C8B-B14F-4D97-AF65-F5344CB8AC3E}">
        <p14:creationId xmlns:p14="http://schemas.microsoft.com/office/powerpoint/2010/main" val="943839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14</a:t>
            </a:fld>
            <a:endParaRPr lang="en-US" dirty="0"/>
          </a:p>
        </p:txBody>
      </p:sp>
    </p:spTree>
    <p:extLst>
      <p:ext uri="{BB962C8B-B14F-4D97-AF65-F5344CB8AC3E}">
        <p14:creationId xmlns:p14="http://schemas.microsoft.com/office/powerpoint/2010/main" val="65496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15</a:t>
            </a:fld>
            <a:endParaRPr lang="en-US" dirty="0"/>
          </a:p>
        </p:txBody>
      </p:sp>
    </p:spTree>
    <p:extLst>
      <p:ext uri="{BB962C8B-B14F-4D97-AF65-F5344CB8AC3E}">
        <p14:creationId xmlns:p14="http://schemas.microsoft.com/office/powerpoint/2010/main" val="4155206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16</a:t>
            </a:fld>
            <a:endParaRPr lang="en-US" dirty="0"/>
          </a:p>
        </p:txBody>
      </p:sp>
    </p:spTree>
    <p:extLst>
      <p:ext uri="{BB962C8B-B14F-4D97-AF65-F5344CB8AC3E}">
        <p14:creationId xmlns:p14="http://schemas.microsoft.com/office/powerpoint/2010/main" val="3508901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17</a:t>
            </a:fld>
            <a:endParaRPr lang="en-US" dirty="0"/>
          </a:p>
        </p:txBody>
      </p:sp>
    </p:spTree>
    <p:extLst>
      <p:ext uri="{BB962C8B-B14F-4D97-AF65-F5344CB8AC3E}">
        <p14:creationId xmlns:p14="http://schemas.microsoft.com/office/powerpoint/2010/main" val="487902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18</a:t>
            </a:fld>
            <a:endParaRPr lang="en-US" dirty="0"/>
          </a:p>
        </p:txBody>
      </p:sp>
    </p:spTree>
    <p:extLst>
      <p:ext uri="{BB962C8B-B14F-4D97-AF65-F5344CB8AC3E}">
        <p14:creationId xmlns:p14="http://schemas.microsoft.com/office/powerpoint/2010/main" val="408681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19</a:t>
            </a:fld>
            <a:endParaRPr lang="en-US" dirty="0"/>
          </a:p>
        </p:txBody>
      </p:sp>
    </p:spTree>
    <p:extLst>
      <p:ext uri="{BB962C8B-B14F-4D97-AF65-F5344CB8AC3E}">
        <p14:creationId xmlns:p14="http://schemas.microsoft.com/office/powerpoint/2010/main" val="122431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a:t>
            </a:fld>
            <a:endParaRPr lang="en-US" dirty="0"/>
          </a:p>
        </p:txBody>
      </p:sp>
    </p:spTree>
    <p:extLst>
      <p:ext uri="{BB962C8B-B14F-4D97-AF65-F5344CB8AC3E}">
        <p14:creationId xmlns:p14="http://schemas.microsoft.com/office/powerpoint/2010/main" val="3250194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20</a:t>
            </a:fld>
            <a:endParaRPr lang="en-US" dirty="0"/>
          </a:p>
        </p:txBody>
      </p:sp>
    </p:spTree>
    <p:extLst>
      <p:ext uri="{BB962C8B-B14F-4D97-AF65-F5344CB8AC3E}">
        <p14:creationId xmlns:p14="http://schemas.microsoft.com/office/powerpoint/2010/main" val="772685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21</a:t>
            </a:fld>
            <a:endParaRPr lang="en-US" dirty="0"/>
          </a:p>
        </p:txBody>
      </p:sp>
    </p:spTree>
    <p:extLst>
      <p:ext uri="{BB962C8B-B14F-4D97-AF65-F5344CB8AC3E}">
        <p14:creationId xmlns:p14="http://schemas.microsoft.com/office/powerpoint/2010/main" val="2962629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22</a:t>
            </a:fld>
            <a:endParaRPr lang="en-US" dirty="0"/>
          </a:p>
        </p:txBody>
      </p:sp>
    </p:spTree>
    <p:extLst>
      <p:ext uri="{BB962C8B-B14F-4D97-AF65-F5344CB8AC3E}">
        <p14:creationId xmlns:p14="http://schemas.microsoft.com/office/powerpoint/2010/main" val="87573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23</a:t>
            </a:fld>
            <a:endParaRPr lang="en-US" dirty="0"/>
          </a:p>
        </p:txBody>
      </p:sp>
    </p:spTree>
    <p:extLst>
      <p:ext uri="{BB962C8B-B14F-4D97-AF65-F5344CB8AC3E}">
        <p14:creationId xmlns:p14="http://schemas.microsoft.com/office/powerpoint/2010/main" val="135718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24</a:t>
            </a:fld>
            <a:endParaRPr lang="en-US" dirty="0"/>
          </a:p>
        </p:txBody>
      </p:sp>
    </p:spTree>
    <p:extLst>
      <p:ext uri="{BB962C8B-B14F-4D97-AF65-F5344CB8AC3E}">
        <p14:creationId xmlns:p14="http://schemas.microsoft.com/office/powerpoint/2010/main" val="170012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25</a:t>
            </a:fld>
            <a:endParaRPr lang="en-US" dirty="0"/>
          </a:p>
        </p:txBody>
      </p:sp>
    </p:spTree>
    <p:extLst>
      <p:ext uri="{BB962C8B-B14F-4D97-AF65-F5344CB8AC3E}">
        <p14:creationId xmlns:p14="http://schemas.microsoft.com/office/powerpoint/2010/main" val="1114742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26</a:t>
            </a:fld>
            <a:endParaRPr lang="en-US" dirty="0"/>
          </a:p>
        </p:txBody>
      </p:sp>
    </p:spTree>
    <p:extLst>
      <p:ext uri="{BB962C8B-B14F-4D97-AF65-F5344CB8AC3E}">
        <p14:creationId xmlns:p14="http://schemas.microsoft.com/office/powerpoint/2010/main" val="3492815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27</a:t>
            </a:fld>
            <a:endParaRPr lang="en-US" dirty="0"/>
          </a:p>
        </p:txBody>
      </p:sp>
    </p:spTree>
    <p:extLst>
      <p:ext uri="{BB962C8B-B14F-4D97-AF65-F5344CB8AC3E}">
        <p14:creationId xmlns:p14="http://schemas.microsoft.com/office/powerpoint/2010/main" val="1725019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28</a:t>
            </a:fld>
            <a:endParaRPr lang="en-US" dirty="0"/>
          </a:p>
        </p:txBody>
      </p:sp>
    </p:spTree>
    <p:extLst>
      <p:ext uri="{BB962C8B-B14F-4D97-AF65-F5344CB8AC3E}">
        <p14:creationId xmlns:p14="http://schemas.microsoft.com/office/powerpoint/2010/main" val="652599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29</a:t>
            </a:fld>
            <a:endParaRPr lang="en-US" dirty="0"/>
          </a:p>
        </p:txBody>
      </p:sp>
    </p:spTree>
    <p:extLst>
      <p:ext uri="{BB962C8B-B14F-4D97-AF65-F5344CB8AC3E}">
        <p14:creationId xmlns:p14="http://schemas.microsoft.com/office/powerpoint/2010/main" val="302646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a:t>
            </a:fld>
            <a:endParaRPr lang="en-US" dirty="0"/>
          </a:p>
        </p:txBody>
      </p:sp>
    </p:spTree>
    <p:extLst>
      <p:ext uri="{BB962C8B-B14F-4D97-AF65-F5344CB8AC3E}">
        <p14:creationId xmlns:p14="http://schemas.microsoft.com/office/powerpoint/2010/main" val="545554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30</a:t>
            </a:fld>
            <a:endParaRPr lang="en-US" dirty="0"/>
          </a:p>
        </p:txBody>
      </p:sp>
    </p:spTree>
    <p:extLst>
      <p:ext uri="{BB962C8B-B14F-4D97-AF65-F5344CB8AC3E}">
        <p14:creationId xmlns:p14="http://schemas.microsoft.com/office/powerpoint/2010/main" val="3205731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31</a:t>
            </a:fld>
            <a:endParaRPr lang="en-US" dirty="0"/>
          </a:p>
        </p:txBody>
      </p:sp>
    </p:spTree>
    <p:extLst>
      <p:ext uri="{BB962C8B-B14F-4D97-AF65-F5344CB8AC3E}">
        <p14:creationId xmlns:p14="http://schemas.microsoft.com/office/powerpoint/2010/main" val="3032979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32</a:t>
            </a:fld>
            <a:endParaRPr lang="en-US" dirty="0"/>
          </a:p>
        </p:txBody>
      </p:sp>
    </p:spTree>
    <p:extLst>
      <p:ext uri="{BB962C8B-B14F-4D97-AF65-F5344CB8AC3E}">
        <p14:creationId xmlns:p14="http://schemas.microsoft.com/office/powerpoint/2010/main" val="290912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33</a:t>
            </a:fld>
            <a:endParaRPr lang="en-US" dirty="0"/>
          </a:p>
        </p:txBody>
      </p:sp>
    </p:spTree>
    <p:extLst>
      <p:ext uri="{BB962C8B-B14F-4D97-AF65-F5344CB8AC3E}">
        <p14:creationId xmlns:p14="http://schemas.microsoft.com/office/powerpoint/2010/main" val="2265322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34</a:t>
            </a:fld>
            <a:endParaRPr lang="en-US" dirty="0"/>
          </a:p>
        </p:txBody>
      </p:sp>
    </p:spTree>
    <p:extLst>
      <p:ext uri="{BB962C8B-B14F-4D97-AF65-F5344CB8AC3E}">
        <p14:creationId xmlns:p14="http://schemas.microsoft.com/office/powerpoint/2010/main" val="3232525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35</a:t>
            </a:fld>
            <a:endParaRPr lang="en-US" dirty="0"/>
          </a:p>
        </p:txBody>
      </p:sp>
    </p:spTree>
    <p:extLst>
      <p:ext uri="{BB962C8B-B14F-4D97-AF65-F5344CB8AC3E}">
        <p14:creationId xmlns:p14="http://schemas.microsoft.com/office/powerpoint/2010/main" val="3663372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36</a:t>
            </a:fld>
            <a:endParaRPr lang="en-US" dirty="0"/>
          </a:p>
        </p:txBody>
      </p:sp>
    </p:spTree>
    <p:extLst>
      <p:ext uri="{BB962C8B-B14F-4D97-AF65-F5344CB8AC3E}">
        <p14:creationId xmlns:p14="http://schemas.microsoft.com/office/powerpoint/2010/main" val="268161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37</a:t>
            </a:fld>
            <a:endParaRPr lang="en-US" dirty="0"/>
          </a:p>
        </p:txBody>
      </p:sp>
    </p:spTree>
    <p:extLst>
      <p:ext uri="{BB962C8B-B14F-4D97-AF65-F5344CB8AC3E}">
        <p14:creationId xmlns:p14="http://schemas.microsoft.com/office/powerpoint/2010/main" val="1627071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38</a:t>
            </a:fld>
            <a:endParaRPr lang="en-US" dirty="0"/>
          </a:p>
        </p:txBody>
      </p:sp>
    </p:spTree>
    <p:extLst>
      <p:ext uri="{BB962C8B-B14F-4D97-AF65-F5344CB8AC3E}">
        <p14:creationId xmlns:p14="http://schemas.microsoft.com/office/powerpoint/2010/main" val="1420856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39</a:t>
            </a:fld>
            <a:endParaRPr lang="en-US" dirty="0"/>
          </a:p>
        </p:txBody>
      </p:sp>
    </p:spTree>
    <p:extLst>
      <p:ext uri="{BB962C8B-B14F-4D97-AF65-F5344CB8AC3E}">
        <p14:creationId xmlns:p14="http://schemas.microsoft.com/office/powerpoint/2010/main" val="46184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4</a:t>
            </a:fld>
            <a:endParaRPr lang="en-US" dirty="0"/>
          </a:p>
        </p:txBody>
      </p:sp>
    </p:spTree>
    <p:extLst>
      <p:ext uri="{BB962C8B-B14F-4D97-AF65-F5344CB8AC3E}">
        <p14:creationId xmlns:p14="http://schemas.microsoft.com/office/powerpoint/2010/main" val="2918130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40</a:t>
            </a:fld>
            <a:endParaRPr lang="en-US" dirty="0"/>
          </a:p>
        </p:txBody>
      </p:sp>
    </p:spTree>
    <p:extLst>
      <p:ext uri="{BB962C8B-B14F-4D97-AF65-F5344CB8AC3E}">
        <p14:creationId xmlns:p14="http://schemas.microsoft.com/office/powerpoint/2010/main" val="3464584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41</a:t>
            </a:fld>
            <a:endParaRPr lang="en-US" dirty="0"/>
          </a:p>
        </p:txBody>
      </p:sp>
    </p:spTree>
    <p:extLst>
      <p:ext uri="{BB962C8B-B14F-4D97-AF65-F5344CB8AC3E}">
        <p14:creationId xmlns:p14="http://schemas.microsoft.com/office/powerpoint/2010/main" val="3363377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42</a:t>
            </a:fld>
            <a:endParaRPr lang="en-US" dirty="0"/>
          </a:p>
        </p:txBody>
      </p:sp>
    </p:spTree>
    <p:extLst>
      <p:ext uri="{BB962C8B-B14F-4D97-AF65-F5344CB8AC3E}">
        <p14:creationId xmlns:p14="http://schemas.microsoft.com/office/powerpoint/2010/main" val="202554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43</a:t>
            </a:fld>
            <a:endParaRPr lang="en-US" dirty="0"/>
          </a:p>
        </p:txBody>
      </p:sp>
    </p:spTree>
    <p:extLst>
      <p:ext uri="{BB962C8B-B14F-4D97-AF65-F5344CB8AC3E}">
        <p14:creationId xmlns:p14="http://schemas.microsoft.com/office/powerpoint/2010/main" val="2563307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44</a:t>
            </a:fld>
            <a:endParaRPr lang="en-US" dirty="0"/>
          </a:p>
        </p:txBody>
      </p:sp>
    </p:spTree>
    <p:extLst>
      <p:ext uri="{BB962C8B-B14F-4D97-AF65-F5344CB8AC3E}">
        <p14:creationId xmlns:p14="http://schemas.microsoft.com/office/powerpoint/2010/main" val="1185743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45</a:t>
            </a:fld>
            <a:endParaRPr lang="en-US"/>
          </a:p>
        </p:txBody>
      </p:sp>
    </p:spTree>
    <p:extLst>
      <p:ext uri="{BB962C8B-B14F-4D97-AF65-F5344CB8AC3E}">
        <p14:creationId xmlns:p14="http://schemas.microsoft.com/office/powerpoint/2010/main" val="175102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5</a:t>
            </a:fld>
            <a:endParaRPr lang="en-US" dirty="0"/>
          </a:p>
        </p:txBody>
      </p:sp>
    </p:spTree>
    <p:extLst>
      <p:ext uri="{BB962C8B-B14F-4D97-AF65-F5344CB8AC3E}">
        <p14:creationId xmlns:p14="http://schemas.microsoft.com/office/powerpoint/2010/main" val="318490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6</a:t>
            </a:fld>
            <a:endParaRPr lang="en-US" dirty="0"/>
          </a:p>
        </p:txBody>
      </p:sp>
    </p:spTree>
    <p:extLst>
      <p:ext uri="{BB962C8B-B14F-4D97-AF65-F5344CB8AC3E}">
        <p14:creationId xmlns:p14="http://schemas.microsoft.com/office/powerpoint/2010/main" val="266199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7</a:t>
            </a:fld>
            <a:endParaRPr lang="en-US" dirty="0"/>
          </a:p>
        </p:txBody>
      </p:sp>
    </p:spTree>
    <p:extLst>
      <p:ext uri="{BB962C8B-B14F-4D97-AF65-F5344CB8AC3E}">
        <p14:creationId xmlns:p14="http://schemas.microsoft.com/office/powerpoint/2010/main" val="2382296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8</a:t>
            </a:fld>
            <a:endParaRPr lang="en-US" dirty="0"/>
          </a:p>
        </p:txBody>
      </p:sp>
    </p:spTree>
    <p:extLst>
      <p:ext uri="{BB962C8B-B14F-4D97-AF65-F5344CB8AC3E}">
        <p14:creationId xmlns:p14="http://schemas.microsoft.com/office/powerpoint/2010/main" val="239588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B9E5FB-7778-4E86-8CF6-E5B662E51B6E}" type="slidenum">
              <a:rPr lang="en-US"/>
              <a:pPr fontAlgn="base">
                <a:spcBef>
                  <a:spcPct val="0"/>
                </a:spcBef>
                <a:spcAft>
                  <a:spcPct val="0"/>
                </a:spcAft>
              </a:pPr>
              <a:t>9</a:t>
            </a:fld>
            <a:endParaRPr lang="en-US" dirty="0"/>
          </a:p>
        </p:txBody>
      </p:sp>
    </p:spTree>
    <p:extLst>
      <p:ext uri="{BB962C8B-B14F-4D97-AF65-F5344CB8AC3E}">
        <p14:creationId xmlns:p14="http://schemas.microsoft.com/office/powerpoint/2010/main" val="2322908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6"/>
          <p:cNvSpPr/>
          <p:nvPr userDrawn="1"/>
        </p:nvSpPr>
        <p:spPr>
          <a:xfrm>
            <a:off x="0" y="0"/>
            <a:ext cx="8382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sp>
        <p:nvSpPr>
          <p:cNvPr id="3" name="Rectangle 7"/>
          <p:cNvSpPr/>
          <p:nvPr userDrawn="1"/>
        </p:nvSpPr>
        <p:spPr>
          <a:xfrm>
            <a:off x="381000" y="533400"/>
            <a:ext cx="8763000" cy="838200"/>
          </a:xfrm>
          <a:prstGeom prst="rect">
            <a:avLst/>
          </a:prstGeom>
          <a:solidFill>
            <a:srgbClr val="FFCF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spTree>
    <p:extLst>
      <p:ext uri="{BB962C8B-B14F-4D97-AF65-F5344CB8AC3E}">
        <p14:creationId xmlns:p14="http://schemas.microsoft.com/office/powerpoint/2010/main" val="355025243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927BDAC-93F1-4E32-9FF3-C187DF05FEE4}" type="datetimeFigureOut">
              <a:rPr lang="en-US" smtClean="0"/>
              <a:pPr/>
              <a:t>5/14/2015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5DFC510-5429-4802-94A0-1EE1D459F8C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927BDAC-93F1-4E32-9FF3-C187DF05FEE4}" type="datetimeFigureOut">
              <a:rPr lang="en-US" smtClean="0"/>
              <a:pPr/>
              <a:t>5/14/2015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5DFC510-5429-4802-94A0-1EE1D459F8C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927BDAC-93F1-4E32-9FF3-C187DF05FEE4}" type="datetimeFigureOut">
              <a:rPr lang="en-US" smtClean="0"/>
              <a:pPr/>
              <a:t>5/14/2015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5DFC510-5429-4802-94A0-1EE1D459F8C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927BDAC-93F1-4E32-9FF3-C187DF05FEE4}" type="datetimeFigureOut">
              <a:rPr lang="en-US" smtClean="0"/>
              <a:pPr/>
              <a:t>5/14/2015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5DFC510-5429-4802-94A0-1EE1D459F8C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927BDAC-93F1-4E32-9FF3-C187DF05FEE4}" type="datetimeFigureOut">
              <a:rPr lang="en-US" smtClean="0"/>
              <a:pPr/>
              <a:t>5/14/2015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5DFC510-5429-4802-94A0-1EE1D459F8C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bg>
      <p:bgPr>
        <a:gradFill flip="none" rotWithShape="1">
          <a:gsLst>
            <a:gs pos="0">
              <a:schemeClr val="bg2">
                <a:tint val="40000"/>
                <a:satMod val="350000"/>
                <a:alpha val="28000"/>
              </a:schemeClr>
            </a:gs>
            <a:gs pos="40000">
              <a:schemeClr val="bg2">
                <a:tint val="45000"/>
                <a:shade val="99000"/>
                <a:satMod val="350000"/>
              </a:schemeClr>
            </a:gs>
            <a:gs pos="100000">
              <a:schemeClr val="bg2">
                <a:shade val="20000"/>
                <a:satMod val="255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BBE872">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TextBox 9"/>
          <p:cNvSpPr txBox="1"/>
          <p:nvPr userDrawn="1"/>
        </p:nvSpPr>
        <p:spPr>
          <a:xfrm>
            <a:off x="7772400" y="93663"/>
            <a:ext cx="1371600" cy="1092607"/>
          </a:xfrm>
          <a:prstGeom prst="rect">
            <a:avLst/>
          </a:prstGeom>
          <a:noFill/>
        </p:spPr>
        <p:txBody>
          <a:bodyPr>
            <a:spAutoFit/>
          </a:bodyPr>
          <a:lstStyle/>
          <a:p>
            <a:pPr>
              <a:spcAft>
                <a:spcPts val="600"/>
              </a:spcAft>
            </a:pPr>
            <a:r>
              <a:rPr lang="en-US" b="1" dirty="0">
                <a:solidFill>
                  <a:schemeClr val="bg1">
                    <a:lumMod val="65000"/>
                  </a:schemeClr>
                </a:solidFill>
                <a:latin typeface="Calibri" charset="0"/>
              </a:rPr>
              <a:t>UMBC </a:t>
            </a:r>
          </a:p>
          <a:p>
            <a:pPr>
              <a:spcAft>
                <a:spcPts val="600"/>
              </a:spcAft>
            </a:pPr>
            <a:r>
              <a:rPr lang="en-US" sz="1200" b="1" dirty="0">
                <a:solidFill>
                  <a:schemeClr val="bg1">
                    <a:lumMod val="65000"/>
                  </a:schemeClr>
                </a:solidFill>
                <a:latin typeface="Calibri" charset="0"/>
              </a:rPr>
              <a:t>2009 Facilities Master Plan</a:t>
            </a:r>
            <a:br>
              <a:rPr lang="en-US" sz="1200" b="1" dirty="0">
                <a:solidFill>
                  <a:schemeClr val="bg1">
                    <a:lumMod val="65000"/>
                  </a:schemeClr>
                </a:solidFill>
                <a:latin typeface="Calibri" charset="0"/>
              </a:rPr>
            </a:br>
            <a:r>
              <a:rPr lang="en-US" sz="1200" b="1" dirty="0">
                <a:solidFill>
                  <a:schemeClr val="bg1">
                    <a:lumMod val="65000"/>
                  </a:schemeClr>
                </a:solidFill>
                <a:latin typeface="Calibri" charset="0"/>
              </a:rPr>
              <a:t>Update</a:t>
            </a:r>
          </a:p>
        </p:txBody>
      </p:sp>
      <p:sp>
        <p:nvSpPr>
          <p:cNvPr id="4" name="Rectangle 3"/>
          <p:cNvSpPr/>
          <p:nvPr userDrawn="1"/>
        </p:nvSpPr>
        <p:spPr>
          <a:xfrm>
            <a:off x="0" y="609601"/>
            <a:ext cx="7543800" cy="489438"/>
          </a:xfrm>
          <a:prstGeom prst="rect">
            <a:avLst/>
          </a:prstGeom>
          <a:solidFill>
            <a:srgbClr val="4F622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ABA989-6E97-4F15-A17D-324E25081FF9}" type="datetimeFigureOut">
              <a:rPr lang="en-US" smtClean="0"/>
              <a:pPr/>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ABA989-6E97-4F15-A17D-324E25081FF9}" type="datetimeFigureOut">
              <a:rPr lang="en-US" smtClean="0"/>
              <a:pPr/>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ABA989-6E97-4F15-A17D-324E25081FF9}" type="datetimeFigureOut">
              <a:rPr lang="en-US" smtClean="0"/>
              <a:pPr/>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6"/>
          <p:cNvSpPr/>
          <p:nvPr userDrawn="1"/>
        </p:nvSpPr>
        <p:spPr>
          <a:xfrm>
            <a:off x="0" y="0"/>
            <a:ext cx="8382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sp>
        <p:nvSpPr>
          <p:cNvPr id="3" name="Rectangle 7"/>
          <p:cNvSpPr/>
          <p:nvPr userDrawn="1"/>
        </p:nvSpPr>
        <p:spPr>
          <a:xfrm>
            <a:off x="381000" y="533400"/>
            <a:ext cx="914400" cy="838200"/>
          </a:xfrm>
          <a:prstGeom prst="rect">
            <a:avLst/>
          </a:prstGeom>
          <a:solidFill>
            <a:srgbClr val="FFCF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sp>
        <p:nvSpPr>
          <p:cNvPr id="5" name="TextBox 9"/>
          <p:cNvSpPr txBox="1"/>
          <p:nvPr userDrawn="1"/>
        </p:nvSpPr>
        <p:spPr>
          <a:xfrm>
            <a:off x="1304925" y="76198"/>
            <a:ext cx="4343400" cy="430213"/>
          </a:xfrm>
          <a:prstGeom prst="rect">
            <a:avLst/>
          </a:prstGeom>
          <a:noFill/>
        </p:spPr>
        <p:txBody>
          <a:bodyPr>
            <a:spAutoFit/>
          </a:bodyPr>
          <a:lstStyle/>
          <a:p>
            <a:pPr fontAlgn="auto">
              <a:spcBef>
                <a:spcPts val="0"/>
              </a:spcBef>
              <a:spcAft>
                <a:spcPts val="0"/>
              </a:spcAft>
              <a:defRPr/>
            </a:pPr>
            <a:r>
              <a:rPr lang="en-US" sz="1100" dirty="0">
                <a:latin typeface="Calibri" pitchFamily="34" charset="0"/>
              </a:rPr>
              <a:t/>
            </a:r>
            <a:br>
              <a:rPr lang="en-US" sz="1100" dirty="0">
                <a:latin typeface="Calibri" pitchFamily="34" charset="0"/>
              </a:rPr>
            </a:br>
            <a:r>
              <a:rPr lang="en-US" sz="1100" dirty="0">
                <a:latin typeface="Calibri" pitchFamily="34" charset="0"/>
              </a:rPr>
              <a:t>UMBC </a:t>
            </a:r>
            <a:r>
              <a:rPr lang="en-US" sz="1100" b="1" dirty="0">
                <a:latin typeface="Calibri" pitchFamily="34" charset="0"/>
              </a:rPr>
              <a:t>Facilities Management</a:t>
            </a:r>
          </a:p>
        </p:txBody>
      </p:sp>
    </p:spTree>
    <p:extLst>
      <p:ext uri="{BB962C8B-B14F-4D97-AF65-F5344CB8AC3E}">
        <p14:creationId xmlns:p14="http://schemas.microsoft.com/office/powerpoint/2010/main" val="357811995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ABA989-6E97-4F15-A17D-324E25081FF9}" type="datetimeFigureOut">
              <a:rPr lang="en-US" smtClean="0"/>
              <a:pPr/>
              <a:t>5/14/2015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ABA989-6E97-4F15-A17D-324E25081FF9}" type="datetimeFigureOut">
              <a:rPr lang="en-US" smtClean="0"/>
              <a:pPr/>
              <a:t>5/14/2015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ABA989-6E97-4F15-A17D-324E25081FF9}" type="datetimeFigureOut">
              <a:rPr lang="en-US" smtClean="0"/>
              <a:pPr/>
              <a:t>5/14/2015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BA989-6E97-4F15-A17D-324E25081FF9}" type="datetimeFigureOut">
              <a:rPr lang="en-US" smtClean="0"/>
              <a:pPr/>
              <a:t>5/14/2015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ABA989-6E97-4F15-A17D-324E25081FF9}" type="datetimeFigureOut">
              <a:rPr lang="en-US" smtClean="0"/>
              <a:pPr/>
              <a:t>5/14/2015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ABA989-6E97-4F15-A17D-324E25081FF9}" type="datetimeFigureOut">
              <a:rPr lang="en-US" smtClean="0"/>
              <a:pPr/>
              <a:t>5/14/2015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ABA989-6E97-4F15-A17D-324E25081FF9}" type="datetimeFigureOut">
              <a:rPr lang="en-US" smtClean="0"/>
              <a:pPr/>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ABA989-6E97-4F15-A17D-324E25081FF9}" type="datetimeFigureOut">
              <a:rPr lang="en-US" smtClean="0"/>
              <a:pPr/>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FE6BD-E91E-49AB-B14E-4A2E0FABA7B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ectangle 6"/>
          <p:cNvSpPr/>
          <p:nvPr userDrawn="1"/>
        </p:nvSpPr>
        <p:spPr>
          <a:xfrm>
            <a:off x="0" y="0"/>
            <a:ext cx="8382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sp>
        <p:nvSpPr>
          <p:cNvPr id="3" name="Rectangle 7"/>
          <p:cNvSpPr/>
          <p:nvPr userDrawn="1"/>
        </p:nvSpPr>
        <p:spPr>
          <a:xfrm>
            <a:off x="381000" y="533400"/>
            <a:ext cx="914400" cy="838200"/>
          </a:xfrm>
          <a:prstGeom prst="rect">
            <a:avLst/>
          </a:prstGeom>
          <a:solidFill>
            <a:srgbClr val="FFCF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spTree>
    <p:extLst>
      <p:ext uri="{BB962C8B-B14F-4D97-AF65-F5344CB8AC3E}">
        <p14:creationId xmlns:p14="http://schemas.microsoft.com/office/powerpoint/2010/main" val="127916685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Rectangle 6"/>
          <p:cNvSpPr/>
          <p:nvPr userDrawn="1"/>
        </p:nvSpPr>
        <p:spPr>
          <a:xfrm>
            <a:off x="0" y="0"/>
            <a:ext cx="8382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sp>
        <p:nvSpPr>
          <p:cNvPr id="3" name="Rectangle 7"/>
          <p:cNvSpPr/>
          <p:nvPr userDrawn="1"/>
        </p:nvSpPr>
        <p:spPr>
          <a:xfrm>
            <a:off x="381000" y="533400"/>
            <a:ext cx="8763000" cy="533400"/>
          </a:xfrm>
          <a:prstGeom prst="rect">
            <a:avLst/>
          </a:prstGeom>
          <a:solidFill>
            <a:srgbClr val="FFCF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spTree>
    <p:extLst>
      <p:ext uri="{BB962C8B-B14F-4D97-AF65-F5344CB8AC3E}">
        <p14:creationId xmlns:p14="http://schemas.microsoft.com/office/powerpoint/2010/main" val="237826834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927BDAC-93F1-4E32-9FF3-C187DF05FEE4}" type="datetimeFigureOut">
              <a:rPr lang="en-US" smtClean="0"/>
              <a:pPr/>
              <a:t>5/14/2015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5DFC510-5429-4802-94A0-1EE1D459F8C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927BDAC-93F1-4E32-9FF3-C187DF05FEE4}" type="datetimeFigureOut">
              <a:rPr lang="en-US" smtClean="0"/>
              <a:pPr/>
              <a:t>5/14/2015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5DFC510-5429-4802-94A0-1EE1D459F8C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927BDAC-93F1-4E32-9FF3-C187DF05FEE4}" type="datetimeFigureOut">
              <a:rPr lang="en-US" smtClean="0"/>
              <a:pPr/>
              <a:t>5/14/2015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5DFC510-5429-4802-94A0-1EE1D459F8C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927BDAC-93F1-4E32-9FF3-C187DF05FEE4}" type="datetimeFigureOut">
              <a:rPr lang="en-US" smtClean="0"/>
              <a:pPr/>
              <a:t>5/14/2015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5DFC510-5429-4802-94A0-1EE1D459F8C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72" r:id="rId16"/>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BA989-6E97-4F15-A17D-324E25081FF9}" type="datetimeFigureOut">
              <a:rPr lang="en-US" smtClean="0"/>
              <a:pPr/>
              <a:t>5/14/2015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FE6BD-E91E-49AB-B14E-4A2E0FABA7B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rgbClr val="FF0000"/>
                </a:solidFill>
                <a:latin typeface="Trajan Pro" pitchFamily="18" charset="0"/>
              </a:rPr>
              <a:t>UMBC</a:t>
            </a:r>
          </a:p>
        </p:txBody>
      </p:sp>
      <p:sp>
        <p:nvSpPr>
          <p:cNvPr id="5" name="TextBox 4"/>
          <p:cNvSpPr txBox="1"/>
          <p:nvPr/>
        </p:nvSpPr>
        <p:spPr>
          <a:xfrm>
            <a:off x="1828800" y="5971401"/>
            <a:ext cx="2743200" cy="338554"/>
          </a:xfrm>
          <a:prstGeom prst="rect">
            <a:avLst/>
          </a:prstGeom>
          <a:noFill/>
        </p:spPr>
        <p:txBody>
          <a:bodyPr wrap="square" rtlCol="0">
            <a:spAutoFit/>
          </a:bodyPr>
          <a:lstStyle/>
          <a:p>
            <a:r>
              <a:rPr lang="es-ES" sz="1600" dirty="0" err="1" smtClean="0">
                <a:solidFill>
                  <a:prstClr val="black">
                    <a:lumMod val="85000"/>
                    <a:lumOff val="15000"/>
                  </a:prstClr>
                </a:solidFill>
              </a:rPr>
              <a:t>May</a:t>
            </a:r>
            <a:r>
              <a:rPr lang="es-ES" sz="1600" dirty="0" smtClean="0">
                <a:solidFill>
                  <a:prstClr val="black">
                    <a:lumMod val="85000"/>
                    <a:lumOff val="15000"/>
                  </a:prstClr>
                </a:solidFill>
              </a:rPr>
              <a:t> 13, 2015</a:t>
            </a:r>
            <a:endParaRPr lang="en-US" sz="1600" dirty="0">
              <a:solidFill>
                <a:prstClr val="black">
                  <a:lumMod val="85000"/>
                  <a:lumOff val="15000"/>
                </a:prstClr>
              </a:solidFill>
            </a:endParaRPr>
          </a:p>
        </p:txBody>
      </p:sp>
      <p:sp>
        <p:nvSpPr>
          <p:cNvPr id="2" name="Rectangle 1"/>
          <p:cNvSpPr/>
          <p:nvPr/>
        </p:nvSpPr>
        <p:spPr>
          <a:xfrm>
            <a:off x="914400" y="1595914"/>
            <a:ext cx="914400" cy="28998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676400" y="3556403"/>
            <a:ext cx="7315200" cy="1313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rot="16200000">
            <a:off x="2315117" y="4121910"/>
            <a:ext cx="5269933" cy="2022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smtClean="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Tree>
    <p:extLst>
      <p:ext uri="{BB962C8B-B14F-4D97-AF65-F5344CB8AC3E}">
        <p14:creationId xmlns:p14="http://schemas.microsoft.com/office/powerpoint/2010/main" val="92068554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pic>
        <p:nvPicPr>
          <p:cNvPr id="6" name="Picture 5" descr="UMBC-Master_Plan_basepowerpoint 50%.jpg"/>
          <p:cNvPicPr>
            <a:picLocks noChangeAspect="1"/>
          </p:cNvPicPr>
          <p:nvPr/>
        </p:nvPicPr>
        <p:blipFill>
          <a:blip r:embed="rId3" cstate="print"/>
          <a:srcRect l="11377" t="18889" r="13791" b="16667"/>
          <a:stretch>
            <a:fillRect/>
          </a:stretch>
        </p:blipFill>
        <p:spPr>
          <a:xfrm>
            <a:off x="2664372" y="1295400"/>
            <a:ext cx="5946228" cy="5562600"/>
          </a:xfrm>
          <a:prstGeom prst="rect">
            <a:avLst/>
          </a:prstGeom>
        </p:spPr>
      </p:pic>
      <p:sp>
        <p:nvSpPr>
          <p:cNvPr id="8" name="Freeform 7"/>
          <p:cNvSpPr/>
          <p:nvPr/>
        </p:nvSpPr>
        <p:spPr>
          <a:xfrm>
            <a:off x="5710313" y="3376141"/>
            <a:ext cx="1584410" cy="1477319"/>
          </a:xfrm>
          <a:custGeom>
            <a:avLst/>
            <a:gdLst>
              <a:gd name="connsiteX0" fmla="*/ 296562 w 1584410"/>
              <a:gd name="connsiteY0" fmla="*/ 100227 h 1477319"/>
              <a:gd name="connsiteX1" fmla="*/ 82378 w 1584410"/>
              <a:gd name="connsiteY1" fmla="*/ 767491 h 1477319"/>
              <a:gd name="connsiteX2" fmla="*/ 790832 w 1584410"/>
              <a:gd name="connsiteY2" fmla="*/ 1459470 h 1477319"/>
              <a:gd name="connsiteX3" fmla="*/ 1556951 w 1584410"/>
              <a:gd name="connsiteY3" fmla="*/ 660400 h 1477319"/>
              <a:gd name="connsiteX4" fmla="*/ 626075 w 1584410"/>
              <a:gd name="connsiteY4" fmla="*/ 166129 h 1477319"/>
              <a:gd name="connsiteX5" fmla="*/ 296562 w 1584410"/>
              <a:gd name="connsiteY5" fmla="*/ 100227 h 147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410" h="1477319">
                <a:moveTo>
                  <a:pt x="296562" y="100227"/>
                </a:moveTo>
                <a:cubicBezTo>
                  <a:pt x="205946" y="200454"/>
                  <a:pt x="0" y="540951"/>
                  <a:pt x="82378" y="767491"/>
                </a:cubicBezTo>
                <a:cubicBezTo>
                  <a:pt x="164756" y="994031"/>
                  <a:pt x="545070" y="1477319"/>
                  <a:pt x="790832" y="1459470"/>
                </a:cubicBezTo>
                <a:cubicBezTo>
                  <a:pt x="1036594" y="1441622"/>
                  <a:pt x="1584410" y="875957"/>
                  <a:pt x="1556951" y="660400"/>
                </a:cubicBezTo>
                <a:cubicBezTo>
                  <a:pt x="1529492" y="444843"/>
                  <a:pt x="838886" y="256745"/>
                  <a:pt x="626075" y="166129"/>
                </a:cubicBezTo>
                <a:cubicBezTo>
                  <a:pt x="413264" y="75513"/>
                  <a:pt x="387178" y="0"/>
                  <a:pt x="296562" y="100227"/>
                </a:cubicBezTo>
                <a:close/>
              </a:path>
            </a:pathLst>
          </a:custGeom>
          <a:solidFill>
            <a:srgbClr val="5B5E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259555" y="3214129"/>
            <a:ext cx="1945504" cy="1923536"/>
          </a:xfrm>
          <a:custGeom>
            <a:avLst/>
            <a:gdLst>
              <a:gd name="connsiteX0" fmla="*/ 1602260 w 1945504"/>
              <a:gd name="connsiteY0" fmla="*/ 221049 h 1923536"/>
              <a:gd name="connsiteX1" fmla="*/ 292444 w 1945504"/>
              <a:gd name="connsiteY1" fmla="*/ 23341 h 1923536"/>
              <a:gd name="connsiteX2" fmla="*/ 20595 w 1945504"/>
              <a:gd name="connsiteY2" fmla="*/ 361093 h 1923536"/>
              <a:gd name="connsiteX3" fmla="*/ 416012 w 1945504"/>
              <a:gd name="connsiteY3" fmla="*/ 1028357 h 1923536"/>
              <a:gd name="connsiteX4" fmla="*/ 1083276 w 1945504"/>
              <a:gd name="connsiteY4" fmla="*/ 1827428 h 1923536"/>
              <a:gd name="connsiteX5" fmla="*/ 1709352 w 1945504"/>
              <a:gd name="connsiteY5" fmla="*/ 1605006 h 1923536"/>
              <a:gd name="connsiteX6" fmla="*/ 1931774 w 1945504"/>
              <a:gd name="connsiteY6" fmla="*/ 567039 h 1923536"/>
              <a:gd name="connsiteX7" fmla="*/ 1602260 w 1945504"/>
              <a:gd name="connsiteY7" fmla="*/ 221049 h 192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5504" h="1923536">
                <a:moveTo>
                  <a:pt x="1602260" y="221049"/>
                </a:moveTo>
                <a:cubicBezTo>
                  <a:pt x="1329038" y="130433"/>
                  <a:pt x="556055" y="0"/>
                  <a:pt x="292444" y="23341"/>
                </a:cubicBezTo>
                <a:cubicBezTo>
                  <a:pt x="28833" y="46682"/>
                  <a:pt x="0" y="193590"/>
                  <a:pt x="20595" y="361093"/>
                </a:cubicBezTo>
                <a:cubicBezTo>
                  <a:pt x="41190" y="528596"/>
                  <a:pt x="238898" y="783968"/>
                  <a:pt x="416012" y="1028357"/>
                </a:cubicBezTo>
                <a:cubicBezTo>
                  <a:pt x="593126" y="1272746"/>
                  <a:pt x="867719" y="1731320"/>
                  <a:pt x="1083276" y="1827428"/>
                </a:cubicBezTo>
                <a:cubicBezTo>
                  <a:pt x="1298833" y="1923536"/>
                  <a:pt x="1567936" y="1815071"/>
                  <a:pt x="1709352" y="1605006"/>
                </a:cubicBezTo>
                <a:cubicBezTo>
                  <a:pt x="1850768" y="1394941"/>
                  <a:pt x="1945504" y="797698"/>
                  <a:pt x="1931774" y="567039"/>
                </a:cubicBezTo>
                <a:cubicBezTo>
                  <a:pt x="1918044" y="336380"/>
                  <a:pt x="1875482" y="311665"/>
                  <a:pt x="1602260" y="221049"/>
                </a:cubicBezTo>
                <a:close/>
              </a:path>
            </a:pathLst>
          </a:custGeom>
          <a:solidFill>
            <a:srgbClr val="5B5E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40972" y="3962400"/>
            <a:ext cx="228600" cy="228600"/>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74172" y="3657600"/>
            <a:ext cx="228600" cy="228600"/>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69372" y="3733800"/>
            <a:ext cx="228600" cy="228600"/>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721772" y="4114800"/>
            <a:ext cx="228600" cy="228600"/>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69372" y="4495800"/>
            <a:ext cx="228600" cy="228600"/>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12172" y="3886200"/>
            <a:ext cx="228600" cy="228600"/>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14400" y="2144792"/>
            <a:ext cx="2133600" cy="3570208"/>
          </a:xfrm>
          <a:prstGeom prst="rect">
            <a:avLst/>
          </a:prstGeom>
          <a:noFill/>
        </p:spPr>
        <p:txBody>
          <a:bodyPr wrap="square" rtlCol="0">
            <a:spAutoFit/>
          </a:bodyPr>
          <a:lstStyle/>
          <a:p>
            <a:r>
              <a:rPr lang="en-US" sz="1200" b="1" dirty="0" smtClean="0"/>
              <a:t>Departments supported by the ILSB</a:t>
            </a:r>
          </a:p>
          <a:p>
            <a:endParaRPr lang="en-US" sz="1200" b="1" dirty="0" smtClean="0"/>
          </a:p>
          <a:p>
            <a:pPr marL="230188" indent="-230188">
              <a:spcAft>
                <a:spcPts val="1200"/>
              </a:spcAft>
            </a:pPr>
            <a:r>
              <a:rPr lang="en-US" sz="1200" dirty="0" smtClean="0"/>
              <a:t>Biological Sciences</a:t>
            </a:r>
          </a:p>
          <a:p>
            <a:pPr marL="230188" indent="-230188">
              <a:spcAft>
                <a:spcPts val="1200"/>
              </a:spcAft>
            </a:pPr>
            <a:r>
              <a:rPr lang="en-US" sz="1200" dirty="0" smtClean="0"/>
              <a:t>Chemical, Biochemical  and Environmental Engineering</a:t>
            </a:r>
          </a:p>
          <a:p>
            <a:pPr marL="230188" indent="-230188">
              <a:spcAft>
                <a:spcPts val="1200"/>
              </a:spcAft>
            </a:pPr>
            <a:r>
              <a:rPr lang="en-US" sz="1200" dirty="0" smtClean="0"/>
              <a:t>Chemistry and Biochemistry</a:t>
            </a:r>
          </a:p>
          <a:p>
            <a:pPr marL="230188" indent="-230188">
              <a:spcAft>
                <a:spcPts val="1200"/>
              </a:spcAft>
            </a:pPr>
            <a:r>
              <a:rPr lang="en-US" sz="1200" dirty="0" smtClean="0"/>
              <a:t>Geography and Environmental Systems</a:t>
            </a:r>
          </a:p>
          <a:p>
            <a:pPr marL="230188" indent="-230188">
              <a:spcAft>
                <a:spcPts val="1200"/>
              </a:spcAft>
            </a:pPr>
            <a:r>
              <a:rPr lang="en-US" sz="1200" dirty="0" smtClean="0"/>
              <a:t>Mechanical Engineering</a:t>
            </a:r>
          </a:p>
          <a:p>
            <a:pPr marL="230188" indent="-230188">
              <a:spcAft>
                <a:spcPts val="1200"/>
              </a:spcAft>
            </a:pPr>
            <a:r>
              <a:rPr lang="en-US" sz="1200" dirty="0" smtClean="0"/>
              <a:t>Mathematics and Statistics</a:t>
            </a:r>
          </a:p>
          <a:p>
            <a:pPr marL="230188" indent="-230188">
              <a:spcAft>
                <a:spcPts val="1200"/>
              </a:spcAft>
            </a:pPr>
            <a:r>
              <a:rPr lang="en-US" sz="1200" dirty="0" smtClean="0"/>
              <a:t>Physics</a:t>
            </a:r>
          </a:p>
          <a:p>
            <a:pPr marL="230188" indent="-230188">
              <a:spcAft>
                <a:spcPts val="1200"/>
              </a:spcAft>
            </a:pPr>
            <a:r>
              <a:rPr lang="en-US" sz="1200" dirty="0" smtClean="0"/>
              <a:t>Psychology</a:t>
            </a:r>
            <a:endParaRPr lang="en-US" sz="1200" b="1" dirty="0"/>
          </a:p>
        </p:txBody>
      </p:sp>
      <p:sp>
        <p:nvSpPr>
          <p:cNvPr id="17" name="Freeform 16"/>
          <p:cNvSpPr/>
          <p:nvPr/>
        </p:nvSpPr>
        <p:spPr>
          <a:xfrm>
            <a:off x="5262563" y="4133850"/>
            <a:ext cx="357187" cy="361950"/>
          </a:xfrm>
          <a:custGeom>
            <a:avLst/>
            <a:gdLst>
              <a:gd name="connsiteX0" fmla="*/ 0 w 357187"/>
              <a:gd name="connsiteY0" fmla="*/ 242887 h 361950"/>
              <a:gd name="connsiteX1" fmla="*/ 328612 w 357187"/>
              <a:gd name="connsiteY1" fmla="*/ 361950 h 361950"/>
              <a:gd name="connsiteX2" fmla="*/ 357187 w 357187"/>
              <a:gd name="connsiteY2" fmla="*/ 266700 h 361950"/>
              <a:gd name="connsiteX3" fmla="*/ 328612 w 357187"/>
              <a:gd name="connsiteY3" fmla="*/ 257175 h 361950"/>
              <a:gd name="connsiteX4" fmla="*/ 347662 w 357187"/>
              <a:gd name="connsiteY4" fmla="*/ 204787 h 361950"/>
              <a:gd name="connsiteX5" fmla="*/ 195262 w 357187"/>
              <a:gd name="connsiteY5" fmla="*/ 147637 h 361950"/>
              <a:gd name="connsiteX6" fmla="*/ 204787 w 357187"/>
              <a:gd name="connsiteY6" fmla="*/ 114300 h 361950"/>
              <a:gd name="connsiteX7" fmla="*/ 180975 w 357187"/>
              <a:gd name="connsiteY7" fmla="*/ 104775 h 361950"/>
              <a:gd name="connsiteX8" fmla="*/ 204787 w 357187"/>
              <a:gd name="connsiteY8" fmla="*/ 38100 h 361950"/>
              <a:gd name="connsiteX9" fmla="*/ 90487 w 357187"/>
              <a:gd name="connsiteY9" fmla="*/ 0 h 361950"/>
              <a:gd name="connsiteX10" fmla="*/ 0 w 357187"/>
              <a:gd name="connsiteY10" fmla="*/ 242887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187" h="361950">
                <a:moveTo>
                  <a:pt x="0" y="242887"/>
                </a:moveTo>
                <a:lnTo>
                  <a:pt x="328612" y="361950"/>
                </a:lnTo>
                <a:lnTo>
                  <a:pt x="357187" y="266700"/>
                </a:lnTo>
                <a:lnTo>
                  <a:pt x="328612" y="257175"/>
                </a:lnTo>
                <a:lnTo>
                  <a:pt x="347662" y="204787"/>
                </a:lnTo>
                <a:lnTo>
                  <a:pt x="195262" y="147637"/>
                </a:lnTo>
                <a:lnTo>
                  <a:pt x="204787" y="114300"/>
                </a:lnTo>
                <a:lnTo>
                  <a:pt x="180975" y="104775"/>
                </a:lnTo>
                <a:lnTo>
                  <a:pt x="204787" y="38100"/>
                </a:lnTo>
                <a:lnTo>
                  <a:pt x="90487" y="0"/>
                </a:lnTo>
                <a:lnTo>
                  <a:pt x="0" y="24288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638801" y="4191000"/>
            <a:ext cx="1447799" cy="430887"/>
          </a:xfrm>
          <a:prstGeom prst="rect">
            <a:avLst/>
          </a:prstGeom>
          <a:noFill/>
        </p:spPr>
        <p:txBody>
          <a:bodyPr wrap="square" rtlCol="0">
            <a:spAutoFit/>
          </a:bodyPr>
          <a:lstStyle/>
          <a:p>
            <a:r>
              <a:rPr lang="en-US" sz="1100" b="1" dirty="0" smtClean="0"/>
              <a:t>Academic Services Building</a:t>
            </a:r>
            <a:endParaRPr lang="en-US" sz="1100" b="1" dirty="0"/>
          </a:p>
        </p:txBody>
      </p:sp>
      <p:sp>
        <p:nvSpPr>
          <p:cNvPr id="20" name="Rectangle 19"/>
          <p:cNvSpPr/>
          <p:nvPr/>
        </p:nvSpPr>
        <p:spPr>
          <a:xfrm rot="1264911">
            <a:off x="5323398" y="4192544"/>
            <a:ext cx="342893" cy="268118"/>
          </a:xfrm>
          <a:prstGeom prst="rect">
            <a:avLst/>
          </a:prstGeom>
          <a:solidFill>
            <a:srgbClr val="5B5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086296" y="4206327"/>
            <a:ext cx="838200" cy="230832"/>
          </a:xfrm>
          <a:prstGeom prst="rect">
            <a:avLst/>
          </a:prstGeom>
          <a:noFill/>
        </p:spPr>
        <p:txBody>
          <a:bodyPr wrap="square" rtlCol="0">
            <a:spAutoFit/>
          </a:bodyPr>
          <a:lstStyle/>
          <a:p>
            <a:pPr algn="ctr"/>
            <a:r>
              <a:rPr lang="en-US" sz="900" b="1" dirty="0" smtClean="0">
                <a:solidFill>
                  <a:schemeClr val="bg1">
                    <a:lumMod val="75000"/>
                  </a:schemeClr>
                </a:solidFill>
                <a:latin typeface="Berlin Sans FB Demi" pitchFamily="34" charset="0"/>
              </a:rPr>
              <a:t>I L S B</a:t>
            </a:r>
            <a:endParaRPr lang="en-US" sz="900" b="1" dirty="0">
              <a:solidFill>
                <a:schemeClr val="bg1">
                  <a:lumMod val="75000"/>
                </a:schemeClr>
              </a:solidFill>
              <a:latin typeface="Berlin Sans FB Demi" pitchFamily="34" charset="0"/>
            </a:endParaRPr>
          </a:p>
        </p:txBody>
      </p:sp>
      <p:sp>
        <p:nvSpPr>
          <p:cNvPr id="24" name="TextBox 23"/>
          <p:cNvSpPr txBox="1"/>
          <p:nvPr/>
        </p:nvSpPr>
        <p:spPr>
          <a:xfrm>
            <a:off x="914400" y="5867400"/>
            <a:ext cx="2895600" cy="1692771"/>
          </a:xfrm>
          <a:prstGeom prst="rect">
            <a:avLst/>
          </a:prstGeom>
          <a:noFill/>
        </p:spPr>
        <p:txBody>
          <a:bodyPr wrap="square" rtlCol="0">
            <a:spAutoFit/>
          </a:bodyPr>
          <a:lstStyle/>
          <a:p>
            <a:r>
              <a:rPr lang="en-US" sz="1300" b="1" dirty="0" smtClean="0"/>
              <a:t>The ILSB will serve as a bridge </a:t>
            </a:r>
            <a:r>
              <a:rPr lang="en-US" sz="1300" dirty="0" smtClean="0"/>
              <a:t>linking the western, dense academic core with the east academic area and future campus growth.</a:t>
            </a:r>
          </a:p>
          <a:p>
            <a:endParaRPr lang="en-US" sz="1300" dirty="0" smtClean="0"/>
          </a:p>
          <a:p>
            <a:endParaRPr lang="en-US" sz="1300" dirty="0" smtClean="0"/>
          </a:p>
          <a:p>
            <a:endParaRPr lang="en-US" sz="1300" dirty="0" smtClean="0"/>
          </a:p>
          <a:p>
            <a:endParaRPr lang="en-US" sz="1300" dirty="0"/>
          </a:p>
        </p:txBody>
      </p:sp>
      <p:sp>
        <p:nvSpPr>
          <p:cNvPr id="25" name="Oval 24"/>
          <p:cNvSpPr/>
          <p:nvPr/>
        </p:nvSpPr>
        <p:spPr>
          <a:xfrm>
            <a:off x="3962400" y="4267200"/>
            <a:ext cx="228600" cy="228600"/>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51796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par>
                                <p:cTn id="11" presetID="10" presetClass="exit" presetSubtype="0" fill="hold" grpId="0" nodeType="withEffect">
                                  <p:stCondLst>
                                    <p:cond delay="0"/>
                                  </p:stCondLst>
                                  <p:childTnLst>
                                    <p:animEffect transition="out" filter="fade">
                                      <p:cBhvr>
                                        <p:cTn id="12" dur="2000"/>
                                        <p:tgtEl>
                                          <p:spTgt spid="18"/>
                                        </p:tgtEl>
                                      </p:cBhvr>
                                    </p:animEffect>
                                    <p:set>
                                      <p:cBhvr>
                                        <p:cTn id="13" dur="1" fill="hold">
                                          <p:stCondLst>
                                            <p:cond delay="1999"/>
                                          </p:stCondLst>
                                        </p:cTn>
                                        <p:tgtEl>
                                          <p:spTgt spid="1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7"/>
                                        </p:tgtEl>
                                      </p:cBhvr>
                                    </p:animEffect>
                                    <p:set>
                                      <p:cBhvr>
                                        <p:cTn id="16" dur="1" fill="hold">
                                          <p:stCondLst>
                                            <p:cond delay="19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0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000"/>
                                        <p:tgtEl>
                                          <p:spTgt spid="9"/>
                                        </p:tgtEl>
                                      </p:cBhvr>
                                    </p:animEffect>
                                  </p:childTnLst>
                                </p:cTn>
                              </p:par>
                              <p:par>
                                <p:cTn id="51" presetID="10" presetClass="exit" presetSubtype="0" fill="hold" grpId="1" nodeType="withEffect">
                                  <p:stCondLst>
                                    <p:cond delay="0"/>
                                  </p:stCondLst>
                                  <p:childTnLst>
                                    <p:animEffect transition="out" filter="fade">
                                      <p:cBhvr>
                                        <p:cTn id="52" dur="2000"/>
                                        <p:tgtEl>
                                          <p:spTgt spid="14"/>
                                        </p:tgtEl>
                                      </p:cBhvr>
                                    </p:animEffect>
                                    <p:set>
                                      <p:cBhvr>
                                        <p:cTn id="53" dur="1" fill="hold">
                                          <p:stCondLst>
                                            <p:cond delay="1999"/>
                                          </p:stCondLst>
                                        </p:cTn>
                                        <p:tgtEl>
                                          <p:spTgt spid="1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000"/>
                                        <p:tgtEl>
                                          <p:spTgt spid="11"/>
                                        </p:tgtEl>
                                      </p:cBhvr>
                                    </p:animEffect>
                                    <p:set>
                                      <p:cBhvr>
                                        <p:cTn id="59" dur="1" fill="hold">
                                          <p:stCondLst>
                                            <p:cond delay="199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000"/>
                                        <p:tgtEl>
                                          <p:spTgt spid="12"/>
                                        </p:tgtEl>
                                      </p:cBhvr>
                                    </p:animEffect>
                                    <p:set>
                                      <p:cBhvr>
                                        <p:cTn id="62" dur="1" fill="hold">
                                          <p:stCondLst>
                                            <p:cond delay="19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000"/>
                                        <p:tgtEl>
                                          <p:spTgt spid="15"/>
                                        </p:tgtEl>
                                      </p:cBhvr>
                                    </p:animEffect>
                                    <p:set>
                                      <p:cBhvr>
                                        <p:cTn id="65" dur="1" fill="hold">
                                          <p:stCondLst>
                                            <p:cond delay="19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10"/>
                                        </p:tgtEl>
                                      </p:cBhvr>
                                    </p:animEffect>
                                    <p:set>
                                      <p:cBhvr>
                                        <p:cTn id="68" dur="1" fill="hold">
                                          <p:stCondLst>
                                            <p:cond delay="1999"/>
                                          </p:stCondLst>
                                        </p:cTn>
                                        <p:tgtEl>
                                          <p:spTgt spid="10"/>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2000"/>
                                        <p:tgtEl>
                                          <p:spTgt spid="24"/>
                                        </p:tgtEl>
                                      </p:cBhvr>
                                    </p:animEffect>
                                  </p:childTnLst>
                                </p:cTn>
                              </p:par>
                              <p:par>
                                <p:cTn id="72" presetID="10" presetClass="exit" presetSubtype="0" fill="hold" grpId="1" nodeType="withEffect">
                                  <p:stCondLst>
                                    <p:cond delay="0"/>
                                  </p:stCondLst>
                                  <p:childTnLst>
                                    <p:animEffect transition="out" filter="fade">
                                      <p:cBhvr>
                                        <p:cTn id="73" dur="2000"/>
                                        <p:tgtEl>
                                          <p:spTgt spid="16"/>
                                        </p:tgtEl>
                                      </p:cBhvr>
                                    </p:animEffect>
                                    <p:set>
                                      <p:cBhvr>
                                        <p:cTn id="74" dur="1" fill="hold">
                                          <p:stCondLst>
                                            <p:cond delay="1999"/>
                                          </p:stCondLst>
                                        </p:cTn>
                                        <p:tgtEl>
                                          <p:spTgt spid="1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25"/>
                                        </p:tgtEl>
                                      </p:cBhvr>
                                    </p:animEffect>
                                    <p:set>
                                      <p:cBhvr>
                                        <p:cTn id="77"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p:bldP spid="16" grpId="1"/>
      <p:bldP spid="17" grpId="0" animBg="1"/>
      <p:bldP spid="18" grpId="0"/>
      <p:bldP spid="20" grpId="0" animBg="1"/>
      <p:bldP spid="23" grpId="0"/>
      <p:bldP spid="25" grpId="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pic>
        <p:nvPicPr>
          <p:cNvPr id="6" name="Picture 5" descr="UMBC-Master_Plan_basepowerpoint 50%.jpg"/>
          <p:cNvPicPr>
            <a:picLocks noChangeAspect="1"/>
          </p:cNvPicPr>
          <p:nvPr/>
        </p:nvPicPr>
        <p:blipFill>
          <a:blip r:embed="rId3" cstate="print"/>
          <a:srcRect l="18090" t="34779" r="36839" b="29909"/>
          <a:stretch>
            <a:fillRect/>
          </a:stretch>
        </p:blipFill>
        <p:spPr>
          <a:xfrm>
            <a:off x="1828799" y="1295401"/>
            <a:ext cx="6536055" cy="5562600"/>
          </a:xfrm>
          <a:prstGeom prst="rect">
            <a:avLst/>
          </a:prstGeom>
          <a:ln>
            <a:solidFill>
              <a:schemeClr val="tx1"/>
            </a:solidFill>
            <a:prstDash val="sysDot"/>
          </a:ln>
        </p:spPr>
      </p:pic>
      <p:sp>
        <p:nvSpPr>
          <p:cNvPr id="9" name="Rectangle 8"/>
          <p:cNvSpPr/>
          <p:nvPr/>
        </p:nvSpPr>
        <p:spPr>
          <a:xfrm rot="1264911">
            <a:off x="5681041" y="4053818"/>
            <a:ext cx="665310" cy="507520"/>
          </a:xfrm>
          <a:prstGeom prst="rect">
            <a:avLst/>
          </a:prstGeom>
          <a:solidFill>
            <a:srgbClr val="5B5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264911">
            <a:off x="6218190" y="3468363"/>
            <a:ext cx="365898" cy="6073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264911">
            <a:off x="5102556" y="3813127"/>
            <a:ext cx="535507" cy="5075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264911">
            <a:off x="6128119" y="3887937"/>
            <a:ext cx="365898" cy="19390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276600" y="3276600"/>
            <a:ext cx="2209800" cy="825843"/>
          </a:xfrm>
          <a:prstGeom prst="straightConnector1">
            <a:avLst/>
          </a:prstGeom>
          <a:ln w="2857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676900" y="2705100"/>
            <a:ext cx="2057400" cy="762000"/>
          </a:xfrm>
          <a:prstGeom prst="straightConnector1">
            <a:avLst/>
          </a:prstGeom>
          <a:ln w="2857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5824151" y="4143632"/>
            <a:ext cx="1911179" cy="2693773"/>
          </a:xfrm>
          <a:custGeom>
            <a:avLst/>
            <a:gdLst>
              <a:gd name="connsiteX0" fmla="*/ 0 w 1911179"/>
              <a:gd name="connsiteY0" fmla="*/ 2693773 h 2693773"/>
              <a:gd name="connsiteX1" fmla="*/ 436606 w 1911179"/>
              <a:gd name="connsiteY1" fmla="*/ 2553730 h 2693773"/>
              <a:gd name="connsiteX2" fmla="*/ 1186249 w 1911179"/>
              <a:gd name="connsiteY2" fmla="*/ 2174790 h 2693773"/>
              <a:gd name="connsiteX3" fmla="*/ 1878227 w 1911179"/>
              <a:gd name="connsiteY3" fmla="*/ 1729946 h 2693773"/>
              <a:gd name="connsiteX4" fmla="*/ 1911179 w 1911179"/>
              <a:gd name="connsiteY4" fmla="*/ 1639330 h 2693773"/>
              <a:gd name="connsiteX5" fmla="*/ 1902941 w 1911179"/>
              <a:gd name="connsiteY5" fmla="*/ 1556952 h 2693773"/>
              <a:gd name="connsiteX6" fmla="*/ 1820563 w 1911179"/>
              <a:gd name="connsiteY6" fmla="*/ 1400433 h 2693773"/>
              <a:gd name="connsiteX7" fmla="*/ 1046206 w 1911179"/>
              <a:gd name="connsiteY7" fmla="*/ 82379 h 2693773"/>
              <a:gd name="connsiteX8" fmla="*/ 955590 w 1911179"/>
              <a:gd name="connsiteY8" fmla="*/ 24714 h 2693773"/>
              <a:gd name="connsiteX9" fmla="*/ 790833 w 1911179"/>
              <a:gd name="connsiteY9" fmla="*/ 0 h 2693773"/>
              <a:gd name="connsiteX10" fmla="*/ 683741 w 1911179"/>
              <a:gd name="connsiteY10" fmla="*/ 57665 h 2693773"/>
              <a:gd name="connsiteX11" fmla="*/ 576649 w 1911179"/>
              <a:gd name="connsiteY11" fmla="*/ 313038 h 2693773"/>
              <a:gd name="connsiteX12" fmla="*/ 527222 w 1911179"/>
              <a:gd name="connsiteY12" fmla="*/ 420130 h 2693773"/>
              <a:gd name="connsiteX13" fmla="*/ 337752 w 1911179"/>
              <a:gd name="connsiteY13" fmla="*/ 370703 h 269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1179" h="2693773">
                <a:moveTo>
                  <a:pt x="0" y="2693773"/>
                </a:moveTo>
                <a:lnTo>
                  <a:pt x="436606" y="2553730"/>
                </a:lnTo>
                <a:lnTo>
                  <a:pt x="1186249" y="2174790"/>
                </a:lnTo>
                <a:lnTo>
                  <a:pt x="1878227" y="1729946"/>
                </a:lnTo>
                <a:lnTo>
                  <a:pt x="1911179" y="1639330"/>
                </a:lnTo>
                <a:lnTo>
                  <a:pt x="1902941" y="1556952"/>
                </a:lnTo>
                <a:lnTo>
                  <a:pt x="1820563" y="1400433"/>
                </a:lnTo>
                <a:lnTo>
                  <a:pt x="1046206" y="82379"/>
                </a:lnTo>
                <a:lnTo>
                  <a:pt x="955590" y="24714"/>
                </a:lnTo>
                <a:lnTo>
                  <a:pt x="790833" y="0"/>
                </a:lnTo>
                <a:lnTo>
                  <a:pt x="683741" y="57665"/>
                </a:lnTo>
                <a:lnTo>
                  <a:pt x="576649" y="313038"/>
                </a:lnTo>
                <a:lnTo>
                  <a:pt x="527222" y="420130"/>
                </a:lnTo>
                <a:lnTo>
                  <a:pt x="337752" y="370703"/>
                </a:lnTo>
              </a:path>
            </a:pathLst>
          </a:custGeom>
          <a:ln w="2857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5581134" y="4164228"/>
            <a:ext cx="838200" cy="276999"/>
          </a:xfrm>
          <a:prstGeom prst="rect">
            <a:avLst/>
          </a:prstGeom>
          <a:noFill/>
        </p:spPr>
        <p:txBody>
          <a:bodyPr wrap="square" rtlCol="0">
            <a:spAutoFit/>
          </a:bodyPr>
          <a:lstStyle/>
          <a:p>
            <a:pPr algn="ctr"/>
            <a:r>
              <a:rPr lang="en-US" sz="1200" b="1" dirty="0" smtClean="0">
                <a:solidFill>
                  <a:schemeClr val="bg1">
                    <a:lumMod val="75000"/>
                  </a:schemeClr>
                </a:solidFill>
                <a:latin typeface="Berlin Sans FB Demi" pitchFamily="34" charset="0"/>
              </a:rPr>
              <a:t>I L S B</a:t>
            </a:r>
            <a:endParaRPr lang="en-US" sz="1200" b="1" dirty="0">
              <a:solidFill>
                <a:schemeClr val="bg1">
                  <a:lumMod val="75000"/>
                </a:schemeClr>
              </a:solidFill>
              <a:latin typeface="Berlin Sans FB Demi" pitchFamily="34" charset="0"/>
            </a:endParaRPr>
          </a:p>
        </p:txBody>
      </p:sp>
      <p:cxnSp>
        <p:nvCxnSpPr>
          <p:cNvPr id="17" name="Straight Connector 16"/>
          <p:cNvCxnSpPr/>
          <p:nvPr/>
        </p:nvCxnSpPr>
        <p:spPr>
          <a:xfrm rot="5400000" flipH="1" flipV="1">
            <a:off x="3086100" y="3390900"/>
            <a:ext cx="3200400" cy="1143000"/>
          </a:xfrm>
          <a:prstGeom prst="line">
            <a:avLst/>
          </a:prstGeom>
          <a:ln w="57150">
            <a:solidFill>
              <a:srgbClr val="984807">
                <a:alpha val="6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86400" y="2209800"/>
            <a:ext cx="2895600" cy="1066800"/>
          </a:xfrm>
          <a:prstGeom prst="line">
            <a:avLst/>
          </a:prstGeom>
          <a:ln w="57150">
            <a:solidFill>
              <a:srgbClr val="984807">
                <a:alpha val="60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30449" y="4373424"/>
            <a:ext cx="1371599" cy="261610"/>
          </a:xfrm>
          <a:prstGeom prst="rect">
            <a:avLst/>
          </a:prstGeom>
          <a:noFill/>
        </p:spPr>
        <p:txBody>
          <a:bodyPr wrap="square" rtlCol="0">
            <a:spAutoFit/>
          </a:bodyPr>
          <a:lstStyle/>
          <a:p>
            <a:r>
              <a:rPr lang="en-US" sz="1100" b="1" dirty="0" smtClean="0"/>
              <a:t>The Quad</a:t>
            </a:r>
            <a:endParaRPr lang="en-US" sz="1100" b="1" dirty="0"/>
          </a:p>
        </p:txBody>
      </p:sp>
      <p:sp>
        <p:nvSpPr>
          <p:cNvPr id="23" name="TextBox 22"/>
          <p:cNvSpPr txBox="1"/>
          <p:nvPr/>
        </p:nvSpPr>
        <p:spPr>
          <a:xfrm>
            <a:off x="5784024" y="2749577"/>
            <a:ext cx="914400" cy="600164"/>
          </a:xfrm>
          <a:prstGeom prst="rect">
            <a:avLst/>
          </a:prstGeom>
          <a:noFill/>
        </p:spPr>
        <p:txBody>
          <a:bodyPr wrap="square" rtlCol="0">
            <a:spAutoFit/>
          </a:bodyPr>
          <a:lstStyle/>
          <a:p>
            <a:pPr algn="r"/>
            <a:r>
              <a:rPr lang="en-US" sz="1100" b="1" dirty="0" smtClean="0"/>
              <a:t>The Commons Plaza</a:t>
            </a:r>
            <a:endParaRPr lang="en-US" sz="1100" b="1" dirty="0"/>
          </a:p>
        </p:txBody>
      </p:sp>
      <p:sp>
        <p:nvSpPr>
          <p:cNvPr id="24" name="TextBox 23"/>
          <p:cNvSpPr txBox="1"/>
          <p:nvPr/>
        </p:nvSpPr>
        <p:spPr>
          <a:xfrm>
            <a:off x="7239000" y="5181600"/>
            <a:ext cx="1371599" cy="261610"/>
          </a:xfrm>
          <a:prstGeom prst="rect">
            <a:avLst/>
          </a:prstGeom>
          <a:noFill/>
        </p:spPr>
        <p:txBody>
          <a:bodyPr wrap="square" rtlCol="0">
            <a:spAutoFit/>
          </a:bodyPr>
          <a:lstStyle/>
          <a:p>
            <a:r>
              <a:rPr lang="en-US" sz="1100" b="1" dirty="0" smtClean="0"/>
              <a:t>Service Access</a:t>
            </a:r>
            <a:endParaRPr lang="en-US" sz="1100" b="1" dirty="0"/>
          </a:p>
        </p:txBody>
      </p:sp>
      <p:sp>
        <p:nvSpPr>
          <p:cNvPr id="25" name="TextBox 24"/>
          <p:cNvSpPr txBox="1"/>
          <p:nvPr/>
        </p:nvSpPr>
        <p:spPr>
          <a:xfrm>
            <a:off x="5072793" y="3206478"/>
            <a:ext cx="990599" cy="600164"/>
          </a:xfrm>
          <a:prstGeom prst="rect">
            <a:avLst/>
          </a:prstGeom>
          <a:noFill/>
        </p:spPr>
        <p:txBody>
          <a:bodyPr wrap="square" rtlCol="0">
            <a:spAutoFit/>
          </a:bodyPr>
          <a:lstStyle/>
          <a:p>
            <a:r>
              <a:rPr lang="en-US" sz="1100" b="1" dirty="0" smtClean="0"/>
              <a:t>Points of Pedestrian Access</a:t>
            </a:r>
            <a:endParaRPr lang="en-US" sz="1100" b="1" dirty="0"/>
          </a:p>
        </p:txBody>
      </p:sp>
      <p:sp>
        <p:nvSpPr>
          <p:cNvPr id="26" name="Freeform 25"/>
          <p:cNvSpPr/>
          <p:nvPr/>
        </p:nvSpPr>
        <p:spPr>
          <a:xfrm>
            <a:off x="6112476" y="3608173"/>
            <a:ext cx="486032" cy="494270"/>
          </a:xfrm>
          <a:custGeom>
            <a:avLst/>
            <a:gdLst>
              <a:gd name="connsiteX0" fmla="*/ 486032 w 486032"/>
              <a:gd name="connsiteY0" fmla="*/ 494270 h 494270"/>
              <a:gd name="connsiteX1" fmla="*/ 428367 w 486032"/>
              <a:gd name="connsiteY1" fmla="*/ 469557 h 494270"/>
              <a:gd name="connsiteX2" fmla="*/ 395416 w 486032"/>
              <a:gd name="connsiteY2" fmla="*/ 403654 h 494270"/>
              <a:gd name="connsiteX3" fmla="*/ 461319 w 486032"/>
              <a:gd name="connsiteY3" fmla="*/ 205946 h 494270"/>
              <a:gd name="connsiteX4" fmla="*/ 428367 w 486032"/>
              <a:gd name="connsiteY4" fmla="*/ 82378 h 494270"/>
              <a:gd name="connsiteX5" fmla="*/ 329513 w 486032"/>
              <a:gd name="connsiteY5" fmla="*/ 32951 h 494270"/>
              <a:gd name="connsiteX6" fmla="*/ 197708 w 486032"/>
              <a:gd name="connsiteY6" fmla="*/ 65903 h 494270"/>
              <a:gd name="connsiteX7" fmla="*/ 0 w 486032"/>
              <a:gd name="connsiteY7" fmla="*/ 0 h 49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032" h="494270">
                <a:moveTo>
                  <a:pt x="486032" y="494270"/>
                </a:moveTo>
                <a:cubicBezTo>
                  <a:pt x="464751" y="489465"/>
                  <a:pt x="443470" y="484660"/>
                  <a:pt x="428367" y="469557"/>
                </a:cubicBezTo>
                <a:cubicBezTo>
                  <a:pt x="413264" y="454454"/>
                  <a:pt x="389924" y="447589"/>
                  <a:pt x="395416" y="403654"/>
                </a:cubicBezTo>
                <a:cubicBezTo>
                  <a:pt x="400908" y="359719"/>
                  <a:pt x="455827" y="259492"/>
                  <a:pt x="461319" y="205946"/>
                </a:cubicBezTo>
                <a:cubicBezTo>
                  <a:pt x="466811" y="152400"/>
                  <a:pt x="450335" y="111210"/>
                  <a:pt x="428367" y="82378"/>
                </a:cubicBezTo>
                <a:cubicBezTo>
                  <a:pt x="406399" y="53546"/>
                  <a:pt x="367956" y="35697"/>
                  <a:pt x="329513" y="32951"/>
                </a:cubicBezTo>
                <a:cubicBezTo>
                  <a:pt x="291070" y="30205"/>
                  <a:pt x="252627" y="71395"/>
                  <a:pt x="197708" y="65903"/>
                </a:cubicBezTo>
                <a:cubicBezTo>
                  <a:pt x="142789" y="60411"/>
                  <a:pt x="31578" y="12357"/>
                  <a:pt x="0" y="0"/>
                </a:cubicBezTo>
              </a:path>
            </a:pathLst>
          </a:custGeom>
          <a:ln w="2857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Arrow Connector 26"/>
          <p:cNvCxnSpPr/>
          <p:nvPr/>
        </p:nvCxnSpPr>
        <p:spPr>
          <a:xfrm flipV="1">
            <a:off x="4800600" y="2895600"/>
            <a:ext cx="3124200" cy="1600200"/>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16811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000"/>
                                        <p:tgtEl>
                                          <p:spTgt spid="25"/>
                                        </p:tgtEl>
                                      </p:cBhvr>
                                    </p:animEffect>
                                  </p:childTnLst>
                                </p:cTn>
                              </p:par>
                              <p:par>
                                <p:cTn id="40" presetID="10" presetClass="exit" presetSubtype="0" fill="hold" grpId="0" nodeType="withEffect">
                                  <p:stCondLst>
                                    <p:cond delay="0"/>
                                  </p:stCondLst>
                                  <p:childTnLst>
                                    <p:animEffect transition="out" filter="fade">
                                      <p:cBhvr>
                                        <p:cTn id="41" dur="2000"/>
                                        <p:tgtEl>
                                          <p:spTgt spid="23"/>
                                        </p:tgtEl>
                                      </p:cBhvr>
                                    </p:animEffect>
                                    <p:set>
                                      <p:cBhvr>
                                        <p:cTn id="42" dur="1" fill="hold">
                                          <p:stCondLst>
                                            <p:cond delay="1999"/>
                                          </p:stCondLst>
                                        </p:cTn>
                                        <p:tgtEl>
                                          <p:spTgt spid="2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20"/>
                                        </p:tgtEl>
                                      </p:cBhvr>
                                    </p:animEffect>
                                    <p:set>
                                      <p:cBhvr>
                                        <p:cTn id="45" dur="1" fill="hold">
                                          <p:stCondLst>
                                            <p:cond delay="1999"/>
                                          </p:stCondLst>
                                        </p:cTn>
                                        <p:tgtEl>
                                          <p:spTgt spid="2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2000"/>
                                        <p:tgtEl>
                                          <p:spTgt spid="24"/>
                                        </p:tgtEl>
                                      </p:cBhvr>
                                    </p:animEffect>
                                  </p:childTnLst>
                                </p:cTn>
                              </p:par>
                              <p:par>
                                <p:cTn id="54" presetID="10" presetClass="exit" presetSubtype="0" fill="hold" grpId="0" nodeType="withEffect">
                                  <p:stCondLst>
                                    <p:cond delay="0"/>
                                  </p:stCondLst>
                                  <p:childTnLst>
                                    <p:animEffect transition="out" filter="fade">
                                      <p:cBhvr>
                                        <p:cTn id="55" dur="2000"/>
                                        <p:tgtEl>
                                          <p:spTgt spid="25"/>
                                        </p:tgtEl>
                                      </p:cBhvr>
                                    </p:animEffect>
                                    <p:set>
                                      <p:cBhvr>
                                        <p:cTn id="56" dur="1" fill="hold">
                                          <p:stCondLst>
                                            <p:cond delay="1999"/>
                                          </p:stCondLst>
                                        </p:cTn>
                                        <p:tgtEl>
                                          <p:spTgt spid="25"/>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20" grpId="0"/>
      <p:bldP spid="23" grpId="0"/>
      <p:bldP spid="2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5" descr="UMCP_Bioscience_Int_La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8700" y="1673423"/>
            <a:ext cx="4105295" cy="273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369332"/>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endParaRPr lang="en-US" b="1" spc="50" dirty="0">
              <a:latin typeface="Calibri" panose="020F0502020204030204" pitchFamily="34" charset="0"/>
            </a:endParaRPr>
          </a:p>
        </p:txBody>
      </p:sp>
      <p:sp>
        <p:nvSpPr>
          <p:cNvPr id="7" name="TextBox 6"/>
          <p:cNvSpPr txBox="1"/>
          <p:nvPr/>
        </p:nvSpPr>
        <p:spPr>
          <a:xfrm>
            <a:off x="5682101" y="4410056"/>
            <a:ext cx="3211488" cy="307777"/>
          </a:xfrm>
          <a:prstGeom prst="rect">
            <a:avLst/>
          </a:prstGeom>
          <a:noFill/>
        </p:spPr>
        <p:txBody>
          <a:bodyPr wrap="square" rtlCol="0">
            <a:spAutoFit/>
          </a:bodyPr>
          <a:lstStyle/>
          <a:p>
            <a:pPr algn="r"/>
            <a:r>
              <a:rPr lang="en-US" sz="1400" b="1" spc="50" dirty="0" smtClean="0"/>
              <a:t>Flexible Research Labs</a:t>
            </a:r>
            <a:endParaRPr lang="en-US" sz="1400" spc="50" dirty="0" smtClean="0"/>
          </a:p>
        </p:txBody>
      </p:sp>
      <p:sp>
        <p:nvSpPr>
          <p:cNvPr id="8" name="TextBox 7"/>
          <p:cNvSpPr txBox="1"/>
          <p:nvPr/>
        </p:nvSpPr>
        <p:spPr>
          <a:xfrm>
            <a:off x="1048657" y="3503320"/>
            <a:ext cx="3211488" cy="307777"/>
          </a:xfrm>
          <a:prstGeom prst="rect">
            <a:avLst/>
          </a:prstGeom>
          <a:noFill/>
        </p:spPr>
        <p:txBody>
          <a:bodyPr wrap="square" rtlCol="0">
            <a:spAutoFit/>
          </a:bodyPr>
          <a:lstStyle/>
          <a:p>
            <a:r>
              <a:rPr lang="en-US" sz="1400" b="1" spc="50" dirty="0" smtClean="0"/>
              <a:t>Active-Learning Classrooms</a:t>
            </a:r>
            <a:endParaRPr lang="en-US" sz="1400" spc="50" dirty="0" smtClean="0"/>
          </a:p>
        </p:txBody>
      </p:sp>
      <p:pic>
        <p:nvPicPr>
          <p:cNvPr id="9" name="Picture 2" descr="R:\Academic\Johns Hopkins\SOM-Education\prof_crane_0709\LO-RES\090707-17a.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01"/>
          <a:stretch/>
        </p:blipFill>
        <p:spPr bwMode="auto">
          <a:xfrm>
            <a:off x="1066800" y="3895988"/>
            <a:ext cx="4343400" cy="273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33633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369332"/>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endParaRPr lang="en-US" b="1" spc="50" dirty="0">
              <a:latin typeface="Calibri" panose="020F0502020204030204" pitchFamily="34" charset="0"/>
            </a:endParaRPr>
          </a:p>
        </p:txBody>
      </p:sp>
      <p:sp>
        <p:nvSpPr>
          <p:cNvPr id="6" name="Rectangle 5"/>
          <p:cNvSpPr/>
          <p:nvPr/>
        </p:nvSpPr>
        <p:spPr>
          <a:xfrm>
            <a:off x="1752600" y="1828800"/>
            <a:ext cx="6248400" cy="4124206"/>
          </a:xfrm>
          <a:prstGeom prst="rect">
            <a:avLst/>
          </a:prstGeom>
        </p:spPr>
        <p:txBody>
          <a:bodyPr wrap="square">
            <a:spAutoFit/>
          </a:bodyPr>
          <a:lstStyle/>
          <a:p>
            <a:r>
              <a:rPr lang="en-US" sz="1600" dirty="0" smtClean="0">
                <a:latin typeface="+mn-lt"/>
              </a:rPr>
              <a:t>The new </a:t>
            </a:r>
            <a:r>
              <a:rPr lang="en-US" sz="1600" b="1" dirty="0" smtClean="0">
                <a:latin typeface="+mn-lt"/>
              </a:rPr>
              <a:t>ILSB</a:t>
            </a:r>
            <a:r>
              <a:rPr lang="en-US" sz="1600" dirty="0" smtClean="0">
                <a:latin typeface="+mn-lt"/>
              </a:rPr>
              <a:t> will provide:</a:t>
            </a:r>
          </a:p>
          <a:p>
            <a:endParaRPr lang="en-US" sz="1600" dirty="0" smtClean="0">
              <a:latin typeface="+mn-lt"/>
            </a:endParaRPr>
          </a:p>
          <a:p>
            <a:pPr marL="284163" indent="-284163">
              <a:spcBef>
                <a:spcPts val="1200"/>
              </a:spcBef>
              <a:buFont typeface="Arial" pitchFamily="34" charset="0"/>
              <a:buChar char="•"/>
            </a:pPr>
            <a:r>
              <a:rPr lang="en-US" sz="1600" b="1" dirty="0" smtClean="0">
                <a:latin typeface="+mn-lt"/>
              </a:rPr>
              <a:t>active-learning classrooms, seminar rooms, and teaching labs </a:t>
            </a:r>
            <a:r>
              <a:rPr lang="en-US" sz="1600" dirty="0" smtClean="0">
                <a:latin typeface="+mn-lt"/>
              </a:rPr>
              <a:t>in support of UMBC’s science, technology, engineering, and mathematics programs; </a:t>
            </a:r>
          </a:p>
          <a:p>
            <a:pPr marL="284163" indent="-284163">
              <a:spcBef>
                <a:spcPts val="1200"/>
              </a:spcBef>
              <a:buFont typeface="Arial" pitchFamily="34" charset="0"/>
              <a:buChar char="•"/>
            </a:pPr>
            <a:r>
              <a:rPr lang="en-US" sz="1600" b="1" dirty="0" smtClean="0">
                <a:latin typeface="+mn-lt"/>
              </a:rPr>
              <a:t>flexible and adaptable laboratories </a:t>
            </a:r>
            <a:r>
              <a:rPr lang="en-US" sz="1600" dirty="0" smtClean="0">
                <a:latin typeface="+mn-lt"/>
              </a:rPr>
              <a:t>that are assigned for targeted life science research activities involving faculty from multiple departments and colleges; </a:t>
            </a:r>
          </a:p>
          <a:p>
            <a:pPr marL="284163" indent="-284163">
              <a:spcBef>
                <a:spcPts val="1200"/>
              </a:spcBef>
              <a:buFont typeface="Arial" pitchFamily="34" charset="0"/>
              <a:buChar char="•"/>
            </a:pPr>
            <a:r>
              <a:rPr lang="en-US" sz="1600" b="1" dirty="0" smtClean="0">
                <a:latin typeface="+mn-lt"/>
              </a:rPr>
              <a:t>animal holding and procedure facility </a:t>
            </a:r>
            <a:r>
              <a:rPr lang="en-US" sz="1600" dirty="0" smtClean="0">
                <a:latin typeface="+mn-lt"/>
              </a:rPr>
              <a:t>to support animal-based research; and, </a:t>
            </a:r>
          </a:p>
          <a:p>
            <a:pPr marL="284163" indent="-284163">
              <a:spcBef>
                <a:spcPts val="1200"/>
              </a:spcBef>
              <a:buFont typeface="Arial" pitchFamily="34" charset="0"/>
              <a:buChar char="•"/>
            </a:pPr>
            <a:r>
              <a:rPr lang="en-US" sz="1600" dirty="0" smtClean="0">
                <a:latin typeface="+mn-lt"/>
              </a:rPr>
              <a:t>other </a:t>
            </a:r>
            <a:r>
              <a:rPr lang="en-US" sz="1600" b="1" dirty="0" smtClean="0">
                <a:latin typeface="+mn-lt"/>
              </a:rPr>
              <a:t>core research facilities </a:t>
            </a:r>
            <a:r>
              <a:rPr lang="en-US" sz="1600" dirty="0" smtClean="0">
                <a:latin typeface="+mn-lt"/>
              </a:rPr>
              <a:t>to support campus-wide research and education activities, which are centrally managed and operated.</a:t>
            </a:r>
          </a:p>
          <a:p>
            <a:pPr fontAlgn="auto">
              <a:lnSpc>
                <a:spcPts val="3000"/>
              </a:lnSpc>
              <a:spcBef>
                <a:spcPts val="600"/>
              </a:spcBef>
              <a:spcAft>
                <a:spcPts val="600"/>
              </a:spcAft>
              <a:defRPr/>
            </a:pPr>
            <a:endParaRPr lang="en-US" dirty="0" smtClean="0">
              <a:latin typeface="+mn-lt"/>
            </a:endParaRPr>
          </a:p>
        </p:txBody>
      </p:sp>
    </p:spTree>
    <p:extLst>
      <p:ext uri="{BB962C8B-B14F-4D97-AF65-F5344CB8AC3E}">
        <p14:creationId xmlns:p14="http://schemas.microsoft.com/office/powerpoint/2010/main" val="415359097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369332"/>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endParaRPr lang="en-US" b="1" spc="50" dirty="0">
              <a:latin typeface="Calibri" panose="020F0502020204030204" pitchFamily="34" charset="0"/>
            </a:endParaRPr>
          </a:p>
        </p:txBody>
      </p:sp>
      <p:sp>
        <p:nvSpPr>
          <p:cNvPr id="9" name="Rectangle 8"/>
          <p:cNvSpPr>
            <a:spLocks noChangeArrowheads="1"/>
          </p:cNvSpPr>
          <p:nvPr/>
        </p:nvSpPr>
        <p:spPr bwMode="auto">
          <a:xfrm>
            <a:off x="1676400" y="1589782"/>
            <a:ext cx="7315200" cy="1077218"/>
          </a:xfrm>
          <a:prstGeom prst="rect">
            <a:avLst/>
          </a:prstGeom>
          <a:noFill/>
          <a:ln w="9525">
            <a:noFill/>
            <a:miter lim="800000"/>
            <a:headEnd/>
            <a:tailEnd/>
          </a:ln>
        </p:spPr>
        <p:txBody>
          <a:bodyPr wrap="square">
            <a:spAutoFit/>
          </a:bodyPr>
          <a:lstStyle/>
          <a:p>
            <a:r>
              <a:rPr lang="en-US" sz="1600" b="1" dirty="0" smtClean="0">
                <a:solidFill>
                  <a:srgbClr val="5B5ED7"/>
                </a:solidFill>
              </a:rPr>
              <a:t>The Interdisciplinary Life Sciences Building will support course redesign with dynamic high-technology classrooms, seminar rooms and teaching labs.</a:t>
            </a:r>
          </a:p>
          <a:p>
            <a:endParaRPr lang="en-US" sz="1600" b="1" dirty="0" smtClean="0">
              <a:solidFill>
                <a:srgbClr val="5B5ED7"/>
              </a:solidFill>
            </a:endParaRPr>
          </a:p>
          <a:p>
            <a:pPr indent="3175"/>
            <a:endParaRPr lang="en-US" sz="1600" dirty="0" smtClean="0">
              <a:latin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122524282"/>
              </p:ext>
            </p:extLst>
          </p:nvPr>
        </p:nvGraphicFramePr>
        <p:xfrm>
          <a:off x="1752600" y="2209800"/>
          <a:ext cx="4705350" cy="4495800"/>
        </p:xfrm>
        <a:graphic>
          <a:graphicData uri="http://schemas.openxmlformats.org/drawingml/2006/table">
            <a:tbl>
              <a:tblPr/>
              <a:tblGrid>
                <a:gridCol w="1266825"/>
                <a:gridCol w="3438525"/>
              </a:tblGrid>
              <a:tr h="278987">
                <a:tc>
                  <a:txBody>
                    <a:bodyPr/>
                    <a:lstStyle/>
                    <a:p>
                      <a:pPr algn="ctr" fontAlgn="b"/>
                      <a:r>
                        <a:rPr lang="en-US" sz="1400" b="1" i="0" u="none" strike="noStrike" dirty="0" smtClean="0">
                          <a:latin typeface="Calibri"/>
                        </a:rPr>
                        <a:t>Quantity</a:t>
                      </a:r>
                      <a:endParaRPr lang="en-US" sz="1400" b="1" i="0" u="none" strike="noStrike" dirty="0">
                        <a:latin typeface="Calibri"/>
                      </a:endParaRPr>
                    </a:p>
                  </a:txBody>
                  <a:tcPr marL="0" marR="0" marT="0" marB="0" anchor="b">
                    <a:lnL>
                      <a:noFill/>
                    </a:lnL>
                    <a:lnR>
                      <a:noFill/>
                    </a:lnR>
                    <a:lnT>
                      <a:noFill/>
                    </a:lnT>
                    <a:lnB>
                      <a:noFill/>
                    </a:lnB>
                    <a:solidFill>
                      <a:srgbClr val="8688E2">
                        <a:alpha val="60000"/>
                      </a:srgbClr>
                    </a:solidFill>
                  </a:tcPr>
                </a:tc>
                <a:tc>
                  <a:txBody>
                    <a:bodyPr/>
                    <a:lstStyle/>
                    <a:p>
                      <a:pPr algn="l" fontAlgn="b"/>
                      <a:endParaRPr lang="en-US" sz="1400" b="1" i="0" u="none" strike="noStrike" dirty="0">
                        <a:latin typeface="Calibri"/>
                      </a:endParaRPr>
                    </a:p>
                  </a:txBody>
                  <a:tcPr marL="0" marR="0" marT="0" marB="0" anchor="b">
                    <a:lnL>
                      <a:noFill/>
                    </a:lnL>
                    <a:lnR>
                      <a:noFill/>
                    </a:lnR>
                    <a:lnT>
                      <a:noFill/>
                    </a:lnT>
                    <a:lnB>
                      <a:noFill/>
                    </a:lnB>
                    <a:solidFill>
                      <a:srgbClr val="8688E2">
                        <a:alpha val="60000"/>
                      </a:srgbClr>
                    </a:solidFill>
                  </a:tcPr>
                </a:tc>
              </a:tr>
              <a:tr h="308134">
                <a:tc>
                  <a:txBody>
                    <a:bodyPr/>
                    <a:lstStyle/>
                    <a:p>
                      <a:pPr algn="ctr" fontAlgn="b"/>
                      <a:r>
                        <a:rPr lang="en-US" sz="1400" b="1" i="0" u="none" strike="noStrike" dirty="0">
                          <a:latin typeface="Calibri"/>
                        </a:rPr>
                        <a:t>4</a:t>
                      </a:r>
                    </a:p>
                  </a:txBody>
                  <a:tcPr marL="0" marR="0" marT="0" marB="0" anchor="b">
                    <a:lnL>
                      <a:noFill/>
                    </a:lnL>
                    <a:lnR>
                      <a:noFill/>
                    </a:lnR>
                    <a:lnT>
                      <a:noFill/>
                    </a:lnT>
                    <a:lnB>
                      <a:noFill/>
                    </a:lnB>
                  </a:tcPr>
                </a:tc>
                <a:tc>
                  <a:txBody>
                    <a:bodyPr/>
                    <a:lstStyle/>
                    <a:p>
                      <a:pPr algn="l" fontAlgn="b"/>
                      <a:r>
                        <a:rPr lang="en-US" sz="1400" b="1" i="0" u="none" strike="noStrike" dirty="0">
                          <a:latin typeface="Calibri"/>
                        </a:rPr>
                        <a:t>90 station Active </a:t>
                      </a:r>
                      <a:r>
                        <a:rPr lang="en-US" sz="1400" b="1" i="0" u="none" strike="noStrike" dirty="0" smtClean="0">
                          <a:latin typeface="Calibri"/>
                        </a:rPr>
                        <a:t>Learning Classrooms</a:t>
                      </a:r>
                      <a:endParaRPr lang="en-US" sz="1400" b="1" i="0" u="none" strike="noStrike" dirty="0">
                        <a:latin typeface="Calibri"/>
                      </a:endParaRPr>
                    </a:p>
                  </a:txBody>
                  <a:tcPr marL="0" marR="0" marT="0" marB="0" anchor="b">
                    <a:lnL>
                      <a:noFill/>
                    </a:lnL>
                    <a:lnR>
                      <a:noFill/>
                    </a:lnR>
                    <a:lnT>
                      <a:noFill/>
                    </a:lnT>
                    <a:lnB>
                      <a:noFill/>
                    </a:lnB>
                  </a:tcPr>
                </a:tc>
              </a:tr>
              <a:tr h="308134">
                <a:tc>
                  <a:txBody>
                    <a:bodyPr/>
                    <a:lstStyle/>
                    <a:p>
                      <a:pPr algn="ctr" fontAlgn="b"/>
                      <a:r>
                        <a:rPr lang="en-US" sz="1400" b="1" i="0" u="none" strike="noStrike" dirty="0">
                          <a:latin typeface="Calibri"/>
                        </a:rPr>
                        <a:t>4</a:t>
                      </a:r>
                    </a:p>
                  </a:txBody>
                  <a:tcPr marL="0" marR="0" marT="0" marB="0" anchor="b">
                    <a:lnL>
                      <a:noFill/>
                    </a:lnL>
                    <a:lnR>
                      <a:noFill/>
                    </a:lnR>
                    <a:lnT>
                      <a:noFill/>
                    </a:lnT>
                    <a:lnB>
                      <a:noFill/>
                    </a:lnB>
                    <a:noFill/>
                  </a:tcPr>
                </a:tc>
                <a:tc>
                  <a:txBody>
                    <a:bodyPr/>
                    <a:lstStyle/>
                    <a:p>
                      <a:pPr algn="l" fontAlgn="b"/>
                      <a:r>
                        <a:rPr lang="en-US" sz="1400" b="1" i="0" u="none" strike="noStrike" dirty="0">
                          <a:latin typeface="Calibri"/>
                        </a:rPr>
                        <a:t>48 station Active Learning </a:t>
                      </a:r>
                      <a:r>
                        <a:rPr lang="en-US" sz="1400" b="1" i="0" u="none" strike="noStrike" dirty="0" smtClean="0">
                          <a:latin typeface="Calibri"/>
                        </a:rPr>
                        <a:t>Classrooms</a:t>
                      </a:r>
                      <a:endParaRPr lang="en-US" sz="1400" b="1" i="0" u="none" strike="noStrike" dirty="0">
                        <a:latin typeface="Calibri"/>
                      </a:endParaRPr>
                    </a:p>
                  </a:txBody>
                  <a:tcPr marL="0" marR="0" marT="0" marB="0" anchor="b">
                    <a:lnL>
                      <a:noFill/>
                    </a:lnL>
                    <a:lnR>
                      <a:noFill/>
                    </a:lnR>
                    <a:lnT>
                      <a:noFill/>
                    </a:lnT>
                    <a:lnB>
                      <a:noFill/>
                    </a:lnB>
                    <a:noFill/>
                  </a:tcPr>
                </a:tc>
              </a:tr>
              <a:tr h="323945">
                <a:tc>
                  <a:txBody>
                    <a:bodyPr/>
                    <a:lstStyle/>
                    <a:p>
                      <a:pPr algn="ctr" fontAlgn="b"/>
                      <a:r>
                        <a:rPr lang="en-US" sz="1400" b="1" i="0" u="none" strike="noStrike" dirty="0">
                          <a:latin typeface="Calibri"/>
                        </a:rPr>
                        <a:t>1</a:t>
                      </a:r>
                    </a:p>
                  </a:txBody>
                  <a:tcPr marL="0" marR="0" marT="0" marB="0" anchor="b">
                    <a:lnL>
                      <a:noFill/>
                    </a:lnL>
                    <a:lnR>
                      <a:noFill/>
                    </a:lnR>
                    <a:lnT>
                      <a:noFill/>
                    </a:lnT>
                    <a:lnB>
                      <a:noFill/>
                    </a:lnB>
                    <a:noFill/>
                  </a:tcPr>
                </a:tc>
                <a:tc>
                  <a:txBody>
                    <a:bodyPr/>
                    <a:lstStyle/>
                    <a:p>
                      <a:pPr algn="l" fontAlgn="b"/>
                      <a:r>
                        <a:rPr lang="en-US" sz="1400" b="1" i="0" u="none" strike="noStrike" dirty="0" smtClean="0">
                          <a:latin typeface="Calibri"/>
                        </a:rPr>
                        <a:t>Teaching Ready </a:t>
                      </a:r>
                      <a:r>
                        <a:rPr lang="en-US" sz="1400" b="1" i="0" u="none" strike="noStrike" dirty="0">
                          <a:latin typeface="Calibri"/>
                        </a:rPr>
                        <a:t>Room</a:t>
                      </a:r>
                    </a:p>
                  </a:txBody>
                  <a:tcPr marL="0" marR="0" marT="0" marB="0" anchor="b">
                    <a:lnL>
                      <a:noFill/>
                    </a:lnL>
                    <a:lnR>
                      <a:noFill/>
                    </a:lnR>
                    <a:lnT>
                      <a:noFill/>
                    </a:lnT>
                    <a:lnB>
                      <a:noFill/>
                    </a:lnB>
                    <a:noFill/>
                  </a:tcPr>
                </a:tc>
              </a:tr>
              <a:tr h="381000">
                <a:tc>
                  <a:txBody>
                    <a:bodyPr/>
                    <a:lstStyle/>
                    <a:p>
                      <a:pPr algn="ctr" fontAlgn="b"/>
                      <a:r>
                        <a:rPr lang="en-US" sz="1400" b="1" i="0" u="none" strike="noStrike" dirty="0">
                          <a:latin typeface="Calibri"/>
                        </a:rPr>
                        <a:t>1</a:t>
                      </a:r>
                    </a:p>
                  </a:txBody>
                  <a:tcPr marL="0" marR="0" marT="0" marB="0" anchor="b">
                    <a:lnL>
                      <a:noFill/>
                    </a:lnL>
                    <a:lnR>
                      <a:noFill/>
                    </a:lnR>
                    <a:lnT>
                      <a:noFill/>
                    </a:lnT>
                    <a:lnB>
                      <a:noFill/>
                    </a:lnB>
                    <a:noFill/>
                  </a:tcPr>
                </a:tc>
                <a:tc>
                  <a:txBody>
                    <a:bodyPr/>
                    <a:lstStyle/>
                    <a:p>
                      <a:pPr algn="l" fontAlgn="b"/>
                      <a:r>
                        <a:rPr lang="en-US" sz="1400" b="1" i="0" u="none" strike="noStrike" dirty="0" smtClean="0">
                          <a:latin typeface="+mn-lt"/>
                        </a:rPr>
                        <a:t>Observation and Research</a:t>
                      </a:r>
                      <a:r>
                        <a:rPr lang="en-US" sz="1400" b="1" i="0" u="none" strike="noStrike" baseline="0" dirty="0" smtClean="0">
                          <a:latin typeface="+mn-lt"/>
                        </a:rPr>
                        <a:t> Lab</a:t>
                      </a:r>
                      <a:endParaRPr lang="en-US" sz="1400" b="1" i="0" u="none" strike="noStrike" dirty="0">
                        <a:latin typeface="Calibri"/>
                      </a:endParaRPr>
                    </a:p>
                  </a:txBody>
                  <a:tcPr marL="0" marR="0" marT="0" marB="0" anchor="b">
                    <a:lnL>
                      <a:noFill/>
                    </a:lnL>
                    <a:lnR>
                      <a:noFill/>
                    </a:lnR>
                    <a:lnT>
                      <a:noFill/>
                    </a:lnT>
                    <a:lnB>
                      <a:noFill/>
                    </a:lnB>
                    <a:noFill/>
                  </a:tcPr>
                </a:tc>
              </a:tr>
              <a:tr h="228600">
                <a:tc>
                  <a:txBody>
                    <a:bodyPr/>
                    <a:lstStyle/>
                    <a:p>
                      <a:pPr algn="ctr" fontAlgn="b"/>
                      <a:endParaRPr lang="en-US" sz="1400" b="1" i="0" u="none" strike="noStrike" dirty="0">
                        <a:latin typeface="Calibri"/>
                      </a:endParaRPr>
                    </a:p>
                  </a:txBody>
                  <a:tcPr marL="0" marR="0" marT="0" marB="0" anchor="b">
                    <a:lnL>
                      <a:noFill/>
                    </a:lnL>
                    <a:lnR>
                      <a:noFill/>
                    </a:lnR>
                    <a:lnT>
                      <a:noFill/>
                    </a:lnT>
                    <a:lnB>
                      <a:noFill/>
                    </a:lnB>
                    <a:noFill/>
                  </a:tcPr>
                </a:tc>
                <a:tc>
                  <a:txBody>
                    <a:bodyPr/>
                    <a:lstStyle/>
                    <a:p>
                      <a:pPr algn="l" fontAlgn="b"/>
                      <a:endParaRPr lang="en-US" sz="1400" b="1" i="0" u="none" strike="noStrike" dirty="0">
                        <a:latin typeface="Calibri"/>
                      </a:endParaRPr>
                    </a:p>
                  </a:txBody>
                  <a:tcPr marL="0" marR="0" marT="0" marB="0" anchor="b">
                    <a:lnL>
                      <a:noFill/>
                    </a:lnL>
                    <a:lnR>
                      <a:noFill/>
                    </a:lnR>
                    <a:lnT>
                      <a:noFill/>
                    </a:lnT>
                    <a:lnB>
                      <a:noFill/>
                    </a:lnB>
                    <a:noFill/>
                  </a:tcPr>
                </a:tc>
              </a:tr>
              <a:tr h="381000">
                <a:tc>
                  <a:txBody>
                    <a:bodyPr/>
                    <a:lstStyle/>
                    <a:p>
                      <a:pPr algn="ctr" fontAlgn="b"/>
                      <a:r>
                        <a:rPr lang="en-US" sz="1400" b="1" i="0" u="none" strike="noStrike" dirty="0" smtClean="0">
                          <a:latin typeface="Calibri"/>
                        </a:rPr>
                        <a:t>4</a:t>
                      </a:r>
                      <a:endParaRPr lang="en-US" sz="1400" b="1" i="0" u="none" strike="noStrike" dirty="0">
                        <a:latin typeface="Calibri"/>
                      </a:endParaRPr>
                    </a:p>
                  </a:txBody>
                  <a:tcPr marL="0" marR="0" marT="0" marB="0" anchor="b">
                    <a:lnL>
                      <a:noFill/>
                    </a:lnL>
                    <a:lnR>
                      <a:noFill/>
                    </a:lnR>
                    <a:lnT>
                      <a:noFill/>
                    </a:lnT>
                    <a:lnB>
                      <a:noFill/>
                    </a:lnB>
                    <a:noFill/>
                  </a:tcPr>
                </a:tc>
                <a:tc>
                  <a:txBody>
                    <a:bodyPr/>
                    <a:lstStyle/>
                    <a:p>
                      <a:pPr algn="l" fontAlgn="b"/>
                      <a:r>
                        <a:rPr lang="en-US" sz="1400" b="1" i="0" u="none" strike="noStrike" dirty="0" smtClean="0">
                          <a:latin typeface="Calibri"/>
                        </a:rPr>
                        <a:t>32 </a:t>
                      </a:r>
                      <a:r>
                        <a:rPr lang="en-US" sz="1400" b="1" i="0" u="none" strike="noStrike" dirty="0">
                          <a:latin typeface="Calibri"/>
                        </a:rPr>
                        <a:t>station Teaching </a:t>
                      </a:r>
                      <a:r>
                        <a:rPr lang="en-US" sz="1400" b="1" i="0" u="none" strike="noStrike" dirty="0" smtClean="0">
                          <a:latin typeface="Calibri"/>
                        </a:rPr>
                        <a:t>Labs</a:t>
                      </a:r>
                      <a:endParaRPr lang="en-US" sz="1400" b="1" i="0" u="none" strike="noStrike" dirty="0">
                        <a:latin typeface="Calibri"/>
                      </a:endParaRPr>
                    </a:p>
                  </a:txBody>
                  <a:tcPr marL="0" marR="0" marT="0" marB="0" anchor="b">
                    <a:lnL>
                      <a:noFill/>
                    </a:lnL>
                    <a:lnR>
                      <a:noFill/>
                    </a:lnR>
                    <a:lnT>
                      <a:noFill/>
                    </a:lnT>
                    <a:lnB>
                      <a:noFill/>
                    </a:lnB>
                    <a:noFill/>
                  </a:tcPr>
                </a:tc>
              </a:tr>
              <a:tr h="304800">
                <a:tc>
                  <a:txBody>
                    <a:bodyPr/>
                    <a:lstStyle/>
                    <a:p>
                      <a:pPr algn="ctr" fontAlgn="b"/>
                      <a:r>
                        <a:rPr lang="en-US" sz="1400" b="1" i="0" u="none" strike="noStrike" dirty="0" smtClean="0">
                          <a:latin typeface="Calibri"/>
                        </a:rPr>
                        <a:t>2</a:t>
                      </a:r>
                      <a:endParaRPr lang="en-US" sz="1400" b="1" i="0" u="none" strike="noStrike" dirty="0">
                        <a:latin typeface="Calibri"/>
                      </a:endParaRPr>
                    </a:p>
                  </a:txBody>
                  <a:tcPr marL="0" marR="0" marT="0" marB="0" anchor="b">
                    <a:lnL>
                      <a:noFill/>
                    </a:lnL>
                    <a:lnR>
                      <a:noFill/>
                    </a:lnR>
                    <a:lnT>
                      <a:noFill/>
                    </a:lnT>
                    <a:lnB>
                      <a:noFill/>
                    </a:lnB>
                  </a:tcPr>
                </a:tc>
                <a:tc>
                  <a:txBody>
                    <a:bodyPr/>
                    <a:lstStyle/>
                    <a:p>
                      <a:pPr algn="l" fontAlgn="b"/>
                      <a:r>
                        <a:rPr lang="en-US" sz="1400" b="1" i="0" u="none" strike="noStrike" dirty="0" smtClean="0">
                          <a:latin typeface="Calibri"/>
                        </a:rPr>
                        <a:t>shared Teaching </a:t>
                      </a:r>
                      <a:r>
                        <a:rPr lang="en-US" sz="1400" b="1" i="0" u="none" strike="noStrike" dirty="0">
                          <a:latin typeface="Calibri"/>
                        </a:rPr>
                        <a:t>Lab </a:t>
                      </a:r>
                      <a:r>
                        <a:rPr lang="en-US" sz="1400" b="1" i="0" u="none" strike="noStrike" dirty="0" smtClean="0">
                          <a:latin typeface="Calibri"/>
                        </a:rPr>
                        <a:t>Prep and Storage Rooms</a:t>
                      </a:r>
                      <a:endParaRPr lang="en-US" sz="1400" b="1" i="0" u="none" strike="noStrike" dirty="0">
                        <a:latin typeface="Calibri"/>
                      </a:endParaRPr>
                    </a:p>
                  </a:txBody>
                  <a:tcPr marL="0" marR="0" marT="0" marB="0" anchor="b">
                    <a:lnL>
                      <a:noFill/>
                    </a:lnL>
                    <a:lnR>
                      <a:noFill/>
                    </a:lnR>
                    <a:lnT>
                      <a:noFill/>
                    </a:lnT>
                    <a:lnB>
                      <a:noFill/>
                    </a:lnB>
                  </a:tcPr>
                </a:tc>
              </a:tr>
              <a:tr h="228600">
                <a:tc>
                  <a:txBody>
                    <a:bodyPr/>
                    <a:lstStyle/>
                    <a:p>
                      <a:pPr algn="ctr" fontAlgn="b"/>
                      <a:endParaRPr lang="en-US" sz="1400" b="1" i="0" u="none" strike="noStrike" dirty="0">
                        <a:latin typeface="Calibri"/>
                      </a:endParaRPr>
                    </a:p>
                  </a:txBody>
                  <a:tcPr marL="0" marR="0" marT="0" marB="0" anchor="b">
                    <a:lnL>
                      <a:noFill/>
                    </a:lnL>
                    <a:lnR>
                      <a:noFill/>
                    </a:lnR>
                    <a:lnT>
                      <a:noFill/>
                    </a:lnT>
                    <a:lnB>
                      <a:noFill/>
                    </a:lnB>
                    <a:noFill/>
                  </a:tcPr>
                </a:tc>
                <a:tc>
                  <a:txBody>
                    <a:bodyPr/>
                    <a:lstStyle/>
                    <a:p>
                      <a:pPr algn="l" fontAlgn="b"/>
                      <a:endParaRPr lang="en-US" sz="1400" b="1" i="0" u="none" strike="noStrike" dirty="0">
                        <a:latin typeface="Calibri"/>
                      </a:endParaRPr>
                    </a:p>
                  </a:txBody>
                  <a:tcPr marL="0" marR="0" marT="0" marB="0" anchor="b">
                    <a:lnL>
                      <a:noFill/>
                    </a:lnL>
                    <a:lnR>
                      <a:noFill/>
                    </a:lnR>
                    <a:lnT>
                      <a:noFill/>
                    </a:lnT>
                    <a:lnB>
                      <a:noFill/>
                    </a:lnB>
                    <a:noFill/>
                  </a:tcPr>
                </a:tc>
              </a:tr>
              <a:tr h="332730">
                <a:tc>
                  <a:txBody>
                    <a:bodyPr/>
                    <a:lstStyle/>
                    <a:p>
                      <a:pPr algn="ctr" fontAlgn="b"/>
                      <a:r>
                        <a:rPr lang="en-US" sz="1400" b="1" i="0" u="none" strike="noStrike" dirty="0">
                          <a:latin typeface="Calibri"/>
                        </a:rPr>
                        <a:t>3</a:t>
                      </a:r>
                    </a:p>
                  </a:txBody>
                  <a:tcPr marL="0" marR="0" marT="0" marB="0" anchor="b">
                    <a:lnL>
                      <a:noFill/>
                    </a:lnL>
                    <a:lnR>
                      <a:noFill/>
                    </a:lnR>
                    <a:lnT>
                      <a:noFill/>
                    </a:lnT>
                    <a:lnB>
                      <a:noFill/>
                    </a:lnB>
                  </a:tcPr>
                </a:tc>
                <a:tc>
                  <a:txBody>
                    <a:bodyPr/>
                    <a:lstStyle/>
                    <a:p>
                      <a:pPr algn="l" fontAlgn="b"/>
                      <a:r>
                        <a:rPr lang="en-US" sz="1400" b="1" i="0" u="none" strike="noStrike" dirty="0">
                          <a:latin typeface="Calibri"/>
                        </a:rPr>
                        <a:t>24 station Seminar Rooms</a:t>
                      </a:r>
                    </a:p>
                  </a:txBody>
                  <a:tcPr marL="0" marR="0" marT="0" marB="0" anchor="b">
                    <a:lnL>
                      <a:noFill/>
                    </a:lnL>
                    <a:lnR>
                      <a:noFill/>
                    </a:lnR>
                    <a:lnT>
                      <a:noFill/>
                    </a:lnT>
                    <a:lnB>
                      <a:noFill/>
                    </a:lnB>
                  </a:tcPr>
                </a:tc>
              </a:tr>
              <a:tr h="304800">
                <a:tc>
                  <a:txBody>
                    <a:bodyPr/>
                    <a:lstStyle/>
                    <a:p>
                      <a:pPr algn="ctr" fontAlgn="b"/>
                      <a:r>
                        <a:rPr lang="en-US" sz="1400" b="1" i="0" u="none" strike="noStrike" dirty="0">
                          <a:latin typeface="Calibri"/>
                        </a:rPr>
                        <a:t>3</a:t>
                      </a:r>
                    </a:p>
                  </a:txBody>
                  <a:tcPr marL="0" marR="0" marT="0" marB="0" anchor="b">
                    <a:lnL>
                      <a:noFill/>
                    </a:lnL>
                    <a:lnR>
                      <a:noFill/>
                    </a:lnR>
                    <a:lnT>
                      <a:noFill/>
                    </a:lnT>
                    <a:lnB>
                      <a:noFill/>
                    </a:lnB>
                    <a:noFill/>
                  </a:tcPr>
                </a:tc>
                <a:tc>
                  <a:txBody>
                    <a:bodyPr/>
                    <a:lstStyle/>
                    <a:p>
                      <a:pPr algn="l" fontAlgn="b"/>
                      <a:r>
                        <a:rPr lang="en-US" sz="1400" b="1" i="0" u="none" strike="noStrike" dirty="0">
                          <a:latin typeface="Calibri"/>
                        </a:rPr>
                        <a:t>12 station Seminar Rooms</a:t>
                      </a:r>
                    </a:p>
                  </a:txBody>
                  <a:tcPr marL="0" marR="0" marT="0" marB="0" anchor="b">
                    <a:lnL>
                      <a:noFill/>
                    </a:lnL>
                    <a:lnR>
                      <a:noFill/>
                    </a:lnR>
                    <a:lnT>
                      <a:noFill/>
                    </a:lnT>
                    <a:lnB>
                      <a:noFill/>
                    </a:lnB>
                    <a:noFill/>
                  </a:tcPr>
                </a:tc>
              </a:tr>
              <a:tr h="152400">
                <a:tc>
                  <a:txBody>
                    <a:bodyPr/>
                    <a:lstStyle/>
                    <a:p>
                      <a:pPr algn="ctr" fontAlgn="b"/>
                      <a:endParaRPr lang="en-US" sz="1400" b="1" i="0" u="none" strike="noStrike" dirty="0">
                        <a:latin typeface="Calibri"/>
                      </a:endParaRPr>
                    </a:p>
                  </a:txBody>
                  <a:tcPr marL="0" marR="0" marT="0" marB="0" anchor="b">
                    <a:lnL>
                      <a:noFill/>
                    </a:lnL>
                    <a:lnR>
                      <a:noFill/>
                    </a:lnR>
                    <a:lnT>
                      <a:noFill/>
                    </a:lnT>
                    <a:lnB>
                      <a:noFill/>
                    </a:lnB>
                    <a:noFill/>
                  </a:tcPr>
                </a:tc>
                <a:tc>
                  <a:txBody>
                    <a:bodyPr/>
                    <a:lstStyle/>
                    <a:p>
                      <a:pPr algn="l" fontAlgn="b"/>
                      <a:endParaRPr lang="en-US" sz="1400" b="1" i="0" u="none" strike="noStrike" dirty="0">
                        <a:latin typeface="Calibri"/>
                      </a:endParaRPr>
                    </a:p>
                  </a:txBody>
                  <a:tcPr marL="0" marR="0" marT="0" marB="0" anchor="b">
                    <a:lnL>
                      <a:noFill/>
                    </a:lnL>
                    <a:lnR>
                      <a:noFill/>
                    </a:lnR>
                    <a:lnT>
                      <a:noFill/>
                    </a:lnT>
                    <a:lnB>
                      <a:noFill/>
                    </a:lnB>
                    <a:noFill/>
                  </a:tcPr>
                </a:tc>
              </a:tr>
              <a:tr h="368310">
                <a:tc>
                  <a:txBody>
                    <a:bodyPr/>
                    <a:lstStyle/>
                    <a:p>
                      <a:pPr algn="ctr" fontAlgn="b"/>
                      <a:r>
                        <a:rPr lang="en-US" sz="1400" b="1" i="0" u="none" strike="noStrike" dirty="0" smtClean="0">
                          <a:latin typeface="Calibri"/>
                        </a:rPr>
                        <a:t>1</a:t>
                      </a:r>
                      <a:endParaRPr lang="en-US" sz="1400" b="1" i="0" u="none" strike="noStrike" dirty="0">
                        <a:latin typeface="Calibri"/>
                      </a:endParaRPr>
                    </a:p>
                  </a:txBody>
                  <a:tcPr marL="0" marR="0" marT="0" marB="0" anchor="b">
                    <a:lnL>
                      <a:noFill/>
                    </a:lnL>
                    <a:lnR>
                      <a:noFill/>
                    </a:lnR>
                    <a:lnT>
                      <a:noFill/>
                    </a:lnT>
                    <a:lnB>
                      <a:noFill/>
                    </a:lnB>
                    <a:noFill/>
                  </a:tcPr>
                </a:tc>
                <a:tc>
                  <a:txBody>
                    <a:bodyPr/>
                    <a:lstStyle/>
                    <a:p>
                      <a:pPr algn="l" fontAlgn="b"/>
                      <a:r>
                        <a:rPr lang="en-US" sz="1400" b="1" i="0" u="none" strike="noStrike" dirty="0" smtClean="0">
                          <a:latin typeface="Calibri"/>
                        </a:rPr>
                        <a:t>12 station GMP Lab Training</a:t>
                      </a:r>
                      <a:r>
                        <a:rPr lang="en-US" sz="1400" b="1" i="0" u="none" strike="noStrike" baseline="0" dirty="0" smtClean="0">
                          <a:latin typeface="Calibri"/>
                        </a:rPr>
                        <a:t> Facility</a:t>
                      </a:r>
                      <a:endParaRPr lang="en-US" sz="1400" b="1" i="0" u="none" strike="noStrike" dirty="0">
                        <a:latin typeface="Calibri"/>
                      </a:endParaRPr>
                    </a:p>
                  </a:txBody>
                  <a:tcPr marL="0" marR="0" marT="0" marB="0" anchor="b">
                    <a:lnL>
                      <a:noFill/>
                    </a:lnL>
                    <a:lnR>
                      <a:noFill/>
                    </a:lnR>
                    <a:lnT>
                      <a:noFill/>
                    </a:lnT>
                    <a:lnB>
                      <a:noFill/>
                    </a:lnB>
                    <a:noFill/>
                  </a:tcPr>
                </a:tc>
              </a:tr>
              <a:tr h="152400">
                <a:tc>
                  <a:txBody>
                    <a:bodyPr/>
                    <a:lstStyle/>
                    <a:p>
                      <a:pPr algn="ctr" fontAlgn="b"/>
                      <a:endParaRPr lang="en-US" sz="1400" b="1" i="0" u="none" strike="noStrike" dirty="0">
                        <a:latin typeface="Calibri"/>
                      </a:endParaRPr>
                    </a:p>
                  </a:txBody>
                  <a:tcPr marL="0" marR="0" marT="0" marB="0" anchor="b">
                    <a:lnL>
                      <a:noFill/>
                    </a:lnL>
                    <a:lnR>
                      <a:noFill/>
                    </a:lnR>
                    <a:lnT>
                      <a:noFill/>
                    </a:lnT>
                    <a:lnB>
                      <a:noFill/>
                    </a:lnB>
                    <a:noFill/>
                  </a:tcPr>
                </a:tc>
                <a:tc>
                  <a:txBody>
                    <a:bodyPr/>
                    <a:lstStyle/>
                    <a:p>
                      <a:pPr algn="l" fontAlgn="b"/>
                      <a:endParaRPr lang="en-US" sz="1400" b="1" i="0" u="none" strike="noStrike" dirty="0">
                        <a:latin typeface="Calibri"/>
                      </a:endParaRPr>
                    </a:p>
                  </a:txBody>
                  <a:tcPr marL="0" marR="0" marT="0" marB="0" anchor="b">
                    <a:lnL>
                      <a:noFill/>
                    </a:lnL>
                    <a:lnR>
                      <a:noFill/>
                    </a:lnR>
                    <a:lnT>
                      <a:noFill/>
                    </a:lnT>
                    <a:lnB>
                      <a:noFill/>
                    </a:lnB>
                    <a:noFill/>
                  </a:tcPr>
                </a:tc>
              </a:tr>
              <a:tr h="320040">
                <a:tc>
                  <a:txBody>
                    <a:bodyPr/>
                    <a:lstStyle/>
                    <a:p>
                      <a:pPr algn="ctr" fontAlgn="b"/>
                      <a:r>
                        <a:rPr lang="en-US" sz="1400" b="1" i="0" u="none" strike="noStrike" dirty="0">
                          <a:latin typeface="Calibri"/>
                        </a:rPr>
                        <a:t>6</a:t>
                      </a:r>
                    </a:p>
                  </a:txBody>
                  <a:tcPr marL="0" marR="0" marT="0" marB="0" anchor="b">
                    <a:lnL>
                      <a:noFill/>
                    </a:lnL>
                    <a:lnR>
                      <a:noFill/>
                    </a:lnR>
                    <a:lnT>
                      <a:noFill/>
                    </a:lnT>
                    <a:lnB>
                      <a:noFill/>
                    </a:lnB>
                    <a:noFill/>
                  </a:tcPr>
                </a:tc>
                <a:tc>
                  <a:txBody>
                    <a:bodyPr/>
                    <a:lstStyle/>
                    <a:p>
                      <a:pPr algn="l" fontAlgn="b"/>
                      <a:r>
                        <a:rPr lang="en-US" sz="1400" b="1" i="0" u="none" strike="noStrike" dirty="0" smtClean="0">
                          <a:latin typeface="Calibri"/>
                        </a:rPr>
                        <a:t>Collaborative</a:t>
                      </a:r>
                      <a:r>
                        <a:rPr lang="en-US" sz="1400" b="1" i="0" u="none" strike="noStrike" baseline="0" dirty="0" smtClean="0">
                          <a:latin typeface="Calibri"/>
                        </a:rPr>
                        <a:t> Project Rooms </a:t>
                      </a:r>
                      <a:r>
                        <a:rPr lang="en-US" sz="1400" b="1" i="0" u="none" strike="noStrike" dirty="0" smtClean="0">
                          <a:latin typeface="Calibri"/>
                        </a:rPr>
                        <a:t>for 5 students</a:t>
                      </a:r>
                      <a:endParaRPr lang="en-US" sz="1400" b="1" i="0" u="none" strike="noStrike" dirty="0">
                        <a:latin typeface="Calibri"/>
                      </a:endParaRPr>
                    </a:p>
                  </a:txBody>
                  <a:tcPr marL="0" marR="0" marT="0" marB="0" anchor="b">
                    <a:lnL>
                      <a:noFill/>
                    </a:lnL>
                    <a:lnR>
                      <a:noFill/>
                    </a:lnR>
                    <a:lnT>
                      <a:noFill/>
                    </a:lnT>
                    <a:lnB>
                      <a:noFill/>
                    </a:lnB>
                    <a:noFill/>
                  </a:tcPr>
                </a:tc>
              </a:tr>
            </a:tbl>
          </a:graphicData>
        </a:graphic>
      </p:graphicFrame>
    </p:spTree>
    <p:extLst>
      <p:ext uri="{BB962C8B-B14F-4D97-AF65-F5344CB8AC3E}">
        <p14:creationId xmlns:p14="http://schemas.microsoft.com/office/powerpoint/2010/main" val="337425535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spc="50" dirty="0" smtClean="0">
                <a:latin typeface="Calibri" panose="020F0502020204030204" pitchFamily="34" charset="0"/>
              </a:rPr>
              <a:t>Project Vision</a:t>
            </a:r>
            <a:endParaRPr lang="en-US" spc="50" dirty="0">
              <a:latin typeface="Calibri" panose="020F050202020403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637" b="6838"/>
          <a:stretch/>
        </p:blipFill>
        <p:spPr>
          <a:xfrm>
            <a:off x="990600" y="2057400"/>
            <a:ext cx="8229600" cy="4222982"/>
          </a:xfrm>
          <a:prstGeom prst="rect">
            <a:avLst/>
          </a:prstGeom>
        </p:spPr>
      </p:pic>
    </p:spTree>
    <p:extLst>
      <p:ext uri="{BB962C8B-B14F-4D97-AF65-F5344CB8AC3E}">
        <p14:creationId xmlns:p14="http://schemas.microsoft.com/office/powerpoint/2010/main" val="165214438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spc="50" dirty="0" smtClean="0">
                <a:latin typeface="Calibri" panose="020F0502020204030204" pitchFamily="34" charset="0"/>
              </a:rPr>
              <a:t>Committee Structure</a:t>
            </a:r>
            <a:endParaRPr lang="en-US" spc="50" dirty="0">
              <a:latin typeface="Calibri" panose="020F0502020204030204" pitchFamily="34" charset="0"/>
            </a:endParaRPr>
          </a:p>
        </p:txBody>
      </p:sp>
      <p:pic>
        <p:nvPicPr>
          <p:cNvPr id="8" name="Picture 3" descr="K:\Ballinger Projects\UMBC\15031.00 Interdisciplinary Life Sciences\08.0 Architectural File\8.1 Presentations\2015 05 06 Design Workshop\A-ILSB Committee Organizational Structure_2015-0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828800"/>
            <a:ext cx="543663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19601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spc="50" dirty="0" smtClean="0">
                <a:latin typeface="Calibri" panose="020F0502020204030204" pitchFamily="34" charset="0"/>
              </a:rPr>
              <a:t>Steering Committee</a:t>
            </a:r>
            <a:endParaRPr lang="en-US" spc="50" dirty="0">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13421589"/>
              </p:ext>
            </p:extLst>
          </p:nvPr>
        </p:nvGraphicFramePr>
        <p:xfrm>
          <a:off x="1752600" y="2514600"/>
          <a:ext cx="6324600" cy="2967167"/>
        </p:xfrm>
        <a:graphic>
          <a:graphicData uri="http://schemas.openxmlformats.org/drawingml/2006/table">
            <a:tbl>
              <a:tblPr bandRow="1">
                <a:tableStyleId>{5C22544A-7EE6-4342-B048-85BDC9FD1C3A}</a:tableStyleId>
              </a:tblPr>
              <a:tblGrid>
                <a:gridCol w="2087075"/>
                <a:gridCol w="4237525"/>
              </a:tblGrid>
              <a:tr h="381000">
                <a:tc>
                  <a:txBody>
                    <a:bodyPr/>
                    <a:lstStyle/>
                    <a:p>
                      <a:pPr marL="0" marR="0" algn="l">
                        <a:lnSpc>
                          <a:spcPct val="107000"/>
                        </a:lnSpc>
                        <a:spcBef>
                          <a:spcPts val="0"/>
                        </a:spcBef>
                        <a:spcAft>
                          <a:spcPts val="0"/>
                        </a:spcAft>
                      </a:pPr>
                      <a:r>
                        <a:rPr lang="en-US" sz="1100" b="1" dirty="0">
                          <a:effectLst/>
                        </a:rPr>
                        <a:t>Philip Rous </a:t>
                      </a:r>
                    </a:p>
                    <a:p>
                      <a:pPr marL="0" marR="0" algn="l">
                        <a:lnSpc>
                          <a:spcPct val="107000"/>
                        </a:lnSpc>
                        <a:spcBef>
                          <a:spcPts val="0"/>
                        </a:spcBef>
                        <a:spcAft>
                          <a:spcPts val="0"/>
                        </a:spcAft>
                      </a:pPr>
                      <a:r>
                        <a:rPr lang="en-US" sz="1100" b="1" dirty="0">
                          <a:effectLst/>
                        </a:rPr>
                        <a:t>(Co-Chair)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Provost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6367">
                <a:tc>
                  <a:txBody>
                    <a:bodyPr/>
                    <a:lstStyle/>
                    <a:p>
                      <a:pPr marL="0" marR="0" algn="l">
                        <a:lnSpc>
                          <a:spcPct val="107000"/>
                        </a:lnSpc>
                        <a:spcBef>
                          <a:spcPts val="0"/>
                        </a:spcBef>
                        <a:spcAft>
                          <a:spcPts val="0"/>
                        </a:spcAft>
                      </a:pPr>
                      <a:r>
                        <a:rPr lang="en-US" sz="1100" b="1">
                          <a:effectLst/>
                        </a:rPr>
                        <a:t>Lynne Schaefer </a:t>
                      </a:r>
                    </a:p>
                    <a:p>
                      <a:pPr marL="0" marR="0" algn="l">
                        <a:lnSpc>
                          <a:spcPct val="107000"/>
                        </a:lnSpc>
                        <a:spcBef>
                          <a:spcPts val="0"/>
                        </a:spcBef>
                        <a:spcAft>
                          <a:spcPts val="0"/>
                        </a:spcAft>
                      </a:pPr>
                      <a:r>
                        <a:rPr lang="en-US" sz="1100" b="1">
                          <a:effectLst/>
                        </a:rPr>
                        <a:t>(Co-Chair)</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VP of Administration and Finance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5633">
                <a:tc>
                  <a:txBody>
                    <a:bodyPr/>
                    <a:lstStyle/>
                    <a:p>
                      <a:pPr marL="0" marR="0" algn="l">
                        <a:lnSpc>
                          <a:spcPct val="107000"/>
                        </a:lnSpc>
                        <a:spcBef>
                          <a:spcPts val="0"/>
                        </a:spcBef>
                        <a:spcAft>
                          <a:spcPts val="0"/>
                        </a:spcAft>
                      </a:pPr>
                      <a:r>
                        <a:rPr lang="en-US" sz="1100">
                          <a:effectLst/>
                        </a:rPr>
                        <a:t>Bill LaCourse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100">
                          <a:effectLst/>
                        </a:rPr>
                        <a:t>Dean, College of Natural and Mathematical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gn="l">
                        <a:lnSpc>
                          <a:spcPct val="107000"/>
                        </a:lnSpc>
                        <a:spcBef>
                          <a:spcPts val="0"/>
                        </a:spcBef>
                        <a:spcAft>
                          <a:spcPts val="0"/>
                        </a:spcAft>
                      </a:pPr>
                      <a:r>
                        <a:rPr lang="en-US" sz="1100">
                          <a:effectLst/>
                        </a:rPr>
                        <a:t>Scott Casper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100">
                          <a:effectLst/>
                        </a:rPr>
                        <a:t>Dean, College of Arts, Humanities and Social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gn="l">
                        <a:lnSpc>
                          <a:spcPct val="107000"/>
                        </a:lnSpc>
                        <a:spcBef>
                          <a:spcPts val="0"/>
                        </a:spcBef>
                        <a:spcAft>
                          <a:spcPts val="0"/>
                        </a:spcAft>
                      </a:pPr>
                      <a:r>
                        <a:rPr lang="en-US" sz="1100">
                          <a:effectLst/>
                        </a:rPr>
                        <a:t>Julia M. Ross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100">
                          <a:effectLst/>
                        </a:rPr>
                        <a:t>Dean, College of Engineering and Information Technology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gn="l">
                        <a:lnSpc>
                          <a:spcPct val="107000"/>
                        </a:lnSpc>
                        <a:spcBef>
                          <a:spcPts val="0"/>
                        </a:spcBef>
                        <a:spcAft>
                          <a:spcPts val="0"/>
                        </a:spcAft>
                      </a:pPr>
                      <a:r>
                        <a:rPr lang="en-US" sz="1100">
                          <a:effectLst/>
                        </a:rPr>
                        <a:t>Karl V. Steiner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100">
                          <a:effectLst/>
                        </a:rPr>
                        <a:t>VP for Research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gn="l">
                        <a:lnSpc>
                          <a:spcPct val="107000"/>
                        </a:lnSpc>
                        <a:spcBef>
                          <a:spcPts val="0"/>
                        </a:spcBef>
                        <a:spcAft>
                          <a:spcPts val="0"/>
                        </a:spcAft>
                      </a:pPr>
                      <a:r>
                        <a:rPr lang="en-US" sz="1100">
                          <a:effectLst/>
                        </a:rPr>
                        <a:t>Terry Cook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100">
                          <a:effectLst/>
                        </a:rPr>
                        <a:t>Senior Assoc. VP for Administrative Services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0167">
                <a:tc>
                  <a:txBody>
                    <a:bodyPr/>
                    <a:lstStyle/>
                    <a:p>
                      <a:pPr marL="0" marR="0" algn="l">
                        <a:lnSpc>
                          <a:spcPct val="107000"/>
                        </a:lnSpc>
                        <a:spcBef>
                          <a:spcPts val="0"/>
                        </a:spcBef>
                        <a:spcAft>
                          <a:spcPts val="0"/>
                        </a:spcAft>
                      </a:pPr>
                      <a:r>
                        <a:rPr lang="en-US" sz="1100">
                          <a:effectLst/>
                        </a:rPr>
                        <a:t>Antonio Moreira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100" dirty="0">
                          <a:effectLst/>
                        </a:rPr>
                        <a:t>Vice Provost for Academic Affairs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47346130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spc="50" dirty="0" smtClean="0">
                <a:latin typeface="Calibri" panose="020F0502020204030204" pitchFamily="34" charset="0"/>
              </a:rPr>
              <a:t>Planning Advisory Committee</a:t>
            </a:r>
            <a:endParaRPr lang="en-US" spc="50" dirty="0">
              <a:latin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35927025"/>
              </p:ext>
            </p:extLst>
          </p:nvPr>
        </p:nvGraphicFramePr>
        <p:xfrm>
          <a:off x="1752600" y="1865531"/>
          <a:ext cx="6324600" cy="4854603"/>
        </p:xfrm>
        <a:graphic>
          <a:graphicData uri="http://schemas.openxmlformats.org/drawingml/2006/table">
            <a:tbl>
              <a:tblPr bandRow="1">
                <a:tableStyleId>{5C22544A-7EE6-4342-B048-85BDC9FD1C3A}</a:tableStyleId>
              </a:tblPr>
              <a:tblGrid>
                <a:gridCol w="2100097"/>
                <a:gridCol w="4224503"/>
              </a:tblGrid>
              <a:tr h="408303">
                <a:tc>
                  <a:txBody>
                    <a:bodyPr/>
                    <a:lstStyle/>
                    <a:p>
                      <a:pPr marL="0" marR="0">
                        <a:lnSpc>
                          <a:spcPct val="107000"/>
                        </a:lnSpc>
                        <a:spcBef>
                          <a:spcPts val="0"/>
                        </a:spcBef>
                        <a:spcAft>
                          <a:spcPts val="0"/>
                        </a:spcAft>
                      </a:pPr>
                      <a:r>
                        <a:rPr lang="en-US" sz="1100" b="1" dirty="0">
                          <a:effectLst/>
                        </a:rPr>
                        <a:t>Bill </a:t>
                      </a:r>
                      <a:r>
                        <a:rPr lang="en-US" sz="1100" b="1" dirty="0" err="1">
                          <a:effectLst/>
                        </a:rPr>
                        <a:t>LaCourse</a:t>
                      </a:r>
                      <a:r>
                        <a:rPr lang="en-US" sz="1100" b="1" dirty="0">
                          <a:effectLst/>
                        </a:rPr>
                        <a:t> </a:t>
                      </a:r>
                    </a:p>
                    <a:p>
                      <a:pPr marL="0" marR="0">
                        <a:lnSpc>
                          <a:spcPct val="107000"/>
                        </a:lnSpc>
                        <a:spcBef>
                          <a:spcPts val="0"/>
                        </a:spcBef>
                        <a:spcAft>
                          <a:spcPts val="0"/>
                        </a:spcAft>
                      </a:pPr>
                      <a:r>
                        <a:rPr lang="en-US" sz="1100" b="1" dirty="0">
                          <a:effectLst/>
                        </a:rPr>
                        <a:t>(Chair)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b="1" dirty="0">
                          <a:effectLst/>
                        </a:rPr>
                        <a:t>Dean, College of Natural and Mathematical Sciences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08303">
                <a:tc>
                  <a:txBody>
                    <a:bodyPr/>
                    <a:lstStyle/>
                    <a:p>
                      <a:pPr marL="0" marR="0">
                        <a:lnSpc>
                          <a:spcPct val="107000"/>
                        </a:lnSpc>
                        <a:spcBef>
                          <a:spcPts val="0"/>
                        </a:spcBef>
                        <a:spcAft>
                          <a:spcPts val="0"/>
                        </a:spcAft>
                      </a:pPr>
                      <a:r>
                        <a:rPr lang="en-US" sz="1100" dirty="0">
                          <a:effectLst/>
                        </a:rPr>
                        <a:t>Phil </a:t>
                      </a:r>
                      <a:r>
                        <a:rPr lang="en-US" sz="1100" dirty="0" err="1">
                          <a:effectLst/>
                        </a:rPr>
                        <a:t>Farabaugh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Department of Biological Sciences</a:t>
                      </a:r>
                    </a:p>
                    <a:p>
                      <a:pPr marL="0" marR="0">
                        <a:lnSpc>
                          <a:spcPct val="107000"/>
                        </a:lnSpc>
                        <a:spcBef>
                          <a:spcPts val="0"/>
                        </a:spcBef>
                        <a:spcAft>
                          <a:spcPts val="0"/>
                        </a:spcAft>
                      </a:pPr>
                      <a:r>
                        <a:rPr lang="en-US" sz="1100">
                          <a:effectLst/>
                        </a:rPr>
                        <a:t>(on sabbatical – part of 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02594">
                <a:tc>
                  <a:txBody>
                    <a:bodyPr/>
                    <a:lstStyle/>
                    <a:p>
                      <a:pPr marL="0" marR="0">
                        <a:lnSpc>
                          <a:spcPct val="107000"/>
                        </a:lnSpc>
                        <a:spcBef>
                          <a:spcPts val="0"/>
                        </a:spcBef>
                        <a:spcAft>
                          <a:spcPts val="0"/>
                        </a:spcAft>
                      </a:pPr>
                      <a:r>
                        <a:rPr lang="en-US" sz="1100" dirty="0">
                          <a:effectLst/>
                        </a:rPr>
                        <a:t>Jeff </a:t>
                      </a:r>
                      <a:r>
                        <a:rPr lang="en-US" sz="1100" dirty="0" err="1">
                          <a:effectLst/>
                        </a:rPr>
                        <a:t>Leips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Department of Biological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dirty="0">
                          <a:effectLst/>
                        </a:rPr>
                        <a:t>Kathleen Hoffman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Department of Math/Stat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dirty="0" err="1">
                          <a:effectLst/>
                        </a:rPr>
                        <a:t>Zeev</a:t>
                      </a:r>
                      <a:r>
                        <a:rPr lang="en-US" sz="1100" dirty="0">
                          <a:effectLst/>
                        </a:rPr>
                        <a:t> </a:t>
                      </a:r>
                      <a:r>
                        <a:rPr lang="en-US" sz="1100" dirty="0" err="1">
                          <a:effectLst/>
                        </a:rPr>
                        <a:t>Rosenzweig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Chemistry / Boichemistry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dirty="0">
                          <a:effectLst/>
                        </a:rPr>
                        <a:t>Rachel Brewster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Associate Professor, Department of Biological Sciences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Upal Gosh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Professor, Chemical and Biochemical Engineering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Andrew J. Miller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Professor, Department of Geography and Environmental Studies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Steve Freeland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Interdisciplinary Studies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44269">
                <a:tc>
                  <a:txBody>
                    <a:bodyPr/>
                    <a:lstStyle/>
                    <a:p>
                      <a:pPr marL="0" marR="0">
                        <a:lnSpc>
                          <a:spcPct val="107000"/>
                        </a:lnSpc>
                        <a:spcBef>
                          <a:spcPts val="0"/>
                        </a:spcBef>
                        <a:spcAft>
                          <a:spcPts val="0"/>
                        </a:spcAft>
                      </a:pPr>
                      <a:r>
                        <a:rPr lang="en-US" sz="1100">
                          <a:effectLst/>
                        </a:rPr>
                        <a:t>Dean Drake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Assoc. VP for Research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Anthony Moreira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Vice Provost for Academic Affairs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4800">
                <a:tc>
                  <a:txBody>
                    <a:bodyPr/>
                    <a:lstStyle/>
                    <a:p>
                      <a:pPr marL="0" marR="0">
                        <a:lnSpc>
                          <a:spcPct val="107000"/>
                        </a:lnSpc>
                        <a:spcBef>
                          <a:spcPts val="0"/>
                        </a:spcBef>
                        <a:spcAft>
                          <a:spcPts val="0"/>
                        </a:spcAft>
                      </a:pPr>
                      <a:r>
                        <a:rPr lang="en-US" sz="1100">
                          <a:effectLst/>
                        </a:rPr>
                        <a:t>Rusty Postlewate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365"/>
                        </a:lnSpc>
                        <a:spcBef>
                          <a:spcPts val="0"/>
                        </a:spcBef>
                        <a:spcAft>
                          <a:spcPts val="0"/>
                        </a:spcAft>
                      </a:pPr>
                      <a:r>
                        <a:rPr lang="en-US" sz="1100" dirty="0">
                          <a:effectLst/>
                        </a:rPr>
                        <a:t>Assistant Vice President for Facilities Management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9334">
                <a:tc>
                  <a:txBody>
                    <a:bodyPr/>
                    <a:lstStyle/>
                    <a:p>
                      <a:pPr marL="0" marR="0">
                        <a:lnSpc>
                          <a:spcPct val="107000"/>
                        </a:lnSpc>
                        <a:spcBef>
                          <a:spcPts val="0"/>
                        </a:spcBef>
                        <a:spcAft>
                          <a:spcPts val="0"/>
                        </a:spcAft>
                      </a:pPr>
                      <a:r>
                        <a:rPr lang="en-US" sz="1100">
                          <a:effectLst/>
                        </a:rPr>
                        <a:t>Joseph Rexing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University Architect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65215232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51472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Research Space Technical Advisory Committee </a:t>
            </a:r>
            <a:endParaRPr lang="en-US" spc="50" dirty="0">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04216494"/>
              </p:ext>
            </p:extLst>
          </p:nvPr>
        </p:nvGraphicFramePr>
        <p:xfrm>
          <a:off x="1752600" y="2971800"/>
          <a:ext cx="6324600" cy="2286000"/>
        </p:xfrm>
        <a:graphic>
          <a:graphicData uri="http://schemas.openxmlformats.org/drawingml/2006/table">
            <a:tbl>
              <a:tblPr bandRow="1">
                <a:tableStyleId>{5C22544A-7EE6-4342-B048-85BDC9FD1C3A}</a:tableStyleId>
              </a:tblPr>
              <a:tblGrid>
                <a:gridCol w="2112251"/>
                <a:gridCol w="4212349"/>
              </a:tblGrid>
              <a:tr h="381000">
                <a:tc>
                  <a:txBody>
                    <a:bodyPr/>
                    <a:lstStyle/>
                    <a:p>
                      <a:pPr marL="0" marR="0">
                        <a:lnSpc>
                          <a:spcPct val="107000"/>
                        </a:lnSpc>
                        <a:spcBef>
                          <a:spcPts val="0"/>
                        </a:spcBef>
                        <a:spcAft>
                          <a:spcPts val="0"/>
                        </a:spcAft>
                      </a:pPr>
                      <a:r>
                        <a:rPr lang="en-US" sz="1100" dirty="0">
                          <a:effectLst/>
                        </a:rPr>
                        <a:t>Dennis </a:t>
                      </a:r>
                      <a:r>
                        <a:rPr lang="en-US" sz="1100" dirty="0" err="1">
                          <a:effectLst/>
                        </a:rPr>
                        <a:t>Cuddy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Administration and Facilities, Chemistry and Biochemistry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Jim Milani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College of Engineering and Information Technology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dirty="0">
                          <a:effectLst/>
                        </a:rPr>
                        <a:t>Mathew Baker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Department of Geography and Environmental Systems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Jennie Leach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Associate Professor, Chemical and Biochemical Engineering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Mauricio Bustos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Associate Professor, Department of Biological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Dave Eisenmann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Associate Professor, Department of Biological Sciences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02919242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smtClean="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19755" y="1219200"/>
            <a:ext cx="6990845" cy="369332"/>
          </a:xfrm>
          <a:prstGeom prst="rect">
            <a:avLst/>
          </a:prstGeom>
          <a:noFill/>
        </p:spPr>
        <p:txBody>
          <a:bodyPr wrap="square" rtlCol="0">
            <a:spAutoFit/>
          </a:bodyPr>
          <a:lstStyle/>
          <a:p>
            <a:r>
              <a:rPr lang="en-US" b="1" spc="50" dirty="0" smtClean="0">
                <a:latin typeface="Calibri" panose="020F0502020204030204" pitchFamily="34" charset="0"/>
              </a:rPr>
              <a:t>Long-Range Planning Studies – </a:t>
            </a:r>
            <a:r>
              <a:rPr lang="en-US" b="1" spc="50" dirty="0" err="1" smtClean="0">
                <a:latin typeface="Calibri" panose="020F0502020204030204" pitchFamily="34" charset="0"/>
              </a:rPr>
              <a:t>Stormwater</a:t>
            </a:r>
            <a:r>
              <a:rPr lang="en-US" b="1" spc="50" dirty="0" smtClean="0">
                <a:latin typeface="Calibri" panose="020F0502020204030204" pitchFamily="34" charset="0"/>
              </a:rPr>
              <a:t> IMP</a:t>
            </a:r>
            <a:endParaRPr lang="en-US" b="1" spc="50" dirty="0">
              <a:latin typeface="Calibri" panose="020F0502020204030204" pitchFamily="34" charset="0"/>
            </a:endParaRPr>
          </a:p>
        </p:txBody>
      </p:sp>
      <p:sp>
        <p:nvSpPr>
          <p:cNvPr id="2" name="Rectangle 1"/>
          <p:cNvSpPr/>
          <p:nvPr/>
        </p:nvSpPr>
        <p:spPr>
          <a:xfrm>
            <a:off x="1524000" y="2362200"/>
            <a:ext cx="6688668" cy="2703304"/>
          </a:xfrm>
          <a:prstGeom prst="rect">
            <a:avLst/>
          </a:prstGeom>
        </p:spPr>
        <p:txBody>
          <a:bodyPr wrap="square">
            <a:spAutoFit/>
          </a:bodyPr>
          <a:lstStyle/>
          <a:p>
            <a:pPr marL="119062" marR="0" lvl="0">
              <a:spcBef>
                <a:spcPts val="0"/>
              </a:spcBef>
              <a:spcAft>
                <a:spcPts val="1000"/>
              </a:spcAft>
              <a:buSzPts val="900"/>
              <a:tabLst>
                <a:tab pos="457200" algn="l"/>
                <a:tab pos="685800" algn="l"/>
              </a:tabLst>
            </a:pPr>
            <a:r>
              <a:rPr lang="en-US" sz="1600" dirty="0" smtClean="0">
                <a:latin typeface="Calibri" panose="020F0502020204030204" pitchFamily="34" charset="0"/>
                <a:ea typeface="Times New Roman" panose="02020603050405020304" pitchFamily="18" charset="0"/>
              </a:rPr>
              <a:t>UMBC is embarking on a stormwater management plan that will:</a:t>
            </a:r>
          </a:p>
          <a:p>
            <a:pPr marL="461963" marR="0" lvl="0" indent="-234950">
              <a:spcBef>
                <a:spcPts val="0"/>
              </a:spcBef>
              <a:spcAft>
                <a:spcPts val="1000"/>
              </a:spcAft>
              <a:buSzPts val="900"/>
              <a:buFont typeface="Arial" panose="020B0604020202020204" pitchFamily="34" charset="0"/>
              <a:buChar char="•"/>
              <a:tabLst>
                <a:tab pos="457200" algn="l"/>
                <a:tab pos="685800" algn="l"/>
              </a:tabLst>
            </a:pPr>
            <a:r>
              <a:rPr lang="en-US" sz="1600" dirty="0" smtClean="0">
                <a:latin typeface="Calibri" panose="020F0502020204030204" pitchFamily="34" charset="0"/>
                <a:ea typeface="Times New Roman" panose="02020603050405020304" pitchFamily="18" charset="0"/>
              </a:rPr>
              <a:t>analyze the way the campus currently captures and treats rain water discharges on campus;</a:t>
            </a:r>
          </a:p>
          <a:p>
            <a:pPr marL="461963" marR="0" lvl="0" indent="-234950">
              <a:spcBef>
                <a:spcPts val="0"/>
              </a:spcBef>
              <a:spcAft>
                <a:spcPts val="1000"/>
              </a:spcAft>
              <a:buSzPts val="900"/>
              <a:buFont typeface="Arial" panose="020B0604020202020204" pitchFamily="34" charset="0"/>
              <a:buChar char="•"/>
              <a:tabLst>
                <a:tab pos="457200" algn="l"/>
                <a:tab pos="685800" algn="l"/>
              </a:tabLst>
            </a:pPr>
            <a:r>
              <a:rPr lang="en-US" sz="1600" dirty="0" smtClean="0">
                <a:latin typeface="Calibri" panose="020F0502020204030204" pitchFamily="34" charset="0"/>
                <a:ea typeface="Times New Roman" panose="02020603050405020304" pitchFamily="18" charset="0"/>
              </a:rPr>
              <a:t>integrate water management with open space;</a:t>
            </a:r>
          </a:p>
          <a:p>
            <a:pPr marL="461963" marR="0" lvl="0" indent="-234950">
              <a:spcBef>
                <a:spcPts val="0"/>
              </a:spcBef>
              <a:spcAft>
                <a:spcPts val="1000"/>
              </a:spcAft>
              <a:buSzPts val="900"/>
              <a:buFont typeface="Arial" panose="020B0604020202020204" pitchFamily="34" charset="0"/>
              <a:buChar char="•"/>
              <a:tabLst>
                <a:tab pos="457200" algn="l"/>
                <a:tab pos="685800" algn="l"/>
              </a:tabLst>
            </a:pPr>
            <a:r>
              <a:rPr lang="en-US" sz="1600" dirty="0" smtClean="0">
                <a:latin typeface="Calibri" panose="020F0502020204030204" pitchFamily="34" charset="0"/>
                <a:ea typeface="Times New Roman" panose="02020603050405020304" pitchFamily="18" charset="0"/>
              </a:rPr>
              <a:t>propose phased improvements throughout the campus;</a:t>
            </a:r>
          </a:p>
          <a:p>
            <a:pPr marL="461963" marR="0" lvl="0" indent="-234950">
              <a:spcBef>
                <a:spcPts val="0"/>
              </a:spcBef>
              <a:spcAft>
                <a:spcPts val="1000"/>
              </a:spcAft>
              <a:buSzPts val="900"/>
              <a:buFont typeface="Arial" panose="020B0604020202020204" pitchFamily="34" charset="0"/>
              <a:buChar char="•"/>
              <a:tabLst>
                <a:tab pos="457200" algn="l"/>
                <a:tab pos="685800" algn="l"/>
              </a:tabLst>
            </a:pPr>
            <a:r>
              <a:rPr lang="en-US" sz="1600" dirty="0" smtClean="0">
                <a:latin typeface="Calibri" panose="020F0502020204030204" pitchFamily="34" charset="0"/>
                <a:ea typeface="Times New Roman" panose="02020603050405020304" pitchFamily="18" charset="0"/>
              </a:rPr>
              <a:t>submit an Institutional Stormwater Management Plan (IMP) with the </a:t>
            </a:r>
            <a:r>
              <a:rPr lang="en-US" sz="1600" dirty="0">
                <a:latin typeface="Calibri" panose="020F0502020204030204" pitchFamily="34" charset="0"/>
                <a:ea typeface="Times New Roman" panose="02020603050405020304" pitchFamily="18" charset="0"/>
              </a:rPr>
              <a:t>Maryland Department of the Environment (MDE</a:t>
            </a:r>
            <a:r>
              <a:rPr lang="en-US" sz="1600" dirty="0" smtClean="0">
                <a:latin typeface="Calibri" panose="020F0502020204030204" pitchFamily="34" charset="0"/>
                <a:ea typeface="Times New Roman" panose="02020603050405020304" pitchFamily="18" charset="0"/>
              </a:rPr>
              <a:t>); and</a:t>
            </a:r>
          </a:p>
          <a:p>
            <a:pPr marL="461963" marR="0" lvl="0" indent="-234950">
              <a:spcBef>
                <a:spcPts val="0"/>
              </a:spcBef>
              <a:spcAft>
                <a:spcPts val="1000"/>
              </a:spcAft>
              <a:buSzPts val="900"/>
              <a:buFont typeface="Arial" panose="020B0604020202020204" pitchFamily="34" charset="0"/>
              <a:buChar char="•"/>
              <a:tabLst>
                <a:tab pos="457200" algn="l"/>
                <a:tab pos="685800" algn="l"/>
              </a:tabLst>
            </a:pPr>
            <a:r>
              <a:rPr lang="en-US" sz="1600" dirty="0" smtClean="0">
                <a:latin typeface="Calibri" panose="020F0502020204030204" pitchFamily="34" charset="0"/>
                <a:ea typeface="Times New Roman" panose="02020603050405020304" pitchFamily="18" charset="0"/>
              </a:rPr>
              <a:t>develop</a:t>
            </a:r>
            <a:r>
              <a:rPr lang="en-US" sz="1600" b="1" dirty="0" smtClean="0">
                <a:latin typeface="Calibri" panose="020F0502020204030204" pitchFamily="34" charset="0"/>
                <a:ea typeface="Times New Roman" panose="02020603050405020304" pitchFamily="18" charset="0"/>
              </a:rPr>
              <a:t> </a:t>
            </a:r>
            <a:r>
              <a:rPr lang="en-US" sz="1600" dirty="0" smtClean="0">
                <a:latin typeface="Calibri" panose="020F0502020204030204" pitchFamily="34" charset="0"/>
                <a:ea typeface="Times New Roman" panose="02020603050405020304" pitchFamily="18" charset="0"/>
              </a:rPr>
              <a:t>guidelines to instruct A/E’s for future projects.</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898104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51472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smtClean="0"/>
              <a:t>Teaching </a:t>
            </a:r>
            <a:r>
              <a:rPr lang="en-US" dirty="0"/>
              <a:t>Space Technical Advisory Committee </a:t>
            </a:r>
            <a:endParaRPr lang="en-US" spc="50" dirty="0">
              <a:latin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39910005"/>
              </p:ext>
            </p:extLst>
          </p:nvPr>
        </p:nvGraphicFramePr>
        <p:xfrm>
          <a:off x="1752600" y="2209800"/>
          <a:ext cx="6324600" cy="4191000"/>
        </p:xfrm>
        <a:graphic>
          <a:graphicData uri="http://schemas.openxmlformats.org/drawingml/2006/table">
            <a:tbl>
              <a:tblPr bandRow="1">
                <a:tableStyleId>{5C22544A-7EE6-4342-B048-85BDC9FD1C3A}</a:tableStyleId>
              </a:tblPr>
              <a:tblGrid>
                <a:gridCol w="2133600"/>
                <a:gridCol w="4191000"/>
              </a:tblGrid>
              <a:tr h="381000">
                <a:tc>
                  <a:txBody>
                    <a:bodyPr/>
                    <a:lstStyle/>
                    <a:p>
                      <a:pPr marL="0" marR="0">
                        <a:lnSpc>
                          <a:spcPct val="107000"/>
                        </a:lnSpc>
                        <a:spcBef>
                          <a:spcPts val="0"/>
                        </a:spcBef>
                        <a:spcAft>
                          <a:spcPts val="0"/>
                        </a:spcAft>
                      </a:pPr>
                      <a:r>
                        <a:rPr lang="en-US" sz="1100" dirty="0">
                          <a:effectLst/>
                        </a:rPr>
                        <a:t>Kathy </a:t>
                      </a:r>
                      <a:r>
                        <a:rPr lang="en-US" sz="1100" dirty="0" err="1">
                          <a:effectLst/>
                        </a:rPr>
                        <a:t>Sutphin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Assistant Dean College of Natural and Mathematical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Sarah Leupen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Senior Lecturer, Biological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Allison Tracy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Lecturer, Chemistry and Biochemistry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Lili Cui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Senior Lecturer, Physics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Steve Mang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Lecturer, Chemistry and Biochemistry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Don Snyder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Lecturer, Media and Communication Studies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Suzanne Braunschweig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Lecturer &amp; Director,  Interdisciplinary Science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Anne Spence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of the Practice, Mechanical Engineering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dirty="0">
                          <a:effectLst/>
                        </a:rPr>
                        <a:t>Steve Caruso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Senior Lecturer, Biological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Linda Hodges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Director, Faculty Development Center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Anthony Moreira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Vice Provost for Academic Affairs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57074079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51472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smtClean="0"/>
              <a:t>Vivarium Design Technical </a:t>
            </a:r>
            <a:r>
              <a:rPr lang="en-US" dirty="0"/>
              <a:t>Advisory Committee </a:t>
            </a:r>
            <a:endParaRPr lang="en-US" spc="50" dirty="0">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48514976"/>
              </p:ext>
            </p:extLst>
          </p:nvPr>
        </p:nvGraphicFramePr>
        <p:xfrm>
          <a:off x="1752600" y="3048000"/>
          <a:ext cx="6324600" cy="2286000"/>
        </p:xfrm>
        <a:graphic>
          <a:graphicData uri="http://schemas.openxmlformats.org/drawingml/2006/table">
            <a:tbl>
              <a:tblPr bandRow="1">
                <a:tableStyleId>{5C22544A-7EE6-4342-B048-85BDC9FD1C3A}</a:tableStyleId>
              </a:tblPr>
              <a:tblGrid>
                <a:gridCol w="2133600"/>
                <a:gridCol w="4191000"/>
              </a:tblGrid>
              <a:tr h="381000">
                <a:tc>
                  <a:txBody>
                    <a:bodyPr/>
                    <a:lstStyle/>
                    <a:p>
                      <a:pPr marL="0" marR="0">
                        <a:lnSpc>
                          <a:spcPct val="107000"/>
                        </a:lnSpc>
                        <a:spcBef>
                          <a:spcPts val="0"/>
                        </a:spcBef>
                        <a:spcAft>
                          <a:spcPts val="0"/>
                        </a:spcAft>
                      </a:pPr>
                      <a:r>
                        <a:rPr lang="en-US" sz="1100" dirty="0">
                          <a:effectLst/>
                        </a:rPr>
                        <a:t>Charles </a:t>
                      </a:r>
                      <a:r>
                        <a:rPr lang="en-US" sz="1100" dirty="0" err="1">
                          <a:effectLst/>
                        </a:rPr>
                        <a:t>Bieberich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Department of Biological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Weihong Lin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Associate Professor, Department of Biological Sciences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Suzanne Ostand-Rosenberg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Robert and Jane Meyerhof Chair of Biochemistry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Bernard Rabin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Psychology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Liang Zhu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Professor, Mechanical Engineering.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1000">
                <a:tc>
                  <a:txBody>
                    <a:bodyPr/>
                    <a:lstStyle/>
                    <a:p>
                      <a:pPr marL="0" marR="0">
                        <a:lnSpc>
                          <a:spcPct val="107000"/>
                        </a:lnSpc>
                        <a:spcBef>
                          <a:spcPts val="0"/>
                        </a:spcBef>
                        <a:spcAft>
                          <a:spcPts val="0"/>
                        </a:spcAft>
                      </a:pPr>
                      <a:r>
                        <a:rPr lang="en-US" sz="1100">
                          <a:effectLst/>
                        </a:rPr>
                        <a:t>Tim Sparklin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365"/>
                        </a:lnSpc>
                        <a:spcBef>
                          <a:spcPts val="0"/>
                        </a:spcBef>
                        <a:spcAft>
                          <a:spcPts val="0"/>
                        </a:spcAft>
                      </a:pPr>
                      <a:r>
                        <a:rPr lang="en-US" sz="1100" dirty="0">
                          <a:effectLst/>
                        </a:rPr>
                        <a:t>Research Compliance Officer, Research Administration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98010348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51472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smtClean="0"/>
              <a:t>Campus Infrastructure Technical </a:t>
            </a:r>
            <a:r>
              <a:rPr lang="en-US" dirty="0"/>
              <a:t>Advisory Committee </a:t>
            </a:r>
            <a:endParaRPr lang="en-US" spc="50" dirty="0">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96849885"/>
              </p:ext>
            </p:extLst>
          </p:nvPr>
        </p:nvGraphicFramePr>
        <p:xfrm>
          <a:off x="1752600" y="2209800"/>
          <a:ext cx="6324600" cy="4133554"/>
        </p:xfrm>
        <a:graphic>
          <a:graphicData uri="http://schemas.openxmlformats.org/drawingml/2006/table">
            <a:tbl>
              <a:tblPr bandRow="1">
                <a:tableStyleId>{5C22544A-7EE6-4342-B048-85BDC9FD1C3A}</a:tableStyleId>
              </a:tblPr>
              <a:tblGrid>
                <a:gridCol w="2133600"/>
                <a:gridCol w="4191000"/>
              </a:tblGrid>
              <a:tr h="247354">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Joseph Rexing</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Dir. of Planning and Construction Services, University Architect</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Mike Pound</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Director, UMBC Environmental Safety &amp; Health</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Robert McHenry</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Asst. Director, UMBC Environmental Safety &amp; Health</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Paul Dillon</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Deputy Chief, UMBC Police</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Ken Joy</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Manager, UMBC HVAC and Central Plant</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Mark Cather</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Chief Information Security Officer, UMBC Information Technology</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David Toothe</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Asst. Director, UMBC Division of Information Technology</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Steve Anderson</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Mgr. - Instructional Technology, UMBC Information Technology</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Gary DeBethizy</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HVAC Chief, UMBC Facilities Management</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Tom Murphy</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UMBC Electrical Shop</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Greg Linz</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FM Plumbing Shop</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Donna Anderson</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Mgr. of Landscape and Grounds, UMBC Facilities Management</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Phillip Cho</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UMBC MDE Liaison, UMBC Landscape Architect</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Shawn Blum</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FM Energy Manager</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Larry Hennessey</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UMBC PCS quality control</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Joe Geluso</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UMB Mechanical Engineer</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Judy DeGraw</a:t>
                      </a:r>
                    </a:p>
                  </a:txBody>
                  <a:tcPr marL="68580" marR="68580" marT="0" marB="0" anchor="ct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UMB Electrical Engineer</a:t>
                      </a:r>
                    </a:p>
                  </a:txBody>
                  <a:tcPr marL="68580" marR="68580" marT="0" marB="0" anchor="ctr"/>
                </a:tc>
              </a:tr>
              <a:tr h="228600">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Julianne Simpson</a:t>
                      </a:r>
                    </a:p>
                  </a:txBody>
                  <a:tcPr marL="68580" marR="68580" marT="0" marB="0" anchor="ct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Asst. Director for Planning, Program Verification</a:t>
                      </a:r>
                    </a:p>
                  </a:txBody>
                  <a:tcPr marL="68580" marR="68580" marT="0" marB="0" anchor="ctr"/>
                </a:tc>
              </a:tr>
            </a:tbl>
          </a:graphicData>
        </a:graphic>
      </p:graphicFrame>
    </p:spTree>
    <p:extLst>
      <p:ext uri="{BB962C8B-B14F-4D97-AF65-F5344CB8AC3E}">
        <p14:creationId xmlns:p14="http://schemas.microsoft.com/office/powerpoint/2010/main" val="185618507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3090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spc="50" dirty="0" smtClean="0">
                <a:latin typeface="Calibri" panose="020F0502020204030204" pitchFamily="34" charset="0"/>
              </a:rPr>
              <a:t>Big Picture – Life Sciences</a:t>
            </a:r>
            <a:endParaRPr lang="en-US" spc="50" dirty="0">
              <a:latin typeface="Calibri" panose="020F0502020204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764" b="5978"/>
          <a:stretch/>
        </p:blipFill>
        <p:spPr>
          <a:xfrm>
            <a:off x="838200" y="1905000"/>
            <a:ext cx="8271673" cy="4231369"/>
          </a:xfrm>
          <a:prstGeom prst="rect">
            <a:avLst/>
          </a:prstGeom>
        </p:spPr>
      </p:pic>
    </p:spTree>
    <p:extLst>
      <p:ext uri="{BB962C8B-B14F-4D97-AF65-F5344CB8AC3E}">
        <p14:creationId xmlns:p14="http://schemas.microsoft.com/office/powerpoint/2010/main" val="245625460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Emergent Site Themes</a:t>
            </a:r>
            <a:endParaRPr lang="en-US" b="1" spc="50" dirty="0">
              <a:latin typeface="Calibri" panose="020F050202020403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4147" b="14491"/>
          <a:stretch/>
        </p:blipFill>
        <p:spPr>
          <a:xfrm>
            <a:off x="838200" y="2362200"/>
            <a:ext cx="8364453" cy="3581400"/>
          </a:xfrm>
          <a:prstGeom prst="rect">
            <a:avLst/>
          </a:prstGeom>
        </p:spPr>
      </p:pic>
    </p:spTree>
    <p:extLst>
      <p:ext uri="{BB962C8B-B14F-4D97-AF65-F5344CB8AC3E}">
        <p14:creationId xmlns:p14="http://schemas.microsoft.com/office/powerpoint/2010/main" val="404440880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smtClean="0"/>
              <a:t>Water </a:t>
            </a:r>
            <a:endParaRPr lang="en-US" b="1" spc="50" dirty="0">
              <a:latin typeface="Calibri" panose="020F050202020403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763" b="4475"/>
          <a:stretch/>
        </p:blipFill>
        <p:spPr>
          <a:xfrm>
            <a:off x="838200" y="1905000"/>
            <a:ext cx="8572500" cy="4514046"/>
          </a:xfrm>
          <a:prstGeom prst="rect">
            <a:avLst/>
          </a:prstGeom>
        </p:spPr>
      </p:pic>
    </p:spTree>
    <p:extLst>
      <p:ext uri="{BB962C8B-B14F-4D97-AF65-F5344CB8AC3E}">
        <p14:creationId xmlns:p14="http://schemas.microsoft.com/office/powerpoint/2010/main" val="34811513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012" b="4726"/>
          <a:stretch/>
        </p:blipFill>
        <p:spPr>
          <a:xfrm>
            <a:off x="838200" y="1930759"/>
            <a:ext cx="8572500" cy="4488287"/>
          </a:xfrm>
          <a:prstGeom prst="rect">
            <a:avLst/>
          </a:prstGeom>
        </p:spPr>
      </p:pic>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smtClean="0"/>
              <a:t>Woods</a:t>
            </a:r>
            <a:endParaRPr lang="en-US" b="1" spc="50" dirty="0">
              <a:latin typeface="Calibri" panose="020F0502020204030204" pitchFamily="34" charset="0"/>
            </a:endParaRPr>
          </a:p>
        </p:txBody>
      </p:sp>
    </p:spTree>
    <p:extLst>
      <p:ext uri="{BB962C8B-B14F-4D97-AF65-F5344CB8AC3E}">
        <p14:creationId xmlns:p14="http://schemas.microsoft.com/office/powerpoint/2010/main" val="223126618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8387" b="4602"/>
          <a:stretch/>
        </p:blipFill>
        <p:spPr>
          <a:xfrm>
            <a:off x="838200" y="1925391"/>
            <a:ext cx="8572500" cy="4475409"/>
          </a:xfrm>
          <a:prstGeom prst="rect">
            <a:avLst/>
          </a:prstGeom>
          <a:noFill/>
          <a:ln>
            <a:noFill/>
          </a:ln>
        </p:spPr>
      </p:pic>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smtClean="0"/>
              <a:t>Lawn</a:t>
            </a:r>
            <a:endParaRPr lang="en-US" b="1" spc="50" dirty="0">
              <a:latin typeface="Calibri" panose="020F0502020204030204" pitchFamily="34" charset="0"/>
            </a:endParaRPr>
          </a:p>
        </p:txBody>
      </p:sp>
    </p:spTree>
    <p:extLst>
      <p:ext uri="{BB962C8B-B14F-4D97-AF65-F5344CB8AC3E}">
        <p14:creationId xmlns:p14="http://schemas.microsoft.com/office/powerpoint/2010/main" val="27745540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263" b="4977"/>
          <a:stretch/>
        </p:blipFill>
        <p:spPr>
          <a:xfrm>
            <a:off x="836023" y="1938270"/>
            <a:ext cx="8572500" cy="4462530"/>
          </a:xfrm>
          <a:prstGeom prst="rect">
            <a:avLst/>
          </a:prstGeom>
        </p:spPr>
      </p:pic>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smtClean="0"/>
              <a:t>Composite</a:t>
            </a:r>
            <a:endParaRPr lang="en-US" b="1" spc="50" dirty="0">
              <a:latin typeface="Calibri" panose="020F0502020204030204" pitchFamily="34" charset="0"/>
            </a:endParaRPr>
          </a:p>
        </p:txBody>
      </p:sp>
    </p:spTree>
    <p:extLst>
      <p:ext uri="{BB962C8B-B14F-4D97-AF65-F5344CB8AC3E}">
        <p14:creationId xmlns:p14="http://schemas.microsoft.com/office/powerpoint/2010/main" val="339828686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smtClean="0"/>
              <a:t>Existing </a:t>
            </a:r>
            <a:r>
              <a:rPr lang="en-US" dirty="0"/>
              <a:t>&amp; Future Conditions</a:t>
            </a:r>
            <a:endParaRPr lang="en-US" b="1" spc="50" dirty="0">
              <a:latin typeface="Calibri" panose="020F0502020204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386" b="3850"/>
          <a:stretch/>
        </p:blipFill>
        <p:spPr>
          <a:xfrm>
            <a:off x="838200" y="1981200"/>
            <a:ext cx="8572500" cy="4565561"/>
          </a:xfrm>
          <a:prstGeom prst="rect">
            <a:avLst/>
          </a:prstGeom>
        </p:spPr>
      </p:pic>
    </p:spTree>
    <p:extLst>
      <p:ext uri="{BB962C8B-B14F-4D97-AF65-F5344CB8AC3E}">
        <p14:creationId xmlns:p14="http://schemas.microsoft.com/office/powerpoint/2010/main" val="290933624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smtClean="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10" name="TextBox 9"/>
          <p:cNvSpPr txBox="1"/>
          <p:nvPr/>
        </p:nvSpPr>
        <p:spPr>
          <a:xfrm>
            <a:off x="1619755" y="1219200"/>
            <a:ext cx="6990845" cy="369332"/>
          </a:xfrm>
          <a:prstGeom prst="rect">
            <a:avLst/>
          </a:prstGeom>
          <a:noFill/>
        </p:spPr>
        <p:txBody>
          <a:bodyPr wrap="square" rtlCol="0">
            <a:spAutoFit/>
          </a:bodyPr>
          <a:lstStyle/>
          <a:p>
            <a:r>
              <a:rPr lang="en-US" b="1" spc="50" dirty="0" smtClean="0">
                <a:latin typeface="Calibri" panose="020F0502020204030204" pitchFamily="34" charset="0"/>
              </a:rPr>
              <a:t>Long-Range Planning Studies – Stormwater IMP</a:t>
            </a:r>
            <a:endParaRPr lang="en-US" b="1" spc="50" dirty="0">
              <a:latin typeface="Calibri" panose="020F0502020204030204" pitchFamily="34" charset="0"/>
            </a:endParaRPr>
          </a:p>
        </p:txBody>
      </p:sp>
      <p:sp>
        <p:nvSpPr>
          <p:cNvPr id="2" name="Rectangle 1"/>
          <p:cNvSpPr/>
          <p:nvPr/>
        </p:nvSpPr>
        <p:spPr>
          <a:xfrm>
            <a:off x="1524000" y="1905000"/>
            <a:ext cx="7182354" cy="4052391"/>
          </a:xfrm>
          <a:prstGeom prst="rect">
            <a:avLst/>
          </a:prstGeom>
        </p:spPr>
        <p:txBody>
          <a:bodyPr wrap="square">
            <a:spAutoFit/>
          </a:bodyPr>
          <a:lstStyle/>
          <a:p>
            <a:pPr marL="114300" marR="0">
              <a:spcBef>
                <a:spcPts val="0"/>
              </a:spcBef>
              <a:spcAft>
                <a:spcPts val="1000"/>
              </a:spcAft>
              <a:tabLst>
                <a:tab pos="342900" algn="l"/>
                <a:tab pos="685800" algn="l"/>
                <a:tab pos="342900" algn="l"/>
                <a:tab pos="571500" algn="l"/>
              </a:tabLst>
            </a:pPr>
            <a:r>
              <a:rPr lang="en-US" sz="1600" u="sng" dirty="0" smtClean="0">
                <a:latin typeface="Calibri" panose="020F0502020204030204" pitchFamily="34" charset="0"/>
                <a:ea typeface="Times New Roman" panose="02020603050405020304" pitchFamily="18" charset="0"/>
                <a:cs typeface="Times New Roman" panose="02020603050405020304" pitchFamily="18" charset="0"/>
              </a:rPr>
              <a:t>Goals of the Study</a:t>
            </a:r>
          </a:p>
          <a:p>
            <a:pPr marL="342900" marR="0" lvl="0" indent="-223838">
              <a:spcBef>
                <a:spcPts val="0"/>
              </a:spcBef>
              <a:spcAft>
                <a:spcPts val="1000"/>
              </a:spcAft>
              <a:buFont typeface="Wingdings" panose="05000000000000000000" pitchFamily="2" charset="2"/>
              <a:buChar char=""/>
              <a:tabLst>
                <a:tab pos="342900" algn="l"/>
                <a:tab pos="685800" algn="l"/>
                <a:tab pos="342900" algn="l"/>
                <a:tab pos="571500" algn="l"/>
              </a:tabLst>
            </a:pPr>
            <a:r>
              <a:rPr lang="en-US" sz="1600" dirty="0">
                <a:latin typeface="Calibri" panose="020F0502020204030204" pitchFamily="34" charset="0"/>
                <a:ea typeface="Times New Roman" panose="02020603050405020304" pitchFamily="18" charset="0"/>
                <a:cs typeface="Times New Roman" panose="02020603050405020304" pitchFamily="18" charset="0"/>
              </a:rPr>
              <a:t>To develop </a:t>
            </a:r>
            <a:r>
              <a:rPr lang="en-US" sz="1600" dirty="0" smtClean="0">
                <a:latin typeface="Calibri" panose="020F0502020204030204" pitchFamily="34" charset="0"/>
                <a:ea typeface="Times New Roman" panose="02020603050405020304" pitchFamily="18" charset="0"/>
                <a:cs typeface="Times New Roman" panose="02020603050405020304" pitchFamily="18" charset="0"/>
              </a:rPr>
              <a:t>a stormwater </a:t>
            </a:r>
            <a:r>
              <a:rPr lang="en-US" sz="1600" dirty="0">
                <a:latin typeface="Calibri" panose="020F0502020204030204" pitchFamily="34" charset="0"/>
                <a:ea typeface="Times New Roman" panose="02020603050405020304" pitchFamily="18" charset="0"/>
                <a:cs typeface="Times New Roman" panose="02020603050405020304" pitchFamily="18" charset="0"/>
              </a:rPr>
              <a:t>management </a:t>
            </a:r>
            <a:r>
              <a:rPr lang="en-US" sz="1600" dirty="0" smtClean="0">
                <a:latin typeface="Calibri" panose="020F0502020204030204" pitchFamily="34" charset="0"/>
                <a:ea typeface="Times New Roman" panose="02020603050405020304" pitchFamily="18" charset="0"/>
                <a:cs typeface="Times New Roman" panose="02020603050405020304" pitchFamily="18" charset="0"/>
              </a:rPr>
              <a:t>plan, which recognizes the potential to </a:t>
            </a:r>
            <a:r>
              <a:rPr lang="en-US" sz="1600" b="1" dirty="0" smtClean="0">
                <a:solidFill>
                  <a:srgbClr val="519A40"/>
                </a:solidFill>
                <a:latin typeface="Calibri" panose="020F0502020204030204" pitchFamily="34" charset="0"/>
                <a:ea typeface="Times New Roman" panose="02020603050405020304" pitchFamily="18" charset="0"/>
                <a:cs typeface="Times New Roman" panose="02020603050405020304" pitchFamily="18" charset="0"/>
              </a:rPr>
              <a:t>advance </a:t>
            </a:r>
            <a:r>
              <a:rPr lang="en-US" sz="1600" b="1" dirty="0">
                <a:solidFill>
                  <a:srgbClr val="519A40"/>
                </a:solidFill>
                <a:latin typeface="Calibri" panose="020F0502020204030204" pitchFamily="34" charset="0"/>
                <a:ea typeface="Times New Roman" panose="02020603050405020304" pitchFamily="18" charset="0"/>
                <a:cs typeface="Times New Roman" panose="02020603050405020304" pitchFamily="18" charset="0"/>
              </a:rPr>
              <a:t>a broad set of interrelated goals</a:t>
            </a:r>
            <a:r>
              <a:rPr lang="en-US" sz="1600" dirty="0">
                <a:latin typeface="Calibri" panose="020F0502020204030204" pitchFamily="34" charset="0"/>
                <a:ea typeface="Times New Roman" panose="02020603050405020304" pitchFamily="18" charset="0"/>
                <a:cs typeface="Times New Roman" panose="02020603050405020304" pitchFamily="18" charset="0"/>
              </a:rPr>
              <a:t>, including improving water quality, creating natural habitat, controlling flooding, creating recreational opportunities, educating the campus community and furthering research.</a:t>
            </a:r>
          </a:p>
          <a:p>
            <a:pPr marL="342900" marR="0" lvl="0" indent="-223838">
              <a:spcBef>
                <a:spcPts val="0"/>
              </a:spcBef>
              <a:spcAft>
                <a:spcPts val="1000"/>
              </a:spcAft>
              <a:buFont typeface="Wingdings" panose="05000000000000000000" pitchFamily="2" charset="2"/>
              <a:buChar char=""/>
              <a:tabLst>
                <a:tab pos="342900" algn="l"/>
                <a:tab pos="685800" algn="l"/>
                <a:tab pos="342900" algn="l"/>
                <a:tab pos="571500" algn="l"/>
              </a:tabLst>
            </a:pPr>
            <a:r>
              <a:rPr lang="en-US" sz="1600" dirty="0" smtClean="0">
                <a:latin typeface="Calibri" panose="020F0502020204030204" pitchFamily="34" charset="0"/>
                <a:ea typeface="Times New Roman" panose="02020603050405020304" pitchFamily="18" charset="0"/>
                <a:cs typeface="Times New Roman" panose="02020603050405020304" pitchFamily="18" charset="0"/>
              </a:rPr>
              <a:t>To </a:t>
            </a:r>
            <a:r>
              <a:rPr lang="en-US" sz="1600" dirty="0">
                <a:latin typeface="Calibri" panose="020F0502020204030204" pitchFamily="34" charset="0"/>
                <a:ea typeface="Times New Roman" panose="02020603050405020304" pitchFamily="18" charset="0"/>
                <a:cs typeface="Times New Roman" panose="02020603050405020304" pitchFamily="18" charset="0"/>
              </a:rPr>
              <a:t>prepare </a:t>
            </a:r>
            <a:r>
              <a:rPr lang="en-US" sz="1600" dirty="0" smtClean="0">
                <a:latin typeface="Calibri" panose="020F0502020204030204" pitchFamily="34" charset="0"/>
                <a:ea typeface="Times New Roman" panose="02020603050405020304" pitchFamily="18" charset="0"/>
                <a:cs typeface="Times New Roman" panose="02020603050405020304" pitchFamily="18" charset="0"/>
              </a:rPr>
              <a:t>an IMP that </a:t>
            </a:r>
            <a:r>
              <a:rPr lang="en-US" sz="1600" dirty="0">
                <a:latin typeface="Calibri" panose="020F0502020204030204" pitchFamily="34" charset="0"/>
                <a:ea typeface="Times New Roman" panose="02020603050405020304" pitchFamily="18" charset="0"/>
                <a:cs typeface="Times New Roman" panose="02020603050405020304" pitchFamily="18" charset="0"/>
              </a:rPr>
              <a:t>will serve as a framework for discussions with environmental regulatory agencies, </a:t>
            </a:r>
            <a:r>
              <a:rPr lang="en-US" sz="1600" b="1" dirty="0">
                <a:solidFill>
                  <a:srgbClr val="519A40"/>
                </a:solidFill>
                <a:latin typeface="Calibri" panose="020F0502020204030204" pitchFamily="34" charset="0"/>
                <a:ea typeface="Times New Roman" panose="02020603050405020304" pitchFamily="18" charset="0"/>
                <a:cs typeface="Times New Roman" panose="02020603050405020304" pitchFamily="18" charset="0"/>
              </a:rPr>
              <a:t>increasing predictability </a:t>
            </a:r>
            <a:r>
              <a:rPr lang="en-US" sz="1600" dirty="0">
                <a:latin typeface="Calibri" panose="020F0502020204030204" pitchFamily="34" charset="0"/>
                <a:ea typeface="Times New Roman" panose="02020603050405020304" pitchFamily="18" charset="0"/>
                <a:cs typeface="Times New Roman" panose="02020603050405020304" pitchFamily="18" charset="0"/>
              </a:rPr>
              <a:t>when projects are reviewed for permitting.</a:t>
            </a:r>
          </a:p>
          <a:p>
            <a:pPr marL="342900" marR="0" lvl="0" indent="-223838">
              <a:spcBef>
                <a:spcPts val="0"/>
              </a:spcBef>
              <a:spcAft>
                <a:spcPts val="1000"/>
              </a:spcAft>
              <a:buFont typeface="Wingdings" panose="05000000000000000000" pitchFamily="2" charset="2"/>
              <a:buChar char=""/>
              <a:tabLst>
                <a:tab pos="342900" algn="l"/>
                <a:tab pos="685800" algn="l"/>
                <a:tab pos="342900" algn="l"/>
                <a:tab pos="571500" algn="l"/>
              </a:tabLst>
            </a:pPr>
            <a:r>
              <a:rPr lang="en-US" sz="1600" dirty="0">
                <a:latin typeface="Calibri" panose="020F0502020204030204" pitchFamily="34" charset="0"/>
                <a:ea typeface="Times New Roman" panose="02020603050405020304" pitchFamily="18" charset="0"/>
                <a:cs typeface="Times New Roman" panose="02020603050405020304" pitchFamily="18" charset="0"/>
              </a:rPr>
              <a:t>To develop </a:t>
            </a:r>
            <a:r>
              <a:rPr lang="en-US" sz="1600" dirty="0" smtClean="0">
                <a:latin typeface="Calibri" panose="020F0502020204030204" pitchFamily="34" charset="0"/>
                <a:ea typeface="Times New Roman" panose="02020603050405020304" pitchFamily="18" charset="0"/>
                <a:cs typeface="Times New Roman" panose="02020603050405020304" pitchFamily="18" charset="0"/>
              </a:rPr>
              <a:t>an asset management </a:t>
            </a:r>
            <a:r>
              <a:rPr lang="en-US" sz="1600" dirty="0">
                <a:latin typeface="Calibri" panose="020F0502020204030204" pitchFamily="34" charset="0"/>
                <a:ea typeface="Times New Roman" panose="02020603050405020304" pitchFamily="18" charset="0"/>
                <a:cs typeface="Times New Roman" panose="02020603050405020304" pitchFamily="18" charset="0"/>
              </a:rPr>
              <a:t>tool that will allow the university to track ongoing stormwater improvements and </a:t>
            </a:r>
            <a:r>
              <a:rPr lang="en-US" sz="1600" b="1" dirty="0">
                <a:solidFill>
                  <a:srgbClr val="519A40"/>
                </a:solidFill>
                <a:latin typeface="Calibri" panose="020F0502020204030204" pitchFamily="34" charset="0"/>
                <a:ea typeface="Times New Roman" panose="02020603050405020304" pitchFamily="18" charset="0"/>
                <a:cs typeface="Times New Roman" panose="02020603050405020304" pitchFamily="18" charset="0"/>
              </a:rPr>
              <a:t>coordinate management and maintenance </a:t>
            </a:r>
            <a:r>
              <a:rPr lang="en-US" sz="1600" dirty="0">
                <a:latin typeface="Calibri" panose="020F0502020204030204" pitchFamily="34" charset="0"/>
                <a:ea typeface="Times New Roman" panose="02020603050405020304" pitchFamily="18" charset="0"/>
                <a:cs typeface="Times New Roman" panose="02020603050405020304" pitchFamily="18" charset="0"/>
              </a:rPr>
              <a:t>programs.</a:t>
            </a:r>
          </a:p>
          <a:p>
            <a:pPr marL="342900" marR="0" lvl="0" indent="-223838">
              <a:spcBef>
                <a:spcPts val="0"/>
              </a:spcBef>
              <a:spcAft>
                <a:spcPts val="1000"/>
              </a:spcAft>
              <a:buFont typeface="Wingdings" panose="05000000000000000000" pitchFamily="2" charset="2"/>
              <a:buChar char=""/>
              <a:tabLst>
                <a:tab pos="342900" algn="l"/>
                <a:tab pos="685800" algn="l"/>
                <a:tab pos="342900" algn="l"/>
                <a:tab pos="571500" algn="l"/>
              </a:tabLst>
            </a:pPr>
            <a:r>
              <a:rPr lang="en-US" sz="1600" dirty="0" smtClean="0">
                <a:latin typeface="Calibri" panose="020F0502020204030204" pitchFamily="34" charset="0"/>
                <a:ea typeface="Times New Roman" panose="02020603050405020304" pitchFamily="18" charset="0"/>
                <a:cs typeface="Times New Roman" panose="02020603050405020304" pitchFamily="18" charset="0"/>
              </a:rPr>
              <a:t>To </a:t>
            </a:r>
            <a:r>
              <a:rPr lang="en-US" sz="1600" b="1" dirty="0">
                <a:solidFill>
                  <a:srgbClr val="519A40"/>
                </a:solidFill>
                <a:latin typeface="Calibri" panose="020F0502020204030204" pitchFamily="34" charset="0"/>
                <a:ea typeface="Times New Roman" panose="02020603050405020304" pitchFamily="18" charset="0"/>
                <a:cs typeface="Times New Roman" panose="02020603050405020304" pitchFamily="18" charset="0"/>
              </a:rPr>
              <a:t>codify and clarify standards </a:t>
            </a:r>
            <a:r>
              <a:rPr lang="en-US" sz="1600" dirty="0">
                <a:latin typeface="Calibri" panose="020F0502020204030204" pitchFamily="34" charset="0"/>
                <a:ea typeface="Times New Roman" panose="02020603050405020304" pitchFamily="18" charset="0"/>
                <a:cs typeface="Times New Roman" panose="02020603050405020304" pitchFamily="18" charset="0"/>
              </a:rPr>
              <a:t>of appropriate project response regarding </a:t>
            </a:r>
            <a:r>
              <a:rPr lang="en-US" sz="1600" dirty="0" smtClean="0">
                <a:latin typeface="Calibri" panose="020F0502020204030204" pitchFamily="34" charset="0"/>
                <a:ea typeface="Times New Roman" panose="02020603050405020304" pitchFamily="18" charset="0"/>
                <a:cs typeface="Times New Roman" panose="02020603050405020304" pitchFamily="18" charset="0"/>
              </a:rPr>
              <a:t>site </a:t>
            </a:r>
            <a:r>
              <a:rPr lang="en-US" sz="1600" dirty="0">
                <a:latin typeface="Calibri" panose="020F0502020204030204" pitchFamily="34" charset="0"/>
                <a:ea typeface="Times New Roman" panose="02020603050405020304" pitchFamily="18" charset="0"/>
                <a:cs typeface="Times New Roman" panose="02020603050405020304" pitchFamily="18" charset="0"/>
              </a:rPr>
              <a:t>development, open space development, and </a:t>
            </a:r>
            <a:r>
              <a:rPr lang="en-US" sz="1600" dirty="0" smtClean="0">
                <a:latin typeface="Calibri" panose="020F0502020204030204" pitchFamily="34" charset="0"/>
                <a:ea typeface="Times New Roman" panose="02020603050405020304" pitchFamily="18" charset="0"/>
                <a:cs typeface="Times New Roman" panose="02020603050405020304" pitchFamily="18" charset="0"/>
              </a:rPr>
              <a:t>landscaping, ultimately leading to a </a:t>
            </a:r>
            <a:r>
              <a:rPr lang="en-US" sz="1600" dirty="0">
                <a:latin typeface="Calibri" panose="020F0502020204030204" pitchFamily="34" charset="0"/>
                <a:ea typeface="Times New Roman" panose="02020603050405020304" pitchFamily="18" charset="0"/>
                <a:cs typeface="Times New Roman" panose="02020603050405020304" pitchFamily="18" charset="0"/>
              </a:rPr>
              <a:t>more unified campus </a:t>
            </a:r>
            <a:r>
              <a:rPr lang="en-US" sz="1600" dirty="0" smtClean="0">
                <a:latin typeface="Calibri" panose="020F0502020204030204" pitchFamily="34" charset="0"/>
                <a:ea typeface="Times New Roman" panose="02020603050405020304" pitchFamily="18" charset="0"/>
                <a:cs typeface="Times New Roman" panose="02020603050405020304" pitchFamily="18" charset="0"/>
              </a:rPr>
              <a:t>environment, while addressing stormwater management.</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62819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386" b="3850"/>
          <a:stretch/>
        </p:blipFill>
        <p:spPr>
          <a:xfrm>
            <a:off x="838200" y="1975196"/>
            <a:ext cx="8572500" cy="4565561"/>
          </a:xfrm>
          <a:prstGeom prst="rect">
            <a:avLst/>
          </a:prstGeom>
        </p:spPr>
      </p:pic>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Existing Land Use</a:t>
            </a:r>
            <a:endParaRPr lang="en-US" b="1" spc="50" dirty="0">
              <a:latin typeface="Calibri" panose="020F0502020204030204" pitchFamily="34" charset="0"/>
            </a:endParaRPr>
          </a:p>
        </p:txBody>
      </p:sp>
    </p:spTree>
    <p:extLst>
      <p:ext uri="{BB962C8B-B14F-4D97-AF65-F5344CB8AC3E}">
        <p14:creationId xmlns:p14="http://schemas.microsoft.com/office/powerpoint/2010/main" val="399808459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887" b="4350"/>
          <a:stretch/>
        </p:blipFill>
        <p:spPr>
          <a:xfrm>
            <a:off x="846909" y="1981200"/>
            <a:ext cx="8572500" cy="4514046"/>
          </a:xfrm>
          <a:prstGeom prst="rect">
            <a:avLst/>
          </a:prstGeom>
        </p:spPr>
      </p:pic>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Concept</a:t>
            </a:r>
            <a:endParaRPr lang="en-US" b="1" spc="50" dirty="0">
              <a:latin typeface="Calibri" panose="020F0502020204030204" pitchFamily="34" charset="0"/>
            </a:endParaRPr>
          </a:p>
        </p:txBody>
      </p:sp>
    </p:spTree>
    <p:extLst>
      <p:ext uri="{BB962C8B-B14F-4D97-AF65-F5344CB8AC3E}">
        <p14:creationId xmlns:p14="http://schemas.microsoft.com/office/powerpoint/2010/main" val="237951895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Challenges</a:t>
            </a:r>
            <a:endParaRPr lang="en-US" b="1" spc="50" dirty="0">
              <a:latin typeface="Calibri" panose="020F050202020403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763" b="5602"/>
          <a:stretch/>
        </p:blipFill>
        <p:spPr>
          <a:xfrm>
            <a:off x="833846" y="2010178"/>
            <a:ext cx="8462554" cy="4398940"/>
          </a:xfrm>
          <a:prstGeom prst="rect">
            <a:avLst/>
          </a:prstGeom>
        </p:spPr>
      </p:pic>
    </p:spTree>
    <p:extLst>
      <p:ext uri="{BB962C8B-B14F-4D97-AF65-F5344CB8AC3E}">
        <p14:creationId xmlns:p14="http://schemas.microsoft.com/office/powerpoint/2010/main" val="365275182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Site Influence</a:t>
            </a:r>
            <a:endParaRPr lang="en-US" b="1" spc="50" dirty="0">
              <a:latin typeface="Calibri" panose="020F050202020403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885" b="6103"/>
          <a:stretch/>
        </p:blipFill>
        <p:spPr>
          <a:xfrm>
            <a:off x="1034182" y="2133600"/>
            <a:ext cx="8096755" cy="4227039"/>
          </a:xfrm>
          <a:prstGeom prst="rect">
            <a:avLst/>
          </a:prstGeom>
        </p:spPr>
      </p:pic>
    </p:spTree>
    <p:extLst>
      <p:ext uri="{BB962C8B-B14F-4D97-AF65-F5344CB8AC3E}">
        <p14:creationId xmlns:p14="http://schemas.microsoft.com/office/powerpoint/2010/main" val="302235964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Precedents</a:t>
            </a:r>
            <a:endParaRPr lang="en-US" b="1" spc="50" dirty="0">
              <a:latin typeface="Calibri" panose="020F0502020204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0142" b="6979"/>
          <a:stretch/>
        </p:blipFill>
        <p:spPr>
          <a:xfrm>
            <a:off x="838200" y="1981201"/>
            <a:ext cx="8305800" cy="4130283"/>
          </a:xfrm>
          <a:prstGeom prst="rect">
            <a:avLst/>
          </a:prstGeom>
        </p:spPr>
      </p:pic>
    </p:spTree>
    <p:extLst>
      <p:ext uri="{BB962C8B-B14F-4D97-AF65-F5344CB8AC3E}">
        <p14:creationId xmlns:p14="http://schemas.microsoft.com/office/powerpoint/2010/main" val="257360505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261" b="5977"/>
          <a:stretch/>
        </p:blipFill>
        <p:spPr>
          <a:xfrm>
            <a:off x="838200" y="2057400"/>
            <a:ext cx="8305800" cy="4323696"/>
          </a:xfrm>
          <a:prstGeom prst="rect">
            <a:avLst/>
          </a:prstGeom>
        </p:spPr>
      </p:pic>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Precedents</a:t>
            </a:r>
            <a:endParaRPr lang="en-US" b="1" spc="50" dirty="0">
              <a:latin typeface="Calibri" panose="020F0502020204030204" pitchFamily="34" charset="0"/>
            </a:endParaRPr>
          </a:p>
        </p:txBody>
      </p:sp>
    </p:spTree>
    <p:extLst>
      <p:ext uri="{BB962C8B-B14F-4D97-AF65-F5344CB8AC3E}">
        <p14:creationId xmlns:p14="http://schemas.microsoft.com/office/powerpoint/2010/main" val="279235146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261" b="6228"/>
          <a:stretch/>
        </p:blipFill>
        <p:spPr>
          <a:xfrm>
            <a:off x="838200" y="2057400"/>
            <a:ext cx="8326372" cy="4323696"/>
          </a:xfrm>
          <a:prstGeom prst="rect">
            <a:avLst/>
          </a:prstGeom>
        </p:spPr>
      </p:pic>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Precedents</a:t>
            </a:r>
            <a:endParaRPr lang="en-US" b="1" spc="50" dirty="0">
              <a:latin typeface="Calibri" panose="020F0502020204030204" pitchFamily="34" charset="0"/>
            </a:endParaRPr>
          </a:p>
        </p:txBody>
      </p:sp>
    </p:spTree>
    <p:extLst>
      <p:ext uri="{BB962C8B-B14F-4D97-AF65-F5344CB8AC3E}">
        <p14:creationId xmlns:p14="http://schemas.microsoft.com/office/powerpoint/2010/main" val="40297282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Statement of Design Intent</a:t>
            </a:r>
            <a:endParaRPr lang="en-US" b="1" spc="50" dirty="0">
              <a:latin typeface="Calibri" panose="020F050202020403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9406" b="21252"/>
          <a:stretch/>
        </p:blipFill>
        <p:spPr>
          <a:xfrm>
            <a:off x="838200" y="2590800"/>
            <a:ext cx="8346429" cy="2971800"/>
          </a:xfrm>
          <a:prstGeom prst="rect">
            <a:avLst/>
          </a:prstGeom>
        </p:spPr>
      </p:pic>
    </p:spTree>
    <p:extLst>
      <p:ext uri="{BB962C8B-B14F-4D97-AF65-F5344CB8AC3E}">
        <p14:creationId xmlns:p14="http://schemas.microsoft.com/office/powerpoint/2010/main" val="410395002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61378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Stacking Option 1:  Four Program Floors with Basement</a:t>
            </a:r>
            <a:endParaRPr lang="en-US" b="1" spc="50" dirty="0">
              <a:latin typeface="Calibri" panose="020F0502020204030204" pitchFamily="34"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5594" y="2133600"/>
            <a:ext cx="3190228" cy="3938832"/>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95800" y="2296677"/>
            <a:ext cx="4532079" cy="3612678"/>
          </a:xfrm>
          <a:prstGeom prst="rect">
            <a:avLst/>
          </a:prstGeom>
        </p:spPr>
      </p:pic>
    </p:spTree>
    <p:extLst>
      <p:ext uri="{BB962C8B-B14F-4D97-AF65-F5344CB8AC3E}">
        <p14:creationId xmlns:p14="http://schemas.microsoft.com/office/powerpoint/2010/main" val="241296184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59854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Stacking Option 2:  Three Program Floors with Basement</a:t>
            </a:r>
            <a:endParaRPr lang="en-US" b="1" spc="50" dirty="0">
              <a:latin typeface="Calibri" panose="020F0502020204030204" pitchFamily="34"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6886" y="1981352"/>
            <a:ext cx="3581400" cy="399325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2976" y="2363486"/>
            <a:ext cx="4474224" cy="3228982"/>
          </a:xfrm>
          <a:prstGeom prst="rect">
            <a:avLst/>
          </a:prstGeom>
        </p:spPr>
      </p:pic>
    </p:spTree>
    <p:extLst>
      <p:ext uri="{BB962C8B-B14F-4D97-AF65-F5344CB8AC3E}">
        <p14:creationId xmlns:p14="http://schemas.microsoft.com/office/powerpoint/2010/main" val="371572351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856" t="3332" r="3420" b="4445"/>
          <a:stretch/>
        </p:blipFill>
        <p:spPr>
          <a:xfrm>
            <a:off x="1777699" y="1588532"/>
            <a:ext cx="6701406" cy="6952708"/>
          </a:xfrm>
          <a:prstGeom prst="rect">
            <a:avLst/>
          </a:prstGeom>
        </p:spPr>
      </p:pic>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smtClean="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10" name="TextBox 9"/>
          <p:cNvSpPr txBox="1"/>
          <p:nvPr/>
        </p:nvSpPr>
        <p:spPr>
          <a:xfrm>
            <a:off x="1619755" y="1219200"/>
            <a:ext cx="6990845" cy="369332"/>
          </a:xfrm>
          <a:prstGeom prst="rect">
            <a:avLst/>
          </a:prstGeom>
          <a:noFill/>
        </p:spPr>
        <p:txBody>
          <a:bodyPr wrap="square" rtlCol="0">
            <a:spAutoFit/>
          </a:bodyPr>
          <a:lstStyle/>
          <a:p>
            <a:r>
              <a:rPr lang="en-US" b="1" spc="50" dirty="0" smtClean="0">
                <a:latin typeface="Calibri" panose="020F0502020204030204" pitchFamily="34" charset="0"/>
              </a:rPr>
              <a:t>Long-Range Planning Studies – Stormwater IMP</a:t>
            </a:r>
            <a:endParaRPr lang="en-US" b="1" spc="50" dirty="0">
              <a:latin typeface="Calibri" panose="020F0502020204030204" pitchFamily="34" charset="0"/>
            </a:endParaRPr>
          </a:p>
        </p:txBody>
      </p:sp>
      <p:sp>
        <p:nvSpPr>
          <p:cNvPr id="6" name="TextBox 5"/>
          <p:cNvSpPr txBox="1"/>
          <p:nvPr/>
        </p:nvSpPr>
        <p:spPr>
          <a:xfrm>
            <a:off x="1743832" y="6019800"/>
            <a:ext cx="6990845" cy="523220"/>
          </a:xfrm>
          <a:prstGeom prst="rect">
            <a:avLst/>
          </a:prstGeom>
          <a:noFill/>
        </p:spPr>
        <p:txBody>
          <a:bodyPr wrap="square" rtlCol="0">
            <a:spAutoFit/>
          </a:bodyPr>
          <a:lstStyle/>
          <a:p>
            <a:r>
              <a:rPr lang="en-US" sz="1400" b="1" spc="50" dirty="0" smtClean="0">
                <a:latin typeface="Calibri" panose="020F0502020204030204" pitchFamily="34" charset="0"/>
              </a:rPr>
              <a:t>MDE Permits </a:t>
            </a:r>
            <a:br>
              <a:rPr lang="en-US" sz="1400" b="1" spc="50" dirty="0" smtClean="0">
                <a:latin typeface="Calibri" panose="020F0502020204030204" pitchFamily="34" charset="0"/>
              </a:rPr>
            </a:br>
            <a:r>
              <a:rPr lang="en-US" sz="1400" b="1" spc="50" dirty="0" smtClean="0">
                <a:latin typeface="Calibri" panose="020F0502020204030204" pitchFamily="34" charset="0"/>
              </a:rPr>
              <a:t>Since 2006</a:t>
            </a:r>
            <a:endParaRPr lang="en-US" sz="1400" b="1" spc="50" dirty="0">
              <a:latin typeface="Calibri" panose="020F0502020204030204" pitchFamily="34" charset="0"/>
            </a:endParaRPr>
          </a:p>
        </p:txBody>
      </p:sp>
    </p:spTree>
    <p:extLst>
      <p:ext uri="{BB962C8B-B14F-4D97-AF65-F5344CB8AC3E}">
        <p14:creationId xmlns:p14="http://schemas.microsoft.com/office/powerpoint/2010/main" val="171163592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59092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Stacking Option </a:t>
            </a:r>
            <a:r>
              <a:rPr lang="en-US" dirty="0" smtClean="0"/>
              <a:t>3:  Five </a:t>
            </a:r>
            <a:r>
              <a:rPr lang="en-US" dirty="0"/>
              <a:t>Program Floors with Basement</a:t>
            </a:r>
            <a:endParaRPr lang="en-US" b="1" spc="50" dirty="0">
              <a:latin typeface="Calibri" panose="020F0502020204030204" pitchFamily="34"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7425" r="6613"/>
          <a:stretch/>
        </p:blipFill>
        <p:spPr>
          <a:xfrm rot="16200000">
            <a:off x="4885323" y="2125077"/>
            <a:ext cx="4354016" cy="3913862"/>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9467" y="1976742"/>
            <a:ext cx="3887296" cy="4022401"/>
          </a:xfrm>
          <a:prstGeom prst="rect">
            <a:avLst/>
          </a:prstGeom>
        </p:spPr>
      </p:pic>
    </p:spTree>
    <p:extLst>
      <p:ext uri="{BB962C8B-B14F-4D97-AF65-F5344CB8AC3E}">
        <p14:creationId xmlns:p14="http://schemas.microsoft.com/office/powerpoint/2010/main" val="271546509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6595010" cy="646331"/>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p>
          <a:p>
            <a:r>
              <a:rPr lang="en-US" dirty="0"/>
              <a:t>Stacking Option 3A:  Four Floors with Basement</a:t>
            </a:r>
            <a:endParaRPr lang="en-US" b="1" spc="50" dirty="0">
              <a:latin typeface="Calibri" panose="020F0502020204030204" pitchFamily="34"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5400" y="2133600"/>
            <a:ext cx="3866611" cy="362270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6683" y="1946299"/>
            <a:ext cx="3820117" cy="3954372"/>
          </a:xfrm>
          <a:prstGeom prst="rect">
            <a:avLst/>
          </a:prstGeom>
        </p:spPr>
      </p:pic>
    </p:spTree>
    <p:extLst>
      <p:ext uri="{BB962C8B-B14F-4D97-AF65-F5344CB8AC3E}">
        <p14:creationId xmlns:p14="http://schemas.microsoft.com/office/powerpoint/2010/main" val="118821874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369332"/>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endParaRPr lang="en-US" b="1" spc="50" dirty="0">
              <a:latin typeface="Calibri" panose="020F0502020204030204" pitchFamily="34" charset="0"/>
            </a:endParaRPr>
          </a:p>
        </p:txBody>
      </p:sp>
      <p:sp>
        <p:nvSpPr>
          <p:cNvPr id="8" name="TextBox 7"/>
          <p:cNvSpPr txBox="1"/>
          <p:nvPr/>
        </p:nvSpPr>
        <p:spPr>
          <a:xfrm>
            <a:off x="1143000" y="3124200"/>
            <a:ext cx="1524000" cy="2893100"/>
          </a:xfrm>
          <a:prstGeom prst="rect">
            <a:avLst/>
          </a:prstGeom>
          <a:noFill/>
        </p:spPr>
        <p:txBody>
          <a:bodyPr wrap="square" rtlCol="0">
            <a:spAutoFit/>
          </a:bodyPr>
          <a:lstStyle/>
          <a:p>
            <a:r>
              <a:rPr lang="en-US" sz="1400" dirty="0" smtClean="0"/>
              <a:t>Part I Program</a:t>
            </a:r>
          </a:p>
          <a:p>
            <a:endParaRPr lang="en-US" sz="1400" dirty="0" smtClean="0"/>
          </a:p>
          <a:p>
            <a:endParaRPr lang="en-US" sz="1400" dirty="0" smtClean="0"/>
          </a:p>
          <a:p>
            <a:endParaRPr lang="en-US" sz="1400" dirty="0" smtClean="0"/>
          </a:p>
          <a:p>
            <a:r>
              <a:rPr lang="en-US" sz="1400" dirty="0" smtClean="0"/>
              <a:t>Part II Program</a:t>
            </a:r>
          </a:p>
          <a:p>
            <a:endParaRPr lang="en-US" sz="1400" dirty="0" smtClean="0"/>
          </a:p>
          <a:p>
            <a:endParaRPr lang="en-US" sz="1400" dirty="0" smtClean="0"/>
          </a:p>
          <a:p>
            <a:endParaRPr lang="en-US" sz="1400" dirty="0" smtClean="0"/>
          </a:p>
          <a:p>
            <a:r>
              <a:rPr lang="en-US" sz="1400" dirty="0" smtClean="0"/>
              <a:t>Design*</a:t>
            </a:r>
          </a:p>
          <a:p>
            <a:endParaRPr lang="en-US" sz="1400" dirty="0" smtClean="0"/>
          </a:p>
          <a:p>
            <a:endParaRPr lang="en-US" sz="1400" dirty="0" smtClean="0"/>
          </a:p>
          <a:p>
            <a:endParaRPr lang="en-US" sz="1400" dirty="0" smtClean="0"/>
          </a:p>
          <a:p>
            <a:r>
              <a:rPr lang="en-US" sz="1400" dirty="0" smtClean="0"/>
              <a:t>Construction*</a:t>
            </a:r>
            <a:endParaRPr lang="en-US" sz="1400" dirty="0"/>
          </a:p>
        </p:txBody>
      </p:sp>
      <p:sp>
        <p:nvSpPr>
          <p:cNvPr id="9" name="Rectangle 8"/>
          <p:cNvSpPr/>
          <p:nvPr/>
        </p:nvSpPr>
        <p:spPr>
          <a:xfrm>
            <a:off x="2514600" y="3124200"/>
            <a:ext cx="228600" cy="304800"/>
          </a:xfrm>
          <a:prstGeom prst="rect">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rot="5400000">
            <a:off x="1371600" y="4419600"/>
            <a:ext cx="381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14600" y="2286000"/>
            <a:ext cx="838200" cy="276999"/>
          </a:xfrm>
          <a:prstGeom prst="rect">
            <a:avLst/>
          </a:prstGeom>
          <a:noFill/>
        </p:spPr>
        <p:txBody>
          <a:bodyPr wrap="square" rtlCol="0">
            <a:spAutoFit/>
          </a:bodyPr>
          <a:lstStyle/>
          <a:p>
            <a:r>
              <a:rPr lang="en-US" sz="1200" b="1" dirty="0" smtClean="0"/>
              <a:t>2011</a:t>
            </a:r>
            <a:endParaRPr lang="en-US" sz="1200" b="1" dirty="0"/>
          </a:p>
        </p:txBody>
      </p:sp>
      <p:cxnSp>
        <p:nvCxnSpPr>
          <p:cNvPr id="12" name="Straight Connector 11"/>
          <p:cNvCxnSpPr/>
          <p:nvPr/>
        </p:nvCxnSpPr>
        <p:spPr>
          <a:xfrm rot="5400000">
            <a:off x="2133600" y="4419600"/>
            <a:ext cx="381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76600" y="2286000"/>
            <a:ext cx="838200" cy="276999"/>
          </a:xfrm>
          <a:prstGeom prst="rect">
            <a:avLst/>
          </a:prstGeom>
          <a:noFill/>
        </p:spPr>
        <p:txBody>
          <a:bodyPr wrap="square" rtlCol="0">
            <a:spAutoFit/>
          </a:bodyPr>
          <a:lstStyle/>
          <a:p>
            <a:r>
              <a:rPr lang="en-US" sz="1200" b="1" dirty="0" smtClean="0"/>
              <a:t>2012</a:t>
            </a:r>
            <a:endParaRPr lang="en-US" sz="1200" b="1" dirty="0"/>
          </a:p>
        </p:txBody>
      </p:sp>
      <p:cxnSp>
        <p:nvCxnSpPr>
          <p:cNvPr id="14" name="Straight Connector 13"/>
          <p:cNvCxnSpPr/>
          <p:nvPr/>
        </p:nvCxnSpPr>
        <p:spPr>
          <a:xfrm rot="5400000">
            <a:off x="2895600" y="4419600"/>
            <a:ext cx="381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38600" y="2286000"/>
            <a:ext cx="838200" cy="276999"/>
          </a:xfrm>
          <a:prstGeom prst="rect">
            <a:avLst/>
          </a:prstGeom>
          <a:noFill/>
        </p:spPr>
        <p:txBody>
          <a:bodyPr wrap="square" rtlCol="0">
            <a:spAutoFit/>
          </a:bodyPr>
          <a:lstStyle/>
          <a:p>
            <a:r>
              <a:rPr lang="en-US" sz="1200" b="1" dirty="0" smtClean="0"/>
              <a:t>2013</a:t>
            </a:r>
            <a:endParaRPr lang="en-US" sz="1200" b="1" dirty="0"/>
          </a:p>
        </p:txBody>
      </p:sp>
      <p:cxnSp>
        <p:nvCxnSpPr>
          <p:cNvPr id="16" name="Straight Connector 15"/>
          <p:cNvCxnSpPr/>
          <p:nvPr/>
        </p:nvCxnSpPr>
        <p:spPr>
          <a:xfrm rot="5400000">
            <a:off x="3657600" y="4419600"/>
            <a:ext cx="381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00600" y="2286000"/>
            <a:ext cx="838200" cy="276999"/>
          </a:xfrm>
          <a:prstGeom prst="rect">
            <a:avLst/>
          </a:prstGeom>
          <a:noFill/>
        </p:spPr>
        <p:txBody>
          <a:bodyPr wrap="square" rtlCol="0">
            <a:spAutoFit/>
          </a:bodyPr>
          <a:lstStyle/>
          <a:p>
            <a:r>
              <a:rPr lang="en-US" sz="1200" b="1" dirty="0" smtClean="0"/>
              <a:t>2014</a:t>
            </a:r>
            <a:endParaRPr lang="en-US" sz="1200" b="1" dirty="0"/>
          </a:p>
        </p:txBody>
      </p:sp>
      <p:sp>
        <p:nvSpPr>
          <p:cNvPr id="18" name="TextBox 17"/>
          <p:cNvSpPr txBox="1"/>
          <p:nvPr/>
        </p:nvSpPr>
        <p:spPr>
          <a:xfrm>
            <a:off x="5562600" y="2286000"/>
            <a:ext cx="838200" cy="276999"/>
          </a:xfrm>
          <a:prstGeom prst="rect">
            <a:avLst/>
          </a:prstGeom>
          <a:noFill/>
        </p:spPr>
        <p:txBody>
          <a:bodyPr wrap="square" rtlCol="0">
            <a:spAutoFit/>
          </a:bodyPr>
          <a:lstStyle/>
          <a:p>
            <a:r>
              <a:rPr lang="en-US" sz="1200" b="1" dirty="0" smtClean="0"/>
              <a:t>2015</a:t>
            </a:r>
            <a:endParaRPr lang="en-US" sz="1200" b="1" dirty="0"/>
          </a:p>
        </p:txBody>
      </p:sp>
      <p:sp>
        <p:nvSpPr>
          <p:cNvPr id="20" name="TextBox 19"/>
          <p:cNvSpPr txBox="1"/>
          <p:nvPr/>
        </p:nvSpPr>
        <p:spPr>
          <a:xfrm>
            <a:off x="6324600" y="2286000"/>
            <a:ext cx="838200" cy="276999"/>
          </a:xfrm>
          <a:prstGeom prst="rect">
            <a:avLst/>
          </a:prstGeom>
          <a:noFill/>
        </p:spPr>
        <p:txBody>
          <a:bodyPr wrap="square" rtlCol="0">
            <a:spAutoFit/>
          </a:bodyPr>
          <a:lstStyle/>
          <a:p>
            <a:r>
              <a:rPr lang="en-US" sz="1200" b="1" dirty="0" smtClean="0"/>
              <a:t>2016</a:t>
            </a:r>
            <a:endParaRPr lang="en-US" sz="1200" b="1" dirty="0"/>
          </a:p>
        </p:txBody>
      </p:sp>
      <p:sp>
        <p:nvSpPr>
          <p:cNvPr id="23" name="TextBox 22"/>
          <p:cNvSpPr txBox="1"/>
          <p:nvPr/>
        </p:nvSpPr>
        <p:spPr>
          <a:xfrm>
            <a:off x="7086600" y="2286000"/>
            <a:ext cx="838200" cy="276999"/>
          </a:xfrm>
          <a:prstGeom prst="rect">
            <a:avLst/>
          </a:prstGeom>
          <a:noFill/>
        </p:spPr>
        <p:txBody>
          <a:bodyPr wrap="square" rtlCol="0">
            <a:spAutoFit/>
          </a:bodyPr>
          <a:lstStyle/>
          <a:p>
            <a:r>
              <a:rPr lang="en-US" sz="1200" b="1" dirty="0" smtClean="0"/>
              <a:t>2017</a:t>
            </a:r>
            <a:endParaRPr lang="en-US" sz="1200" b="1" dirty="0"/>
          </a:p>
        </p:txBody>
      </p:sp>
      <p:sp>
        <p:nvSpPr>
          <p:cNvPr id="24" name="TextBox 23"/>
          <p:cNvSpPr txBox="1"/>
          <p:nvPr/>
        </p:nvSpPr>
        <p:spPr>
          <a:xfrm>
            <a:off x="7848600" y="2286000"/>
            <a:ext cx="838200" cy="276999"/>
          </a:xfrm>
          <a:prstGeom prst="rect">
            <a:avLst/>
          </a:prstGeom>
          <a:noFill/>
        </p:spPr>
        <p:txBody>
          <a:bodyPr wrap="square" rtlCol="0">
            <a:spAutoFit/>
          </a:bodyPr>
          <a:lstStyle/>
          <a:p>
            <a:r>
              <a:rPr lang="en-US" sz="1200" b="1" dirty="0" smtClean="0"/>
              <a:t>2018</a:t>
            </a:r>
            <a:endParaRPr lang="en-US" sz="1200" b="1" dirty="0"/>
          </a:p>
        </p:txBody>
      </p:sp>
      <p:sp>
        <p:nvSpPr>
          <p:cNvPr id="25" name="Diamond 24"/>
          <p:cNvSpPr/>
          <p:nvPr/>
        </p:nvSpPr>
        <p:spPr>
          <a:xfrm>
            <a:off x="2590800" y="3124200"/>
            <a:ext cx="304800" cy="304800"/>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857500" y="3042419"/>
            <a:ext cx="838200" cy="415498"/>
          </a:xfrm>
          <a:prstGeom prst="rect">
            <a:avLst/>
          </a:prstGeom>
          <a:noFill/>
        </p:spPr>
        <p:txBody>
          <a:bodyPr wrap="square" rtlCol="0">
            <a:spAutoFit/>
          </a:bodyPr>
          <a:lstStyle/>
          <a:p>
            <a:r>
              <a:rPr lang="en-US" sz="1050" dirty="0" smtClean="0"/>
              <a:t>Part I Submitted</a:t>
            </a:r>
            <a:endParaRPr lang="en-US" sz="1050" dirty="0"/>
          </a:p>
        </p:txBody>
      </p:sp>
      <p:sp>
        <p:nvSpPr>
          <p:cNvPr id="27" name="Rectangle 26"/>
          <p:cNvSpPr/>
          <p:nvPr/>
        </p:nvSpPr>
        <p:spPr>
          <a:xfrm>
            <a:off x="2667000" y="4004102"/>
            <a:ext cx="533400" cy="304800"/>
          </a:xfrm>
          <a:prstGeom prst="rect">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a:off x="3048000" y="4004102"/>
            <a:ext cx="304800" cy="304800"/>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276600" y="3886200"/>
            <a:ext cx="838200" cy="415498"/>
          </a:xfrm>
          <a:prstGeom prst="rect">
            <a:avLst/>
          </a:prstGeom>
          <a:noFill/>
        </p:spPr>
        <p:txBody>
          <a:bodyPr wrap="square" rtlCol="0">
            <a:spAutoFit/>
          </a:bodyPr>
          <a:lstStyle/>
          <a:p>
            <a:r>
              <a:rPr lang="en-US" sz="1050" dirty="0" smtClean="0"/>
              <a:t>Part II Submitted</a:t>
            </a:r>
            <a:endParaRPr lang="en-US" sz="1050" dirty="0"/>
          </a:p>
        </p:txBody>
      </p:sp>
      <p:sp>
        <p:nvSpPr>
          <p:cNvPr id="30" name="Rectangle 29"/>
          <p:cNvSpPr/>
          <p:nvPr/>
        </p:nvSpPr>
        <p:spPr>
          <a:xfrm>
            <a:off x="5791199" y="4800600"/>
            <a:ext cx="1219201" cy="304800"/>
          </a:xfrm>
          <a:prstGeom prst="rect">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15200" y="5638800"/>
            <a:ext cx="1600200" cy="304800"/>
          </a:xfrm>
          <a:prstGeom prst="rect">
            <a:avLst/>
          </a:prstGeom>
          <a:gradFill flip="none" rotWithShape="1">
            <a:gsLst>
              <a:gs pos="0">
                <a:srgbClr val="5B5ED7">
                  <a:tint val="66000"/>
                  <a:satMod val="160000"/>
                </a:srgbClr>
              </a:gs>
              <a:gs pos="50000">
                <a:srgbClr val="5B5ED7">
                  <a:tint val="44500"/>
                  <a:satMod val="160000"/>
                </a:srgbClr>
              </a:gs>
              <a:gs pos="100000">
                <a:srgbClr val="5B5ED7">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610600" y="2286000"/>
            <a:ext cx="838200" cy="276999"/>
          </a:xfrm>
          <a:prstGeom prst="rect">
            <a:avLst/>
          </a:prstGeom>
          <a:noFill/>
        </p:spPr>
        <p:txBody>
          <a:bodyPr wrap="square" rtlCol="0">
            <a:spAutoFit/>
          </a:bodyPr>
          <a:lstStyle/>
          <a:p>
            <a:r>
              <a:rPr lang="en-US" sz="1200" b="1" dirty="0" smtClean="0"/>
              <a:t>2019</a:t>
            </a:r>
            <a:endParaRPr lang="en-US" sz="1200" b="1" dirty="0"/>
          </a:p>
        </p:txBody>
      </p:sp>
      <p:cxnSp>
        <p:nvCxnSpPr>
          <p:cNvPr id="33" name="Straight Connector 32"/>
          <p:cNvCxnSpPr/>
          <p:nvPr/>
        </p:nvCxnSpPr>
        <p:spPr>
          <a:xfrm rot="5400000">
            <a:off x="609600" y="4419600"/>
            <a:ext cx="381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419600" y="4419600"/>
            <a:ext cx="381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181600" y="4419600"/>
            <a:ext cx="381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5943600" y="4419600"/>
            <a:ext cx="381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6705600" y="4419600"/>
            <a:ext cx="3810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143000" y="6397823"/>
            <a:ext cx="8001000" cy="261610"/>
          </a:xfrm>
          <a:prstGeom prst="rect">
            <a:avLst/>
          </a:prstGeom>
          <a:noFill/>
        </p:spPr>
        <p:txBody>
          <a:bodyPr wrap="square" rtlCol="0">
            <a:spAutoFit/>
          </a:bodyPr>
          <a:lstStyle/>
          <a:p>
            <a:r>
              <a:rPr lang="en-US" sz="1100" dirty="0" smtClean="0"/>
              <a:t>* Earliest possible schedule based upon current USM capital budget request</a:t>
            </a:r>
          </a:p>
        </p:txBody>
      </p:sp>
    </p:spTree>
    <p:extLst>
      <p:ext uri="{BB962C8B-B14F-4D97-AF65-F5344CB8AC3E}">
        <p14:creationId xmlns:p14="http://schemas.microsoft.com/office/powerpoint/2010/main" val="327852951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369332"/>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endParaRPr lang="en-US" b="1" spc="50" dirty="0">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1054724" y="2561945"/>
            <a:ext cx="7913504" cy="3571880"/>
          </a:xfrm>
          <a:prstGeom prst="rect">
            <a:avLst/>
          </a:prstGeom>
        </p:spPr>
      </p:pic>
    </p:spTree>
    <p:extLst>
      <p:ext uri="{BB962C8B-B14F-4D97-AF65-F5344CB8AC3E}">
        <p14:creationId xmlns:p14="http://schemas.microsoft.com/office/powerpoint/2010/main" val="12858333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369332"/>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endParaRPr lang="en-US" b="1" spc="50" dirty="0">
              <a:latin typeface="Calibri" panose="020F0502020204030204" pitchFamily="34" charset="0"/>
            </a:endParaRPr>
          </a:p>
        </p:txBody>
      </p:sp>
      <p:sp>
        <p:nvSpPr>
          <p:cNvPr id="6" name="TextBox 5"/>
          <p:cNvSpPr txBox="1"/>
          <p:nvPr/>
        </p:nvSpPr>
        <p:spPr>
          <a:xfrm>
            <a:off x="1626451" y="1524000"/>
            <a:ext cx="7086600" cy="1061829"/>
          </a:xfrm>
          <a:prstGeom prst="rect">
            <a:avLst/>
          </a:prstGeom>
          <a:noFill/>
        </p:spPr>
        <p:txBody>
          <a:bodyPr wrap="square" rtlCol="0">
            <a:spAutoFit/>
          </a:bodyPr>
          <a:lstStyle/>
          <a:p>
            <a:pPr>
              <a:lnSpc>
                <a:spcPct val="150000"/>
              </a:lnSpc>
            </a:pPr>
            <a:r>
              <a:rPr lang="en-US" sz="2100" b="1" dirty="0" smtClean="0">
                <a:solidFill>
                  <a:srgbClr val="5B5ED7"/>
                </a:solidFill>
              </a:rPr>
              <a:t>Schedule </a:t>
            </a:r>
            <a:br>
              <a:rPr lang="en-US" sz="2100" b="1" dirty="0" smtClean="0">
                <a:solidFill>
                  <a:srgbClr val="5B5ED7"/>
                </a:solidFill>
              </a:rPr>
            </a:br>
            <a:endParaRPr lang="en-US" sz="2100" b="1" dirty="0" smtClean="0">
              <a:solidFill>
                <a:srgbClr val="5B5ED7"/>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732341018"/>
              </p:ext>
            </p:extLst>
          </p:nvPr>
        </p:nvGraphicFramePr>
        <p:xfrm>
          <a:off x="968665" y="2057400"/>
          <a:ext cx="7890090" cy="4693920"/>
        </p:xfrm>
        <a:graphic>
          <a:graphicData uri="http://schemas.openxmlformats.org/drawingml/2006/table">
            <a:tbl>
              <a:tblPr>
                <a:tableStyleId>{5C22544A-7EE6-4342-B048-85BDC9FD1C3A}</a:tableStyleId>
              </a:tblPr>
              <a:tblGrid>
                <a:gridCol w="266565"/>
                <a:gridCol w="921526"/>
                <a:gridCol w="1005300"/>
                <a:gridCol w="1005300"/>
                <a:gridCol w="4691399"/>
              </a:tblGrid>
              <a:tr h="225405">
                <a:tc>
                  <a:txBody>
                    <a:bodyPr/>
                    <a:lstStyle/>
                    <a:p>
                      <a:pPr algn="ctr">
                        <a:lnSpc>
                          <a:spcPts val="1150"/>
                        </a:lnSpc>
                      </a:pPr>
                      <a:endParaRPr lang="en-US" sz="1200" dirty="0"/>
                    </a:p>
                  </a:txBody>
                  <a:tcPr>
                    <a:solidFill>
                      <a:schemeClr val="accent3">
                        <a:lumMod val="20000"/>
                        <a:lumOff val="80000"/>
                      </a:schemeClr>
                    </a:solidFill>
                  </a:tcPr>
                </a:tc>
                <a:tc>
                  <a:txBody>
                    <a:bodyPr/>
                    <a:lstStyle/>
                    <a:p>
                      <a:pPr>
                        <a:lnSpc>
                          <a:spcPts val="1150"/>
                        </a:lnSpc>
                      </a:pPr>
                      <a:endParaRPr lang="en-US" sz="1200" dirty="0"/>
                    </a:p>
                  </a:txBody>
                  <a:tcPr>
                    <a:solidFill>
                      <a:schemeClr val="accent3">
                        <a:lumMod val="20000"/>
                        <a:lumOff val="80000"/>
                      </a:schemeClr>
                    </a:solidFill>
                  </a:tcPr>
                </a:tc>
                <a:tc>
                  <a:txBody>
                    <a:bodyPr/>
                    <a:lstStyle/>
                    <a:p>
                      <a:pPr>
                        <a:lnSpc>
                          <a:spcPts val="1150"/>
                        </a:lnSpc>
                      </a:pPr>
                      <a:endParaRPr lang="en-US" sz="1200" dirty="0"/>
                    </a:p>
                  </a:txBody>
                  <a:tcPr>
                    <a:solidFill>
                      <a:schemeClr val="accent3">
                        <a:lumMod val="20000"/>
                        <a:lumOff val="80000"/>
                      </a:schemeClr>
                    </a:solidFill>
                  </a:tcPr>
                </a:tc>
                <a:tc>
                  <a:txBody>
                    <a:bodyPr/>
                    <a:lstStyle/>
                    <a:p>
                      <a:pPr marL="0" marR="0" indent="0" algn="l" defTabSz="914400" rtl="0" eaLnBrk="1" fontAlgn="auto" latinLnBrk="0" hangingPunct="1">
                        <a:lnSpc>
                          <a:spcPts val="1150"/>
                        </a:lnSpc>
                        <a:spcBef>
                          <a:spcPts val="0"/>
                        </a:spcBef>
                        <a:spcAft>
                          <a:spcPts val="0"/>
                        </a:spcAft>
                        <a:buClrTx/>
                        <a:buSzTx/>
                        <a:buFontTx/>
                        <a:buNone/>
                        <a:tabLst/>
                        <a:defRPr/>
                      </a:pPr>
                      <a:r>
                        <a:rPr lang="en-US" sz="1200" dirty="0" smtClean="0"/>
                        <a:t>20 months</a:t>
                      </a:r>
                    </a:p>
                  </a:txBody>
                  <a:tcPr>
                    <a:solidFill>
                      <a:schemeClr val="accent3">
                        <a:lumMod val="20000"/>
                        <a:lumOff val="80000"/>
                      </a:schemeClr>
                    </a:solidFill>
                  </a:tcPr>
                </a:tc>
                <a:tc>
                  <a:txBody>
                    <a:bodyPr/>
                    <a:lstStyle/>
                    <a:p>
                      <a:pPr marL="0" indent="0">
                        <a:lnSpc>
                          <a:spcPts val="1150"/>
                        </a:lnSpc>
                        <a:buFont typeface="Arial" panose="020B0604020202020204" pitchFamily="34" charset="0"/>
                        <a:buNone/>
                      </a:pPr>
                      <a:r>
                        <a:rPr lang="en-US" sz="1200" b="1" dirty="0" smtClean="0"/>
                        <a:t>Design Phases 1-4:</a:t>
                      </a:r>
                      <a:endParaRPr lang="en-US" sz="1200" b="1" dirty="0"/>
                    </a:p>
                  </a:txBody>
                  <a:tcPr>
                    <a:solidFill>
                      <a:schemeClr val="accent3">
                        <a:lumMod val="20000"/>
                        <a:lumOff val="80000"/>
                      </a:schemeClr>
                    </a:solidFill>
                  </a:tcPr>
                </a:tc>
              </a:tr>
              <a:tr h="929796">
                <a:tc>
                  <a:txBody>
                    <a:bodyPr/>
                    <a:lstStyle/>
                    <a:p>
                      <a:pPr algn="ctr">
                        <a:lnSpc>
                          <a:spcPts val="1150"/>
                        </a:lnSpc>
                      </a:pPr>
                      <a:r>
                        <a:rPr lang="en-US" sz="1200" dirty="0" smtClean="0"/>
                        <a:t>1</a:t>
                      </a:r>
                      <a:endParaRPr lang="en-US" sz="1200" dirty="0"/>
                    </a:p>
                  </a:txBody>
                  <a:tcPr>
                    <a:solidFill>
                      <a:schemeClr val="accent3">
                        <a:lumMod val="20000"/>
                        <a:lumOff val="80000"/>
                      </a:schemeClr>
                    </a:solidFill>
                  </a:tcPr>
                </a:tc>
                <a:tc>
                  <a:txBody>
                    <a:bodyPr/>
                    <a:lstStyle/>
                    <a:p>
                      <a:pPr>
                        <a:lnSpc>
                          <a:spcPts val="1150"/>
                        </a:lnSpc>
                      </a:pPr>
                      <a:r>
                        <a:rPr lang="en-US" sz="1200" dirty="0" smtClean="0"/>
                        <a:t>Apr 2015</a:t>
                      </a:r>
                      <a:endParaRPr lang="en-US" sz="1200" dirty="0"/>
                    </a:p>
                  </a:txBody>
                  <a:tcPr>
                    <a:solidFill>
                      <a:schemeClr val="accent3">
                        <a:lumMod val="20000"/>
                        <a:lumOff val="80000"/>
                      </a:schemeClr>
                    </a:solidFill>
                  </a:tcPr>
                </a:tc>
                <a:tc>
                  <a:txBody>
                    <a:bodyPr/>
                    <a:lstStyle/>
                    <a:p>
                      <a:pPr>
                        <a:lnSpc>
                          <a:spcPts val="1150"/>
                        </a:lnSpc>
                      </a:pPr>
                      <a:r>
                        <a:rPr lang="en-US" sz="1200" dirty="0" smtClean="0"/>
                        <a:t>Jun 2015</a:t>
                      </a:r>
                      <a:endParaRPr lang="en-US" sz="1200" dirty="0"/>
                    </a:p>
                  </a:txBody>
                  <a:tcPr>
                    <a:solidFill>
                      <a:schemeClr val="accent3">
                        <a:lumMod val="20000"/>
                        <a:lumOff val="80000"/>
                      </a:schemeClr>
                    </a:solidFill>
                  </a:tcPr>
                </a:tc>
                <a:tc>
                  <a:txBody>
                    <a:bodyPr/>
                    <a:lstStyle/>
                    <a:p>
                      <a:pPr>
                        <a:lnSpc>
                          <a:spcPts val="1150"/>
                        </a:lnSpc>
                      </a:pPr>
                      <a:r>
                        <a:rPr lang="en-US" sz="1200" dirty="0" smtClean="0"/>
                        <a:t>2 months</a:t>
                      </a:r>
                      <a:endParaRPr lang="en-US" sz="1200" dirty="0"/>
                    </a:p>
                  </a:txBody>
                  <a:tcPr>
                    <a:solidFill>
                      <a:schemeClr val="accent3">
                        <a:lumMod val="20000"/>
                        <a:lumOff val="80000"/>
                      </a:schemeClr>
                    </a:solidFill>
                  </a:tcPr>
                </a:tc>
                <a:tc>
                  <a:txBody>
                    <a:bodyPr/>
                    <a:lstStyle/>
                    <a:p>
                      <a:pPr>
                        <a:lnSpc>
                          <a:spcPts val="1150"/>
                        </a:lnSpc>
                      </a:pPr>
                      <a:r>
                        <a:rPr lang="en-US" sz="1200" b="1" dirty="0" smtClean="0"/>
                        <a:t>Concept Design/Program</a:t>
                      </a:r>
                      <a:r>
                        <a:rPr lang="en-US" sz="1200" b="1" baseline="0" dirty="0" smtClean="0"/>
                        <a:t> Verification Phase</a:t>
                      </a:r>
                    </a:p>
                    <a:p>
                      <a:pPr marL="285750" indent="-285750">
                        <a:lnSpc>
                          <a:spcPts val="1150"/>
                        </a:lnSpc>
                        <a:buFont typeface="Arial" panose="020B0604020202020204" pitchFamily="34" charset="0"/>
                        <a:buChar char="•"/>
                      </a:pPr>
                      <a:r>
                        <a:rPr lang="en-US" sz="1200" baseline="0" dirty="0" smtClean="0"/>
                        <a:t>Verify 2012 Part II Facility Program</a:t>
                      </a:r>
                    </a:p>
                    <a:p>
                      <a:pPr marL="285750" indent="-285750">
                        <a:lnSpc>
                          <a:spcPts val="1150"/>
                        </a:lnSpc>
                        <a:buFont typeface="Arial" panose="020B0604020202020204" pitchFamily="34" charset="0"/>
                        <a:buChar char="•"/>
                      </a:pPr>
                      <a:r>
                        <a:rPr lang="en-US" sz="1200" baseline="0" dirty="0" smtClean="0"/>
                        <a:t>Blocking &amp; stacking options</a:t>
                      </a:r>
                    </a:p>
                    <a:p>
                      <a:pPr marL="285750" indent="-285750">
                        <a:lnSpc>
                          <a:spcPts val="1150"/>
                        </a:lnSpc>
                        <a:buFont typeface="Arial" panose="020B0604020202020204" pitchFamily="34" charset="0"/>
                        <a:buChar char="•"/>
                      </a:pPr>
                      <a:r>
                        <a:rPr lang="en-US" sz="1200" baseline="0" dirty="0" smtClean="0"/>
                        <a:t>Test fit program</a:t>
                      </a:r>
                    </a:p>
                    <a:p>
                      <a:pPr marL="285750" indent="-285750">
                        <a:lnSpc>
                          <a:spcPts val="1150"/>
                        </a:lnSpc>
                        <a:buFont typeface="Arial" panose="020B0604020202020204" pitchFamily="34" charset="0"/>
                        <a:buChar char="•"/>
                      </a:pPr>
                      <a:r>
                        <a:rPr lang="en-US" sz="1200" baseline="0" dirty="0" smtClean="0"/>
                        <a:t>Develop 3 concept options</a:t>
                      </a:r>
                    </a:p>
                    <a:p>
                      <a:pPr marL="285750" indent="-285750">
                        <a:lnSpc>
                          <a:spcPts val="1150"/>
                        </a:lnSpc>
                        <a:buFont typeface="Arial" panose="020B0604020202020204" pitchFamily="34" charset="0"/>
                        <a:buChar char="•"/>
                      </a:pPr>
                      <a:r>
                        <a:rPr lang="en-US" sz="1200" baseline="0" dirty="0" smtClean="0"/>
                        <a:t>Initial Cost Model: Confirm Budget/Scope/Quality</a:t>
                      </a:r>
                      <a:endParaRPr lang="en-US" sz="1200" dirty="0"/>
                    </a:p>
                  </a:txBody>
                  <a:tcPr>
                    <a:solidFill>
                      <a:schemeClr val="accent3">
                        <a:lumMod val="20000"/>
                        <a:lumOff val="80000"/>
                      </a:schemeClr>
                    </a:solidFill>
                  </a:tcPr>
                </a:tc>
              </a:tr>
              <a:tr h="929796">
                <a:tc>
                  <a:txBody>
                    <a:bodyPr/>
                    <a:lstStyle/>
                    <a:p>
                      <a:pPr algn="ctr">
                        <a:lnSpc>
                          <a:spcPts val="1150"/>
                        </a:lnSpc>
                      </a:pPr>
                      <a:r>
                        <a:rPr lang="en-US" sz="1200" dirty="0" smtClean="0"/>
                        <a:t>2</a:t>
                      </a:r>
                      <a:endParaRPr lang="en-US" sz="1200" dirty="0"/>
                    </a:p>
                  </a:txBody>
                  <a:tcPr>
                    <a:solidFill>
                      <a:schemeClr val="accent3">
                        <a:lumMod val="20000"/>
                        <a:lumOff val="80000"/>
                      </a:schemeClr>
                    </a:solidFill>
                  </a:tcPr>
                </a:tc>
                <a:tc>
                  <a:txBody>
                    <a:bodyPr/>
                    <a:lstStyle/>
                    <a:p>
                      <a:pPr>
                        <a:lnSpc>
                          <a:spcPts val="1150"/>
                        </a:lnSpc>
                      </a:pPr>
                      <a:r>
                        <a:rPr lang="en-US" sz="1200" dirty="0" smtClean="0"/>
                        <a:t>Jun 2015</a:t>
                      </a:r>
                      <a:endParaRPr lang="en-US" sz="1200" dirty="0"/>
                    </a:p>
                  </a:txBody>
                  <a:tcPr>
                    <a:solidFill>
                      <a:schemeClr val="accent3">
                        <a:lumMod val="20000"/>
                        <a:lumOff val="80000"/>
                      </a:schemeClr>
                    </a:solidFill>
                  </a:tcPr>
                </a:tc>
                <a:tc>
                  <a:txBody>
                    <a:bodyPr/>
                    <a:lstStyle/>
                    <a:p>
                      <a:pPr>
                        <a:lnSpc>
                          <a:spcPts val="1150"/>
                        </a:lnSpc>
                      </a:pPr>
                      <a:r>
                        <a:rPr lang="en-US" sz="1200" dirty="0" smtClean="0"/>
                        <a:t>Oct 2015</a:t>
                      </a:r>
                      <a:endParaRPr lang="en-US" sz="1200" dirty="0"/>
                    </a:p>
                  </a:txBody>
                  <a:tcPr>
                    <a:solidFill>
                      <a:schemeClr val="accent3">
                        <a:lumMod val="20000"/>
                        <a:lumOff val="80000"/>
                      </a:schemeClr>
                    </a:solidFill>
                  </a:tcPr>
                </a:tc>
                <a:tc>
                  <a:txBody>
                    <a:bodyPr/>
                    <a:lstStyle/>
                    <a:p>
                      <a:pPr>
                        <a:lnSpc>
                          <a:spcPts val="1150"/>
                        </a:lnSpc>
                      </a:pPr>
                      <a:r>
                        <a:rPr lang="en-US" sz="1200" dirty="0" smtClean="0"/>
                        <a:t>4 months</a:t>
                      </a:r>
                      <a:endParaRPr lang="en-US" sz="1200" dirty="0"/>
                    </a:p>
                  </a:txBody>
                  <a:tcPr>
                    <a:solidFill>
                      <a:schemeClr val="accent3">
                        <a:lumMod val="20000"/>
                        <a:lumOff val="80000"/>
                      </a:schemeClr>
                    </a:solidFill>
                  </a:tcPr>
                </a:tc>
                <a:tc>
                  <a:txBody>
                    <a:bodyPr/>
                    <a:lstStyle/>
                    <a:p>
                      <a:pPr>
                        <a:lnSpc>
                          <a:spcPts val="1150"/>
                        </a:lnSpc>
                      </a:pPr>
                      <a:r>
                        <a:rPr lang="en-US" sz="1200" b="1" dirty="0" smtClean="0"/>
                        <a:t>Schematic Design Phase</a:t>
                      </a:r>
                    </a:p>
                    <a:p>
                      <a:pPr marL="285750" indent="-285750">
                        <a:lnSpc>
                          <a:spcPts val="1150"/>
                        </a:lnSpc>
                        <a:buFont typeface="Arial" panose="020B0604020202020204" pitchFamily="34" charset="0"/>
                        <a:buChar char="•"/>
                      </a:pPr>
                      <a:r>
                        <a:rPr lang="en-US" sz="1200" dirty="0" smtClean="0"/>
                        <a:t>All spaces</a:t>
                      </a:r>
                      <a:r>
                        <a:rPr lang="en-US" sz="1200" baseline="0" dirty="0" smtClean="0"/>
                        <a:t> shown</a:t>
                      </a:r>
                    </a:p>
                    <a:p>
                      <a:pPr marL="285750" indent="-285750">
                        <a:lnSpc>
                          <a:spcPts val="1150"/>
                        </a:lnSpc>
                        <a:buFont typeface="Arial" panose="020B0604020202020204" pitchFamily="34" charset="0"/>
                        <a:buChar char="•"/>
                      </a:pPr>
                      <a:r>
                        <a:rPr lang="en-US" sz="1200" baseline="0" dirty="0" smtClean="0"/>
                        <a:t>Proper size and configuration for intended use</a:t>
                      </a:r>
                    </a:p>
                    <a:p>
                      <a:pPr marL="285750" indent="-285750">
                        <a:lnSpc>
                          <a:spcPts val="1150"/>
                        </a:lnSpc>
                        <a:buFont typeface="Arial" panose="020B0604020202020204" pitchFamily="34" charset="0"/>
                        <a:buChar char="•"/>
                      </a:pPr>
                      <a:r>
                        <a:rPr lang="en-US" sz="1200" baseline="0" dirty="0" smtClean="0"/>
                        <a:t>Correct locations/adjacencies</a:t>
                      </a:r>
                    </a:p>
                    <a:p>
                      <a:pPr marL="285750" indent="-285750">
                        <a:lnSpc>
                          <a:spcPts val="1150"/>
                        </a:lnSpc>
                        <a:buFont typeface="Arial" panose="020B0604020202020204" pitchFamily="34" charset="0"/>
                        <a:buChar char="•"/>
                      </a:pPr>
                      <a:r>
                        <a:rPr lang="en-US" sz="1200" baseline="0" dirty="0" smtClean="0"/>
                        <a:t>Initiate permitting/approval process (PDRM)</a:t>
                      </a:r>
                    </a:p>
                    <a:p>
                      <a:pPr marL="285750" indent="-285750">
                        <a:lnSpc>
                          <a:spcPts val="1150"/>
                        </a:lnSpc>
                        <a:buFont typeface="Arial" panose="020B0604020202020204" pitchFamily="34" charset="0"/>
                        <a:buChar char="•"/>
                      </a:pPr>
                      <a:r>
                        <a:rPr lang="en-US" sz="1200" baseline="0" dirty="0" smtClean="0"/>
                        <a:t>Major systems selected</a:t>
                      </a:r>
                      <a:endParaRPr lang="en-US" sz="1200" dirty="0"/>
                    </a:p>
                  </a:txBody>
                  <a:tcPr>
                    <a:solidFill>
                      <a:schemeClr val="accent3">
                        <a:lumMod val="20000"/>
                        <a:lumOff val="80000"/>
                      </a:schemeClr>
                    </a:solidFill>
                  </a:tcPr>
                </a:tc>
              </a:tr>
              <a:tr h="366283">
                <a:tc>
                  <a:txBody>
                    <a:bodyPr/>
                    <a:lstStyle/>
                    <a:p>
                      <a:pPr algn="ctr">
                        <a:lnSpc>
                          <a:spcPts val="1150"/>
                        </a:lnSpc>
                      </a:pPr>
                      <a:r>
                        <a:rPr lang="en-US" sz="1200" dirty="0" smtClean="0"/>
                        <a:t>3</a:t>
                      </a:r>
                      <a:endParaRPr lang="en-US" sz="1200" dirty="0"/>
                    </a:p>
                  </a:txBody>
                  <a:tcPr>
                    <a:solidFill>
                      <a:schemeClr val="accent3">
                        <a:lumMod val="20000"/>
                        <a:lumOff val="80000"/>
                      </a:schemeClr>
                    </a:solidFill>
                  </a:tcPr>
                </a:tc>
                <a:tc>
                  <a:txBody>
                    <a:bodyPr/>
                    <a:lstStyle/>
                    <a:p>
                      <a:pPr>
                        <a:lnSpc>
                          <a:spcPts val="1150"/>
                        </a:lnSpc>
                      </a:pPr>
                      <a:r>
                        <a:rPr lang="en-US" sz="1200" dirty="0" smtClean="0"/>
                        <a:t>Oct 2015</a:t>
                      </a:r>
                      <a:endParaRPr lang="en-US" sz="1200" dirty="0"/>
                    </a:p>
                  </a:txBody>
                  <a:tcPr>
                    <a:solidFill>
                      <a:schemeClr val="accent3">
                        <a:lumMod val="20000"/>
                        <a:lumOff val="80000"/>
                      </a:schemeClr>
                    </a:solidFill>
                  </a:tcPr>
                </a:tc>
                <a:tc>
                  <a:txBody>
                    <a:bodyPr/>
                    <a:lstStyle/>
                    <a:p>
                      <a:pPr>
                        <a:lnSpc>
                          <a:spcPts val="1150"/>
                        </a:lnSpc>
                      </a:pPr>
                      <a:r>
                        <a:rPr lang="en-US" sz="1200" dirty="0" smtClean="0"/>
                        <a:t>Mar 2016</a:t>
                      </a:r>
                      <a:endParaRPr lang="en-US" sz="1200" dirty="0"/>
                    </a:p>
                  </a:txBody>
                  <a:tcPr>
                    <a:solidFill>
                      <a:schemeClr val="accent3">
                        <a:lumMod val="20000"/>
                        <a:lumOff val="80000"/>
                      </a:schemeClr>
                    </a:solidFill>
                  </a:tcPr>
                </a:tc>
                <a:tc>
                  <a:txBody>
                    <a:bodyPr/>
                    <a:lstStyle/>
                    <a:p>
                      <a:pPr>
                        <a:lnSpc>
                          <a:spcPts val="1150"/>
                        </a:lnSpc>
                      </a:pPr>
                      <a:r>
                        <a:rPr lang="en-US" sz="1200" dirty="0" smtClean="0"/>
                        <a:t>5 months</a:t>
                      </a:r>
                      <a:endParaRPr lang="en-US" sz="1200" dirty="0"/>
                    </a:p>
                  </a:txBody>
                  <a:tcPr>
                    <a:solidFill>
                      <a:schemeClr val="accent3">
                        <a:lumMod val="20000"/>
                        <a:lumOff val="80000"/>
                      </a:schemeClr>
                    </a:solidFill>
                  </a:tcPr>
                </a:tc>
                <a:tc>
                  <a:txBody>
                    <a:bodyPr/>
                    <a:lstStyle/>
                    <a:p>
                      <a:pPr>
                        <a:lnSpc>
                          <a:spcPts val="1150"/>
                        </a:lnSpc>
                      </a:pPr>
                      <a:r>
                        <a:rPr lang="en-US" sz="1200" b="1" dirty="0" smtClean="0"/>
                        <a:t>Design Development Phase</a:t>
                      </a:r>
                    </a:p>
                    <a:p>
                      <a:pPr marL="285750" indent="-285750">
                        <a:lnSpc>
                          <a:spcPts val="1150"/>
                        </a:lnSpc>
                        <a:buFont typeface="Arial" panose="020B0604020202020204" pitchFamily="34" charset="0"/>
                        <a:buChar char="•"/>
                      </a:pPr>
                      <a:r>
                        <a:rPr lang="en-US" sz="1200" b="0" dirty="0" smtClean="0"/>
                        <a:t>Development of architectural, engineering and site systems</a:t>
                      </a:r>
                    </a:p>
                  </a:txBody>
                  <a:tcPr>
                    <a:solidFill>
                      <a:schemeClr val="accent3">
                        <a:lumMod val="20000"/>
                        <a:lumOff val="80000"/>
                      </a:schemeClr>
                    </a:solidFill>
                  </a:tcPr>
                </a:tc>
              </a:tr>
              <a:tr h="507161">
                <a:tc>
                  <a:txBody>
                    <a:bodyPr/>
                    <a:lstStyle/>
                    <a:p>
                      <a:pPr algn="ctr">
                        <a:lnSpc>
                          <a:spcPts val="1150"/>
                        </a:lnSpc>
                      </a:pPr>
                      <a:r>
                        <a:rPr lang="en-US" sz="1200" dirty="0" smtClean="0"/>
                        <a:t>4</a:t>
                      </a:r>
                      <a:endParaRPr lang="en-US" sz="1200" dirty="0"/>
                    </a:p>
                  </a:txBody>
                  <a:tcPr>
                    <a:solidFill>
                      <a:schemeClr val="accent3">
                        <a:lumMod val="20000"/>
                        <a:lumOff val="80000"/>
                      </a:schemeClr>
                    </a:solidFill>
                  </a:tcPr>
                </a:tc>
                <a:tc>
                  <a:txBody>
                    <a:bodyPr/>
                    <a:lstStyle/>
                    <a:p>
                      <a:pPr>
                        <a:lnSpc>
                          <a:spcPts val="1150"/>
                        </a:lnSpc>
                      </a:pPr>
                      <a:r>
                        <a:rPr lang="en-US" sz="1200" dirty="0" smtClean="0"/>
                        <a:t>Mar 2016</a:t>
                      </a:r>
                      <a:endParaRPr lang="en-US" sz="1200" dirty="0"/>
                    </a:p>
                  </a:txBody>
                  <a:tcPr>
                    <a:solidFill>
                      <a:schemeClr val="accent3">
                        <a:lumMod val="20000"/>
                        <a:lumOff val="80000"/>
                      </a:schemeClr>
                    </a:solidFill>
                  </a:tcPr>
                </a:tc>
                <a:tc>
                  <a:txBody>
                    <a:bodyPr/>
                    <a:lstStyle/>
                    <a:p>
                      <a:pPr>
                        <a:lnSpc>
                          <a:spcPts val="1150"/>
                        </a:lnSpc>
                      </a:pPr>
                      <a:r>
                        <a:rPr lang="en-US" sz="1200" dirty="0" smtClean="0"/>
                        <a:t>Dec 2016</a:t>
                      </a:r>
                      <a:endParaRPr lang="en-US" sz="1200" dirty="0"/>
                    </a:p>
                  </a:txBody>
                  <a:tcPr>
                    <a:solidFill>
                      <a:schemeClr val="accent3">
                        <a:lumMod val="20000"/>
                        <a:lumOff val="80000"/>
                      </a:schemeClr>
                    </a:solidFill>
                  </a:tcPr>
                </a:tc>
                <a:tc>
                  <a:txBody>
                    <a:bodyPr/>
                    <a:lstStyle/>
                    <a:p>
                      <a:pPr>
                        <a:lnSpc>
                          <a:spcPts val="1150"/>
                        </a:lnSpc>
                      </a:pPr>
                      <a:r>
                        <a:rPr lang="en-US" sz="1200" dirty="0" smtClean="0"/>
                        <a:t>9 months</a:t>
                      </a:r>
                      <a:endParaRPr lang="en-US" sz="1200" dirty="0"/>
                    </a:p>
                  </a:txBody>
                  <a:tcPr>
                    <a:solidFill>
                      <a:schemeClr val="accent3">
                        <a:lumMod val="20000"/>
                        <a:lumOff val="80000"/>
                      </a:schemeClr>
                    </a:solidFill>
                  </a:tcPr>
                </a:tc>
                <a:tc>
                  <a:txBody>
                    <a:bodyPr/>
                    <a:lstStyle/>
                    <a:p>
                      <a:pPr>
                        <a:lnSpc>
                          <a:spcPts val="1150"/>
                        </a:lnSpc>
                      </a:pPr>
                      <a:r>
                        <a:rPr lang="en-US" sz="1200" b="1" dirty="0" smtClean="0"/>
                        <a:t>Construction Documents Phase</a:t>
                      </a:r>
                    </a:p>
                    <a:p>
                      <a:pPr marL="285750" indent="-285750">
                        <a:lnSpc>
                          <a:spcPts val="1150"/>
                        </a:lnSpc>
                        <a:buFont typeface="Arial" panose="020B0604020202020204" pitchFamily="34" charset="0"/>
                        <a:buChar char="•"/>
                      </a:pPr>
                      <a:r>
                        <a:rPr lang="en-US" sz="1200" dirty="0" smtClean="0"/>
                        <a:t>Final technical drawings</a:t>
                      </a:r>
                      <a:r>
                        <a:rPr lang="en-US" sz="1200" baseline="0" dirty="0" smtClean="0"/>
                        <a:t> and specifications to construct</a:t>
                      </a:r>
                    </a:p>
                    <a:p>
                      <a:pPr marL="285750" indent="-285750">
                        <a:lnSpc>
                          <a:spcPts val="1150"/>
                        </a:lnSpc>
                        <a:buFont typeface="Arial" panose="020B0604020202020204" pitchFamily="34" charset="0"/>
                        <a:buChar char="•"/>
                      </a:pPr>
                      <a:r>
                        <a:rPr lang="en-US" sz="1200" baseline="0" dirty="0" smtClean="0"/>
                        <a:t>50% CD, 95% CD reviews</a:t>
                      </a:r>
                      <a:endParaRPr lang="en-US" sz="1200" dirty="0"/>
                    </a:p>
                  </a:txBody>
                  <a:tcPr>
                    <a:solidFill>
                      <a:schemeClr val="accent3">
                        <a:lumMod val="20000"/>
                        <a:lumOff val="80000"/>
                      </a:schemeClr>
                    </a:solidFill>
                  </a:tcPr>
                </a:tc>
              </a:tr>
              <a:tr h="648039">
                <a:tc>
                  <a:txBody>
                    <a:bodyPr/>
                    <a:lstStyle/>
                    <a:p>
                      <a:pPr algn="ctr">
                        <a:lnSpc>
                          <a:spcPts val="1150"/>
                        </a:lnSpc>
                      </a:pPr>
                      <a:r>
                        <a:rPr lang="en-US" sz="1200" dirty="0" smtClean="0"/>
                        <a:t>5</a:t>
                      </a:r>
                      <a:endParaRPr lang="en-US" sz="1200" dirty="0"/>
                    </a:p>
                  </a:txBody>
                  <a:tcPr>
                    <a:solidFill>
                      <a:schemeClr val="accent3">
                        <a:lumMod val="40000"/>
                        <a:lumOff val="60000"/>
                      </a:schemeClr>
                    </a:solidFill>
                  </a:tcPr>
                </a:tc>
                <a:tc>
                  <a:txBody>
                    <a:bodyPr/>
                    <a:lstStyle/>
                    <a:p>
                      <a:pPr>
                        <a:lnSpc>
                          <a:spcPts val="1150"/>
                        </a:lnSpc>
                      </a:pPr>
                      <a:r>
                        <a:rPr lang="en-US" sz="1200" dirty="0" smtClean="0"/>
                        <a:t>Dec 2016</a:t>
                      </a:r>
                      <a:endParaRPr lang="en-US" sz="1200" dirty="0"/>
                    </a:p>
                  </a:txBody>
                  <a:tcPr>
                    <a:solidFill>
                      <a:schemeClr val="accent3">
                        <a:lumMod val="40000"/>
                        <a:lumOff val="60000"/>
                      </a:schemeClr>
                    </a:solidFill>
                  </a:tcPr>
                </a:tc>
                <a:tc>
                  <a:txBody>
                    <a:bodyPr/>
                    <a:lstStyle/>
                    <a:p>
                      <a:pPr>
                        <a:lnSpc>
                          <a:spcPts val="1150"/>
                        </a:lnSpc>
                      </a:pPr>
                      <a:r>
                        <a:rPr lang="en-US" sz="1200" dirty="0" smtClean="0"/>
                        <a:t>Apr 2017</a:t>
                      </a:r>
                      <a:endParaRPr lang="en-US" sz="1200" dirty="0"/>
                    </a:p>
                  </a:txBody>
                  <a:tcPr>
                    <a:solidFill>
                      <a:schemeClr val="accent3">
                        <a:lumMod val="40000"/>
                        <a:lumOff val="60000"/>
                      </a:schemeClr>
                    </a:solidFill>
                  </a:tcPr>
                </a:tc>
                <a:tc>
                  <a:txBody>
                    <a:bodyPr/>
                    <a:lstStyle/>
                    <a:p>
                      <a:pPr>
                        <a:lnSpc>
                          <a:spcPts val="1150"/>
                        </a:lnSpc>
                      </a:pPr>
                      <a:r>
                        <a:rPr lang="en-US" sz="1200" dirty="0" smtClean="0"/>
                        <a:t>4</a:t>
                      </a:r>
                      <a:r>
                        <a:rPr lang="en-US" sz="1200" baseline="0" dirty="0" smtClean="0"/>
                        <a:t> months</a:t>
                      </a:r>
                      <a:endParaRPr lang="en-US" sz="1200" dirty="0"/>
                    </a:p>
                  </a:txBody>
                  <a:tcPr>
                    <a:solidFill>
                      <a:schemeClr val="accent3">
                        <a:lumMod val="40000"/>
                        <a:lumOff val="60000"/>
                      </a:schemeClr>
                    </a:solidFill>
                  </a:tcPr>
                </a:tc>
                <a:tc>
                  <a:txBody>
                    <a:bodyPr/>
                    <a:lstStyle/>
                    <a:p>
                      <a:pPr>
                        <a:lnSpc>
                          <a:spcPts val="1150"/>
                        </a:lnSpc>
                      </a:pPr>
                      <a:r>
                        <a:rPr lang="en-US" sz="1200" b="1" dirty="0" smtClean="0"/>
                        <a:t>Bidding/GMP</a:t>
                      </a:r>
                    </a:p>
                    <a:p>
                      <a:pPr marL="285750" indent="-285750">
                        <a:lnSpc>
                          <a:spcPts val="1150"/>
                        </a:lnSpc>
                        <a:buFont typeface="Arial" panose="020B0604020202020204" pitchFamily="34" charset="0"/>
                        <a:buChar char="•"/>
                      </a:pPr>
                      <a:r>
                        <a:rPr lang="en-US" sz="1200" dirty="0" smtClean="0"/>
                        <a:t>CM bids to trade subcontractors (3 months)</a:t>
                      </a:r>
                    </a:p>
                    <a:p>
                      <a:pPr marL="285750" indent="-285750">
                        <a:lnSpc>
                          <a:spcPts val="1150"/>
                        </a:lnSpc>
                        <a:buFont typeface="Arial" panose="020B0604020202020204" pitchFamily="34" charset="0"/>
                        <a:buChar char="•"/>
                      </a:pPr>
                      <a:r>
                        <a:rPr lang="en-US" sz="1200" dirty="0" smtClean="0"/>
                        <a:t>CM/UMBC Finalize GMP</a:t>
                      </a:r>
                    </a:p>
                    <a:p>
                      <a:pPr marL="285750" indent="-285750">
                        <a:lnSpc>
                          <a:spcPts val="1150"/>
                        </a:lnSpc>
                        <a:buFont typeface="Arial" panose="020B0604020202020204" pitchFamily="34" charset="0"/>
                        <a:buChar char="•"/>
                      </a:pPr>
                      <a:r>
                        <a:rPr lang="en-US" sz="1200" dirty="0" smtClean="0"/>
                        <a:t>BPW</a:t>
                      </a:r>
                      <a:r>
                        <a:rPr lang="en-US" sz="1200" baseline="0" dirty="0" smtClean="0"/>
                        <a:t> approval (1 month)</a:t>
                      </a:r>
                      <a:endParaRPr lang="en-US" sz="1200" dirty="0"/>
                    </a:p>
                  </a:txBody>
                  <a:tcPr>
                    <a:solidFill>
                      <a:schemeClr val="accent3">
                        <a:lumMod val="40000"/>
                        <a:lumOff val="60000"/>
                      </a:schemeClr>
                    </a:solidFill>
                  </a:tcPr>
                </a:tc>
              </a:tr>
              <a:tr h="507161">
                <a:tc>
                  <a:txBody>
                    <a:bodyPr/>
                    <a:lstStyle/>
                    <a:p>
                      <a:pPr algn="ctr">
                        <a:lnSpc>
                          <a:spcPts val="1150"/>
                        </a:lnSpc>
                      </a:pPr>
                      <a:r>
                        <a:rPr lang="en-US" sz="1200" dirty="0" smtClean="0"/>
                        <a:t>6</a:t>
                      </a:r>
                      <a:endParaRPr lang="en-US" sz="1200" dirty="0"/>
                    </a:p>
                  </a:txBody>
                  <a:tcPr>
                    <a:solidFill>
                      <a:schemeClr val="accent3">
                        <a:lumMod val="60000"/>
                        <a:lumOff val="40000"/>
                      </a:schemeClr>
                    </a:solidFill>
                  </a:tcPr>
                </a:tc>
                <a:tc>
                  <a:txBody>
                    <a:bodyPr/>
                    <a:lstStyle/>
                    <a:p>
                      <a:pPr>
                        <a:lnSpc>
                          <a:spcPts val="1150"/>
                        </a:lnSpc>
                      </a:pPr>
                      <a:r>
                        <a:rPr lang="en-US" sz="1200" dirty="0" smtClean="0"/>
                        <a:t>Apr 2017</a:t>
                      </a:r>
                      <a:endParaRPr lang="en-US" sz="1200" dirty="0"/>
                    </a:p>
                  </a:txBody>
                  <a:tcPr>
                    <a:solidFill>
                      <a:schemeClr val="accent3">
                        <a:lumMod val="60000"/>
                        <a:lumOff val="40000"/>
                      </a:schemeClr>
                    </a:solidFill>
                  </a:tcPr>
                </a:tc>
                <a:tc>
                  <a:txBody>
                    <a:bodyPr/>
                    <a:lstStyle/>
                    <a:p>
                      <a:pPr>
                        <a:lnSpc>
                          <a:spcPts val="1150"/>
                        </a:lnSpc>
                      </a:pPr>
                      <a:r>
                        <a:rPr lang="en-US" sz="1200" dirty="0" smtClean="0"/>
                        <a:t>Apr 2019</a:t>
                      </a:r>
                      <a:endParaRPr lang="en-US" sz="1200" dirty="0"/>
                    </a:p>
                  </a:txBody>
                  <a:tcPr>
                    <a:solidFill>
                      <a:schemeClr val="accent3">
                        <a:lumMod val="60000"/>
                        <a:lumOff val="40000"/>
                      </a:schemeClr>
                    </a:solidFill>
                  </a:tcPr>
                </a:tc>
                <a:tc>
                  <a:txBody>
                    <a:bodyPr/>
                    <a:lstStyle/>
                    <a:p>
                      <a:pPr>
                        <a:lnSpc>
                          <a:spcPts val="1150"/>
                        </a:lnSpc>
                      </a:pPr>
                      <a:r>
                        <a:rPr lang="en-US" sz="1200" dirty="0" smtClean="0"/>
                        <a:t>24 months</a:t>
                      </a:r>
                      <a:endParaRPr lang="en-US" sz="1200" dirty="0"/>
                    </a:p>
                  </a:txBody>
                  <a:tcPr>
                    <a:solidFill>
                      <a:schemeClr val="accent3">
                        <a:lumMod val="60000"/>
                        <a:lumOff val="40000"/>
                      </a:schemeClr>
                    </a:solidFill>
                  </a:tcPr>
                </a:tc>
                <a:tc>
                  <a:txBody>
                    <a:bodyPr/>
                    <a:lstStyle/>
                    <a:p>
                      <a:pPr>
                        <a:lnSpc>
                          <a:spcPts val="1150"/>
                        </a:lnSpc>
                      </a:pPr>
                      <a:r>
                        <a:rPr lang="en-US" sz="1200" b="1" dirty="0" smtClean="0"/>
                        <a:t>Construction</a:t>
                      </a:r>
                    </a:p>
                    <a:p>
                      <a:pPr marL="285750" indent="-285750">
                        <a:lnSpc>
                          <a:spcPts val="1150"/>
                        </a:lnSpc>
                        <a:buFont typeface="Arial" panose="020B0604020202020204" pitchFamily="34" charset="0"/>
                        <a:buChar char="•"/>
                      </a:pPr>
                      <a:r>
                        <a:rPr lang="en-US" sz="1200" b="0" dirty="0" smtClean="0"/>
                        <a:t>Start</a:t>
                      </a:r>
                      <a:r>
                        <a:rPr lang="en-US" sz="1200" b="0" baseline="0" dirty="0" smtClean="0"/>
                        <a:t> construction April 2017</a:t>
                      </a:r>
                      <a:endParaRPr lang="en-US" sz="1200" b="0" dirty="0" smtClean="0"/>
                    </a:p>
                    <a:p>
                      <a:pPr marL="285750" indent="-285750">
                        <a:lnSpc>
                          <a:spcPts val="1150"/>
                        </a:lnSpc>
                        <a:buFont typeface="Arial" panose="020B0604020202020204" pitchFamily="34" charset="0"/>
                        <a:buChar char="•"/>
                      </a:pPr>
                      <a:r>
                        <a:rPr lang="en-US" sz="1200" b="0" dirty="0" smtClean="0"/>
                        <a:t>Substantial Completion April 2019</a:t>
                      </a:r>
                      <a:endParaRPr lang="en-US" sz="1200" b="0" dirty="0"/>
                    </a:p>
                  </a:txBody>
                  <a:tcPr>
                    <a:solidFill>
                      <a:schemeClr val="accent3">
                        <a:lumMod val="60000"/>
                        <a:lumOff val="40000"/>
                      </a:schemeClr>
                    </a:solidFill>
                  </a:tcPr>
                </a:tc>
              </a:tr>
              <a:tr h="225405">
                <a:tc>
                  <a:txBody>
                    <a:bodyPr/>
                    <a:lstStyle/>
                    <a:p>
                      <a:pPr algn="ctr">
                        <a:lnSpc>
                          <a:spcPts val="1150"/>
                        </a:lnSpc>
                      </a:pPr>
                      <a:r>
                        <a:rPr lang="en-US" sz="1200" dirty="0" smtClean="0"/>
                        <a:t>7</a:t>
                      </a:r>
                      <a:endParaRPr lang="en-US" sz="1200" dirty="0"/>
                    </a:p>
                  </a:txBody>
                  <a:tcPr>
                    <a:solidFill>
                      <a:schemeClr val="accent3">
                        <a:lumMod val="60000"/>
                        <a:lumOff val="40000"/>
                      </a:schemeClr>
                    </a:solidFill>
                  </a:tcPr>
                </a:tc>
                <a:tc>
                  <a:txBody>
                    <a:bodyPr/>
                    <a:lstStyle/>
                    <a:p>
                      <a:pPr>
                        <a:lnSpc>
                          <a:spcPts val="1150"/>
                        </a:lnSpc>
                      </a:pPr>
                      <a:endParaRPr lang="en-US" sz="1200" dirty="0"/>
                    </a:p>
                  </a:txBody>
                  <a:tcPr>
                    <a:solidFill>
                      <a:schemeClr val="accent3">
                        <a:lumMod val="60000"/>
                        <a:lumOff val="40000"/>
                      </a:schemeClr>
                    </a:solidFill>
                  </a:tcPr>
                </a:tc>
                <a:tc>
                  <a:txBody>
                    <a:bodyPr/>
                    <a:lstStyle/>
                    <a:p>
                      <a:pPr>
                        <a:lnSpc>
                          <a:spcPts val="1150"/>
                        </a:lnSpc>
                      </a:pPr>
                      <a:endParaRPr lang="en-US" sz="1200" dirty="0"/>
                    </a:p>
                  </a:txBody>
                  <a:tcPr>
                    <a:solidFill>
                      <a:schemeClr val="accent3">
                        <a:lumMod val="60000"/>
                        <a:lumOff val="40000"/>
                      </a:schemeClr>
                    </a:solidFill>
                  </a:tcPr>
                </a:tc>
                <a:tc>
                  <a:txBody>
                    <a:bodyPr/>
                    <a:lstStyle/>
                    <a:p>
                      <a:pPr>
                        <a:lnSpc>
                          <a:spcPts val="1150"/>
                        </a:lnSpc>
                      </a:pPr>
                      <a:endParaRPr lang="en-US" sz="1200" dirty="0"/>
                    </a:p>
                  </a:txBody>
                  <a:tcPr>
                    <a:solidFill>
                      <a:schemeClr val="accent3">
                        <a:lumMod val="60000"/>
                        <a:lumOff val="40000"/>
                      </a:schemeClr>
                    </a:solidFill>
                  </a:tcPr>
                </a:tc>
                <a:tc>
                  <a:txBody>
                    <a:bodyPr/>
                    <a:lstStyle/>
                    <a:p>
                      <a:pPr>
                        <a:lnSpc>
                          <a:spcPts val="1150"/>
                        </a:lnSpc>
                      </a:pPr>
                      <a:r>
                        <a:rPr lang="en-US" sz="1200" b="1" dirty="0" smtClean="0"/>
                        <a:t>Post Construction:</a:t>
                      </a:r>
                      <a:r>
                        <a:rPr lang="en-US" sz="1200" b="1" baseline="0" dirty="0" smtClean="0"/>
                        <a:t>  </a:t>
                      </a:r>
                      <a:r>
                        <a:rPr lang="en-US" sz="1200" b="0" baseline="0" dirty="0" smtClean="0"/>
                        <a:t>2 year warranty period</a:t>
                      </a:r>
                      <a:endParaRPr lang="en-US" sz="1200" b="0" dirty="0"/>
                    </a:p>
                  </a:txBody>
                  <a:tcPr>
                    <a:solidFill>
                      <a:schemeClr val="accent3">
                        <a:lumMod val="60000"/>
                        <a:lumOff val="40000"/>
                      </a:schemeClr>
                    </a:solidFill>
                  </a:tcPr>
                </a:tc>
              </a:tr>
            </a:tbl>
          </a:graphicData>
        </a:graphic>
      </p:graphicFrame>
    </p:spTree>
    <p:extLst>
      <p:ext uri="{BB962C8B-B14F-4D97-AF65-F5344CB8AC3E}">
        <p14:creationId xmlns:p14="http://schemas.microsoft.com/office/powerpoint/2010/main" val="405921353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5" name="TextBox 4"/>
          <p:cNvSpPr txBox="1"/>
          <p:nvPr/>
        </p:nvSpPr>
        <p:spPr>
          <a:xfrm>
            <a:off x="1856117" y="1812984"/>
            <a:ext cx="6553200" cy="1200329"/>
          </a:xfrm>
          <a:prstGeom prst="rect">
            <a:avLst/>
          </a:prstGeom>
          <a:noFill/>
        </p:spPr>
        <p:txBody>
          <a:bodyPr wrap="square" rtlCol="0">
            <a:spAutoFit/>
          </a:bodyPr>
          <a:lstStyle/>
          <a:p>
            <a:r>
              <a:rPr lang="en-US" sz="7200" dirty="0" smtClean="0">
                <a:solidFill>
                  <a:schemeClr val="accent6">
                    <a:lumMod val="50000"/>
                  </a:schemeClr>
                </a:solidFill>
                <a:latin typeface="Dutch801 XBd BT" panose="02020903060505020304" pitchFamily="18" charset="0"/>
              </a:rPr>
              <a:t>Q</a:t>
            </a:r>
            <a:r>
              <a:rPr lang="en-US" b="1" dirty="0" smtClean="0">
                <a:solidFill>
                  <a:schemeClr val="tx1">
                    <a:lumMod val="65000"/>
                    <a:lumOff val="35000"/>
                  </a:schemeClr>
                </a:solidFill>
              </a:rPr>
              <a:t>uestions?</a:t>
            </a:r>
            <a:endParaRPr lang="en-US" b="1" dirty="0">
              <a:solidFill>
                <a:schemeClr val="tx1">
                  <a:lumMod val="65000"/>
                  <a:lumOff val="35000"/>
                </a:schemeClr>
              </a:solidFill>
            </a:endParaRPr>
          </a:p>
        </p:txBody>
      </p:sp>
      <p:sp>
        <p:nvSpPr>
          <p:cNvPr id="6" name="TextBox 5"/>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Tree>
    <p:extLst>
      <p:ext uri="{BB962C8B-B14F-4D97-AF65-F5344CB8AC3E}">
        <p14:creationId xmlns:p14="http://schemas.microsoft.com/office/powerpoint/2010/main" val="243914382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238754" y="3352800"/>
            <a:ext cx="7467600" cy="1524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smtClean="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10" name="TextBox 9"/>
          <p:cNvSpPr txBox="1"/>
          <p:nvPr/>
        </p:nvSpPr>
        <p:spPr>
          <a:xfrm>
            <a:off x="1619755" y="1219200"/>
            <a:ext cx="6990845" cy="369332"/>
          </a:xfrm>
          <a:prstGeom prst="rect">
            <a:avLst/>
          </a:prstGeom>
          <a:noFill/>
        </p:spPr>
        <p:txBody>
          <a:bodyPr wrap="square" rtlCol="0">
            <a:spAutoFit/>
          </a:bodyPr>
          <a:lstStyle/>
          <a:p>
            <a:r>
              <a:rPr lang="en-US" b="1" spc="50" dirty="0" smtClean="0">
                <a:latin typeface="Calibri" panose="020F0502020204030204" pitchFamily="34" charset="0"/>
              </a:rPr>
              <a:t>Long-Range Planning Studies – Stormwater IMP</a:t>
            </a:r>
            <a:endParaRPr lang="en-US" b="1" spc="50" dirty="0">
              <a:latin typeface="Calibri" panose="020F0502020204030204" pitchFamily="34" charset="0"/>
            </a:endParaRPr>
          </a:p>
        </p:txBody>
      </p:sp>
      <p:sp>
        <p:nvSpPr>
          <p:cNvPr id="11" name="Rectangle 10"/>
          <p:cNvSpPr/>
          <p:nvPr/>
        </p:nvSpPr>
        <p:spPr>
          <a:xfrm>
            <a:off x="1524000" y="1905000"/>
            <a:ext cx="7182354" cy="338554"/>
          </a:xfrm>
          <a:prstGeom prst="rect">
            <a:avLst/>
          </a:prstGeom>
        </p:spPr>
        <p:txBody>
          <a:bodyPr wrap="square">
            <a:spAutoFit/>
          </a:bodyPr>
          <a:lstStyle/>
          <a:p>
            <a:pPr marL="114300" marR="0">
              <a:spcBef>
                <a:spcPts val="0"/>
              </a:spcBef>
              <a:spcAft>
                <a:spcPts val="1000"/>
              </a:spcAft>
              <a:tabLst>
                <a:tab pos="342900" algn="l"/>
                <a:tab pos="685800" algn="l"/>
                <a:tab pos="342900" algn="l"/>
                <a:tab pos="571500" algn="l"/>
              </a:tabLst>
            </a:pPr>
            <a:r>
              <a:rPr lang="en-US" sz="1600" u="sng" dirty="0" smtClean="0">
                <a:latin typeface="Calibri" panose="020F0502020204030204" pitchFamily="34" charset="0"/>
                <a:ea typeface="Times New Roman" panose="02020603050405020304" pitchFamily="18" charset="0"/>
                <a:cs typeface="Times New Roman" panose="02020603050405020304" pitchFamily="18" charset="0"/>
              </a:rPr>
              <a:t>Schedule</a:t>
            </a:r>
          </a:p>
        </p:txBody>
      </p:sp>
      <p:sp>
        <p:nvSpPr>
          <p:cNvPr id="2" name="Oval 1"/>
          <p:cNvSpPr/>
          <p:nvPr/>
        </p:nvSpPr>
        <p:spPr>
          <a:xfrm>
            <a:off x="1676400" y="3200400"/>
            <a:ext cx="457200" cy="4572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66352" y="3200400"/>
            <a:ext cx="457200" cy="4572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709956" y="3302042"/>
            <a:ext cx="457200" cy="253916"/>
          </a:xfrm>
          <a:prstGeom prst="rect">
            <a:avLst/>
          </a:prstGeom>
          <a:noFill/>
        </p:spPr>
        <p:txBody>
          <a:bodyPr wrap="square" rtlCol="0">
            <a:spAutoFit/>
          </a:bodyPr>
          <a:lstStyle/>
          <a:p>
            <a:r>
              <a:rPr lang="en-US" sz="1050" b="1" dirty="0" smtClean="0">
                <a:solidFill>
                  <a:schemeClr val="bg1"/>
                </a:solidFill>
              </a:rPr>
              <a:t>JUN</a:t>
            </a:r>
            <a:endParaRPr lang="en-US" sz="1050" b="1" dirty="0">
              <a:solidFill>
                <a:schemeClr val="bg1"/>
              </a:solidFill>
            </a:endParaRPr>
          </a:p>
        </p:txBody>
      </p:sp>
      <p:sp>
        <p:nvSpPr>
          <p:cNvPr id="18" name="Oval 17"/>
          <p:cNvSpPr/>
          <p:nvPr/>
        </p:nvSpPr>
        <p:spPr>
          <a:xfrm>
            <a:off x="3401685" y="3200400"/>
            <a:ext cx="457200" cy="457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615967" y="3302042"/>
            <a:ext cx="457200" cy="253916"/>
          </a:xfrm>
          <a:prstGeom prst="rect">
            <a:avLst/>
          </a:prstGeom>
          <a:noFill/>
        </p:spPr>
        <p:txBody>
          <a:bodyPr wrap="square" rtlCol="0">
            <a:spAutoFit/>
          </a:bodyPr>
          <a:lstStyle/>
          <a:p>
            <a:r>
              <a:rPr lang="en-US" sz="1050" b="1" dirty="0" smtClean="0">
                <a:solidFill>
                  <a:schemeClr val="bg1"/>
                </a:solidFill>
              </a:rPr>
              <a:t>JUL</a:t>
            </a:r>
            <a:endParaRPr lang="en-US" sz="1050" b="1" dirty="0">
              <a:solidFill>
                <a:schemeClr val="bg1"/>
              </a:solidFill>
            </a:endParaRPr>
          </a:p>
        </p:txBody>
      </p:sp>
      <p:sp>
        <p:nvSpPr>
          <p:cNvPr id="23" name="Oval 22"/>
          <p:cNvSpPr/>
          <p:nvPr/>
        </p:nvSpPr>
        <p:spPr>
          <a:xfrm>
            <a:off x="4286744" y="3200400"/>
            <a:ext cx="457200" cy="457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412222" y="3302042"/>
            <a:ext cx="457200" cy="253916"/>
          </a:xfrm>
          <a:prstGeom prst="rect">
            <a:avLst/>
          </a:prstGeom>
          <a:noFill/>
        </p:spPr>
        <p:txBody>
          <a:bodyPr wrap="square" rtlCol="0">
            <a:spAutoFit/>
          </a:bodyPr>
          <a:lstStyle/>
          <a:p>
            <a:r>
              <a:rPr lang="en-US" sz="1050" b="1" dirty="0" smtClean="0">
                <a:solidFill>
                  <a:schemeClr val="bg1"/>
                </a:solidFill>
              </a:rPr>
              <a:t>AUG</a:t>
            </a:r>
            <a:endParaRPr lang="en-US" sz="1050" b="1" dirty="0">
              <a:solidFill>
                <a:schemeClr val="bg1"/>
              </a:solidFill>
            </a:endParaRPr>
          </a:p>
        </p:txBody>
      </p:sp>
      <p:sp>
        <p:nvSpPr>
          <p:cNvPr id="25" name="Oval 24"/>
          <p:cNvSpPr/>
          <p:nvPr/>
        </p:nvSpPr>
        <p:spPr>
          <a:xfrm>
            <a:off x="5076069" y="3200400"/>
            <a:ext cx="457200" cy="457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335011" y="3302042"/>
            <a:ext cx="457200" cy="253916"/>
          </a:xfrm>
          <a:prstGeom prst="rect">
            <a:avLst/>
          </a:prstGeom>
          <a:noFill/>
        </p:spPr>
        <p:txBody>
          <a:bodyPr wrap="square" rtlCol="0">
            <a:spAutoFit/>
          </a:bodyPr>
          <a:lstStyle/>
          <a:p>
            <a:r>
              <a:rPr lang="en-US" sz="1050" b="1" dirty="0" smtClean="0">
                <a:solidFill>
                  <a:schemeClr val="bg1"/>
                </a:solidFill>
              </a:rPr>
              <a:t>SEP</a:t>
            </a:r>
            <a:endParaRPr lang="en-US" sz="1050" b="1" dirty="0">
              <a:solidFill>
                <a:schemeClr val="bg1"/>
              </a:solidFill>
            </a:endParaRPr>
          </a:p>
        </p:txBody>
      </p:sp>
      <p:sp>
        <p:nvSpPr>
          <p:cNvPr id="27" name="Oval 26"/>
          <p:cNvSpPr/>
          <p:nvPr/>
        </p:nvSpPr>
        <p:spPr>
          <a:xfrm>
            <a:off x="5961128" y="3200400"/>
            <a:ext cx="457200" cy="457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107548" y="3302042"/>
            <a:ext cx="457200" cy="253916"/>
          </a:xfrm>
          <a:prstGeom prst="rect">
            <a:avLst/>
          </a:prstGeom>
          <a:noFill/>
        </p:spPr>
        <p:txBody>
          <a:bodyPr wrap="square" rtlCol="0">
            <a:spAutoFit/>
          </a:bodyPr>
          <a:lstStyle/>
          <a:p>
            <a:r>
              <a:rPr lang="en-US" sz="1050" b="1" dirty="0" smtClean="0">
                <a:solidFill>
                  <a:schemeClr val="bg1"/>
                </a:solidFill>
              </a:rPr>
              <a:t>OCT</a:t>
            </a:r>
            <a:endParaRPr lang="en-US" sz="1050" b="1" dirty="0">
              <a:solidFill>
                <a:schemeClr val="bg1"/>
              </a:solidFill>
            </a:endParaRPr>
          </a:p>
        </p:txBody>
      </p:sp>
      <p:sp>
        <p:nvSpPr>
          <p:cNvPr id="29" name="Oval 28"/>
          <p:cNvSpPr/>
          <p:nvPr/>
        </p:nvSpPr>
        <p:spPr>
          <a:xfrm>
            <a:off x="6801354" y="3200400"/>
            <a:ext cx="457200" cy="457200"/>
          </a:xfrm>
          <a:prstGeom prst="ellipse">
            <a:avLst/>
          </a:prstGeom>
          <a:solidFill>
            <a:srgbClr val="519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972941" y="3302042"/>
            <a:ext cx="457200" cy="253916"/>
          </a:xfrm>
          <a:prstGeom prst="rect">
            <a:avLst/>
          </a:prstGeom>
          <a:noFill/>
        </p:spPr>
        <p:txBody>
          <a:bodyPr wrap="square" rtlCol="0">
            <a:spAutoFit/>
          </a:bodyPr>
          <a:lstStyle/>
          <a:p>
            <a:r>
              <a:rPr lang="en-US" sz="1050" b="1" dirty="0" smtClean="0">
                <a:solidFill>
                  <a:schemeClr val="bg1"/>
                </a:solidFill>
              </a:rPr>
              <a:t>NOV</a:t>
            </a:r>
            <a:endParaRPr lang="en-US" sz="1050" b="1" dirty="0">
              <a:solidFill>
                <a:schemeClr val="bg1"/>
              </a:solidFill>
            </a:endParaRPr>
          </a:p>
        </p:txBody>
      </p:sp>
      <p:sp>
        <p:nvSpPr>
          <p:cNvPr id="31" name="Oval 30"/>
          <p:cNvSpPr/>
          <p:nvPr/>
        </p:nvSpPr>
        <p:spPr>
          <a:xfrm>
            <a:off x="7686413" y="3200400"/>
            <a:ext cx="457200" cy="457200"/>
          </a:xfrm>
          <a:prstGeom prst="ellipse">
            <a:avLst/>
          </a:prstGeom>
          <a:solidFill>
            <a:srgbClr val="519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840523" y="3293653"/>
            <a:ext cx="457200" cy="253916"/>
          </a:xfrm>
          <a:prstGeom prst="rect">
            <a:avLst/>
          </a:prstGeom>
          <a:noFill/>
        </p:spPr>
        <p:txBody>
          <a:bodyPr wrap="square" rtlCol="0">
            <a:spAutoFit/>
          </a:bodyPr>
          <a:lstStyle/>
          <a:p>
            <a:r>
              <a:rPr lang="en-US" sz="1050" b="1" dirty="0" smtClean="0">
                <a:solidFill>
                  <a:schemeClr val="bg1"/>
                </a:solidFill>
              </a:rPr>
              <a:t>DEC</a:t>
            </a:r>
            <a:endParaRPr lang="en-US" sz="1050" b="1" dirty="0">
              <a:solidFill>
                <a:schemeClr val="bg1"/>
              </a:solidFill>
            </a:endParaRPr>
          </a:p>
        </p:txBody>
      </p:sp>
      <p:cxnSp>
        <p:nvCxnSpPr>
          <p:cNvPr id="14" name="Straight Connector 13"/>
          <p:cNvCxnSpPr/>
          <p:nvPr/>
        </p:nvCxnSpPr>
        <p:spPr>
          <a:xfrm>
            <a:off x="1524000" y="3886200"/>
            <a:ext cx="149955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373742" y="3886200"/>
            <a:ext cx="3054373"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816035" y="3886200"/>
            <a:ext cx="1337365" cy="0"/>
          </a:xfrm>
          <a:prstGeom prst="line">
            <a:avLst/>
          </a:prstGeom>
          <a:ln w="38100">
            <a:solidFill>
              <a:srgbClr val="519A4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478529" y="4343400"/>
            <a:ext cx="1895213" cy="1223412"/>
          </a:xfrm>
          <a:prstGeom prst="rect">
            <a:avLst/>
          </a:prstGeom>
          <a:noFill/>
        </p:spPr>
        <p:txBody>
          <a:bodyPr wrap="square" rtlCol="0">
            <a:spAutoFit/>
          </a:bodyPr>
          <a:lstStyle/>
          <a:p>
            <a:r>
              <a:rPr lang="en-US" sz="1050" b="1" dirty="0" smtClean="0">
                <a:latin typeface="Arial Narrow" panose="020B0606020202030204" pitchFamily="34" charset="0"/>
              </a:rPr>
              <a:t>RESEARCH &amp; OBSERVATIONS</a:t>
            </a:r>
          </a:p>
          <a:p>
            <a:endParaRPr lang="en-US" sz="1050" b="1" dirty="0">
              <a:latin typeface="Arial Narrow" panose="020B0606020202030204" pitchFamily="34" charset="0"/>
            </a:endParaRPr>
          </a:p>
          <a:p>
            <a:r>
              <a:rPr lang="en-US" sz="1050" b="1" dirty="0" smtClean="0">
                <a:solidFill>
                  <a:schemeClr val="bg1">
                    <a:lumMod val="50000"/>
                  </a:schemeClr>
                </a:solidFill>
                <a:latin typeface="Arial Narrow" panose="020B0606020202030204" pitchFamily="34" charset="0"/>
              </a:rPr>
              <a:t>DATA COLLECTION</a:t>
            </a:r>
          </a:p>
          <a:p>
            <a:endParaRPr lang="en-US" sz="1050" b="1" dirty="0">
              <a:solidFill>
                <a:schemeClr val="bg1">
                  <a:lumMod val="50000"/>
                </a:schemeClr>
              </a:solidFill>
              <a:latin typeface="Arial Narrow" panose="020B0606020202030204" pitchFamily="34" charset="0"/>
            </a:endParaRPr>
          </a:p>
          <a:p>
            <a:r>
              <a:rPr lang="en-US" sz="1050" b="1" dirty="0" smtClean="0">
                <a:solidFill>
                  <a:schemeClr val="bg1">
                    <a:lumMod val="50000"/>
                  </a:schemeClr>
                </a:solidFill>
                <a:latin typeface="Arial Narrow" panose="020B0606020202030204" pitchFamily="34" charset="0"/>
              </a:rPr>
              <a:t>FIELD RECONNAISSANCE</a:t>
            </a:r>
          </a:p>
          <a:p>
            <a:endParaRPr lang="en-US" sz="1050" b="1" dirty="0">
              <a:solidFill>
                <a:schemeClr val="bg1">
                  <a:lumMod val="50000"/>
                </a:schemeClr>
              </a:solidFill>
              <a:latin typeface="Arial Narrow" panose="020B0606020202030204" pitchFamily="34" charset="0"/>
            </a:endParaRPr>
          </a:p>
          <a:p>
            <a:r>
              <a:rPr lang="en-US" sz="1050" b="1" dirty="0" smtClean="0">
                <a:solidFill>
                  <a:schemeClr val="bg1">
                    <a:lumMod val="50000"/>
                  </a:schemeClr>
                </a:solidFill>
                <a:latin typeface="Arial Narrow" panose="020B0606020202030204" pitchFamily="34" charset="0"/>
              </a:rPr>
              <a:t>SITE ANALYSIS </a:t>
            </a:r>
            <a:endParaRPr lang="en-US" sz="1050" b="1" dirty="0">
              <a:solidFill>
                <a:schemeClr val="bg1">
                  <a:lumMod val="50000"/>
                </a:schemeClr>
              </a:solidFill>
              <a:latin typeface="Arial Narrow" panose="020B0606020202030204" pitchFamily="34" charset="0"/>
            </a:endParaRPr>
          </a:p>
        </p:txBody>
      </p:sp>
      <p:sp>
        <p:nvSpPr>
          <p:cNvPr id="12" name="TextBox 11"/>
          <p:cNvSpPr txBox="1"/>
          <p:nvPr/>
        </p:nvSpPr>
        <p:spPr>
          <a:xfrm>
            <a:off x="7729756" y="3293378"/>
            <a:ext cx="457200" cy="253916"/>
          </a:xfrm>
          <a:prstGeom prst="rect">
            <a:avLst/>
          </a:prstGeom>
          <a:noFill/>
        </p:spPr>
        <p:txBody>
          <a:bodyPr wrap="square" rtlCol="0">
            <a:spAutoFit/>
          </a:bodyPr>
          <a:lstStyle/>
          <a:p>
            <a:r>
              <a:rPr lang="en-US" sz="1050" b="1" dirty="0" smtClean="0">
                <a:solidFill>
                  <a:schemeClr val="bg1"/>
                </a:solidFill>
              </a:rPr>
              <a:t>JAN</a:t>
            </a:r>
            <a:endParaRPr lang="en-US" sz="1050" b="1" dirty="0">
              <a:solidFill>
                <a:schemeClr val="bg1"/>
              </a:solidFill>
            </a:endParaRPr>
          </a:p>
        </p:txBody>
      </p:sp>
      <p:sp>
        <p:nvSpPr>
          <p:cNvPr id="37" name="TextBox 36"/>
          <p:cNvSpPr txBox="1"/>
          <p:nvPr/>
        </p:nvSpPr>
        <p:spPr>
          <a:xfrm>
            <a:off x="3962400" y="4343400"/>
            <a:ext cx="1895213" cy="1546577"/>
          </a:xfrm>
          <a:prstGeom prst="rect">
            <a:avLst/>
          </a:prstGeom>
          <a:noFill/>
        </p:spPr>
        <p:txBody>
          <a:bodyPr wrap="square" rtlCol="0">
            <a:spAutoFit/>
          </a:bodyPr>
          <a:lstStyle/>
          <a:p>
            <a:r>
              <a:rPr lang="en-US" sz="1050" b="1" dirty="0" smtClean="0">
                <a:latin typeface="Arial Narrow" panose="020B0606020202030204" pitchFamily="34" charset="0"/>
              </a:rPr>
              <a:t>ANALYSIS AND MODELING</a:t>
            </a:r>
          </a:p>
          <a:p>
            <a:endParaRPr lang="en-US" sz="1050" b="1" dirty="0">
              <a:latin typeface="Arial Narrow" panose="020B0606020202030204" pitchFamily="34" charset="0"/>
            </a:endParaRPr>
          </a:p>
          <a:p>
            <a:r>
              <a:rPr lang="en-US" sz="1050" b="1" dirty="0" smtClean="0">
                <a:solidFill>
                  <a:schemeClr val="accent6">
                    <a:lumMod val="75000"/>
                  </a:schemeClr>
                </a:solidFill>
                <a:latin typeface="Arial Narrow" panose="020B0606020202030204" pitchFamily="34" charset="0"/>
              </a:rPr>
              <a:t>FOCUS GROUPS WORKSHOPS</a:t>
            </a:r>
          </a:p>
          <a:p>
            <a:endParaRPr lang="en-US" sz="1050" b="1" dirty="0">
              <a:solidFill>
                <a:schemeClr val="bg1">
                  <a:lumMod val="50000"/>
                </a:schemeClr>
              </a:solidFill>
              <a:latin typeface="Arial Narrow" panose="020B0606020202030204" pitchFamily="34" charset="0"/>
            </a:endParaRPr>
          </a:p>
          <a:p>
            <a:r>
              <a:rPr lang="en-US" sz="1050" b="1" dirty="0" smtClean="0">
                <a:solidFill>
                  <a:schemeClr val="bg1">
                    <a:lumMod val="50000"/>
                  </a:schemeClr>
                </a:solidFill>
                <a:latin typeface="Arial Narrow" panose="020B0606020202030204" pitchFamily="34" charset="0"/>
              </a:rPr>
              <a:t>STORMWATER MODELING</a:t>
            </a:r>
          </a:p>
          <a:p>
            <a:endParaRPr lang="en-US" sz="1050" b="1" dirty="0">
              <a:solidFill>
                <a:schemeClr val="bg1">
                  <a:lumMod val="50000"/>
                </a:schemeClr>
              </a:solidFill>
              <a:latin typeface="Arial Narrow" panose="020B0606020202030204" pitchFamily="34" charset="0"/>
            </a:endParaRPr>
          </a:p>
          <a:p>
            <a:r>
              <a:rPr lang="en-US" sz="1050" b="1" dirty="0" smtClean="0">
                <a:solidFill>
                  <a:schemeClr val="bg1">
                    <a:lumMod val="50000"/>
                  </a:schemeClr>
                </a:solidFill>
                <a:latin typeface="Arial Narrow" panose="020B0606020202030204" pitchFamily="34" charset="0"/>
              </a:rPr>
              <a:t>ANALYSIS </a:t>
            </a:r>
          </a:p>
          <a:p>
            <a:endParaRPr lang="en-US" sz="1050" b="1" dirty="0">
              <a:solidFill>
                <a:schemeClr val="bg1">
                  <a:lumMod val="50000"/>
                </a:schemeClr>
              </a:solidFill>
              <a:latin typeface="Arial Narrow" panose="020B0606020202030204" pitchFamily="34" charset="0"/>
            </a:endParaRPr>
          </a:p>
          <a:p>
            <a:r>
              <a:rPr lang="en-US" sz="1050" b="1" dirty="0" smtClean="0">
                <a:solidFill>
                  <a:schemeClr val="bg1">
                    <a:lumMod val="50000"/>
                  </a:schemeClr>
                </a:solidFill>
                <a:latin typeface="Arial Narrow" panose="020B0606020202030204" pitchFamily="34" charset="0"/>
              </a:rPr>
              <a:t>ASSET MANAGEMENT TOOL</a:t>
            </a:r>
            <a:endParaRPr lang="en-US" sz="1050" b="1" dirty="0">
              <a:solidFill>
                <a:schemeClr val="bg1">
                  <a:lumMod val="50000"/>
                </a:schemeClr>
              </a:solidFill>
              <a:latin typeface="Arial Narrow" panose="020B0606020202030204" pitchFamily="34" charset="0"/>
            </a:endParaRPr>
          </a:p>
        </p:txBody>
      </p:sp>
      <p:sp>
        <p:nvSpPr>
          <p:cNvPr id="38" name="TextBox 37"/>
          <p:cNvSpPr txBox="1"/>
          <p:nvPr/>
        </p:nvSpPr>
        <p:spPr>
          <a:xfrm>
            <a:off x="6715387" y="4318825"/>
            <a:ext cx="1895213" cy="1384995"/>
          </a:xfrm>
          <a:prstGeom prst="rect">
            <a:avLst/>
          </a:prstGeom>
          <a:noFill/>
        </p:spPr>
        <p:txBody>
          <a:bodyPr wrap="square" rtlCol="0">
            <a:spAutoFit/>
          </a:bodyPr>
          <a:lstStyle/>
          <a:p>
            <a:r>
              <a:rPr lang="en-US" sz="1050" b="1" dirty="0" smtClean="0">
                <a:latin typeface="Arial Narrow" panose="020B0606020202030204" pitchFamily="34" charset="0"/>
              </a:rPr>
              <a:t>IMP DEVELOPMENT</a:t>
            </a:r>
          </a:p>
          <a:p>
            <a:endParaRPr lang="en-US" sz="1050" b="1" dirty="0">
              <a:latin typeface="Arial Narrow" panose="020B0606020202030204" pitchFamily="34" charset="0"/>
            </a:endParaRPr>
          </a:p>
          <a:p>
            <a:r>
              <a:rPr lang="en-US" sz="1050" b="1" dirty="0" smtClean="0">
                <a:solidFill>
                  <a:schemeClr val="bg1">
                    <a:lumMod val="50000"/>
                  </a:schemeClr>
                </a:solidFill>
                <a:latin typeface="Arial Narrow" panose="020B0606020202030204" pitchFamily="34" charset="0"/>
              </a:rPr>
              <a:t>MDE COORDINATION</a:t>
            </a:r>
          </a:p>
          <a:p>
            <a:endParaRPr lang="en-US" sz="1050" b="1" dirty="0">
              <a:solidFill>
                <a:schemeClr val="bg1">
                  <a:lumMod val="50000"/>
                </a:schemeClr>
              </a:solidFill>
              <a:latin typeface="Arial Narrow" panose="020B0606020202030204" pitchFamily="34" charset="0"/>
            </a:endParaRPr>
          </a:p>
          <a:p>
            <a:r>
              <a:rPr lang="en-US" sz="1050" b="1" dirty="0" smtClean="0">
                <a:solidFill>
                  <a:schemeClr val="bg1">
                    <a:lumMod val="50000"/>
                  </a:schemeClr>
                </a:solidFill>
                <a:latin typeface="Arial Narrow" panose="020B0606020202030204" pitchFamily="34" charset="0"/>
              </a:rPr>
              <a:t>DRAFT MDE INSTITUTIONAL MANAGEMENT PLAN</a:t>
            </a:r>
          </a:p>
          <a:p>
            <a:endParaRPr lang="en-US" sz="1050" b="1" dirty="0">
              <a:solidFill>
                <a:schemeClr val="bg1">
                  <a:lumMod val="50000"/>
                </a:schemeClr>
              </a:solidFill>
              <a:latin typeface="Arial Narrow" panose="020B0606020202030204" pitchFamily="34" charset="0"/>
            </a:endParaRPr>
          </a:p>
          <a:p>
            <a:r>
              <a:rPr lang="en-US" sz="1050" b="1" dirty="0" smtClean="0">
                <a:solidFill>
                  <a:schemeClr val="bg1">
                    <a:lumMod val="50000"/>
                  </a:schemeClr>
                </a:solidFill>
                <a:latin typeface="Arial Narrow" panose="020B0606020202030204" pitchFamily="34" charset="0"/>
              </a:rPr>
              <a:t>FINAL REPORT</a:t>
            </a:r>
            <a:endParaRPr lang="en-US" sz="1050" b="1" dirty="0">
              <a:solidFill>
                <a:schemeClr val="bg1">
                  <a:lumMod val="50000"/>
                </a:schemeClr>
              </a:solidFill>
              <a:latin typeface="Arial Narrow" panose="020B0606020202030204" pitchFamily="34" charset="0"/>
            </a:endParaRPr>
          </a:p>
        </p:txBody>
      </p:sp>
    </p:spTree>
    <p:extLst>
      <p:ext uri="{BB962C8B-B14F-4D97-AF65-F5344CB8AC3E}">
        <p14:creationId xmlns:p14="http://schemas.microsoft.com/office/powerpoint/2010/main" val="284351875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p:bldP spid="18" grpId="0" animBg="1"/>
      <p:bldP spid="20" grpId="0"/>
      <p:bldP spid="23" grpId="0" animBg="1"/>
      <p:bldP spid="24" grpId="0"/>
      <p:bldP spid="25" grpId="0" animBg="1"/>
      <p:bldP spid="26" grpId="0"/>
      <p:bldP spid="27" grpId="0" animBg="1"/>
      <p:bldP spid="28" grpId="0"/>
      <p:bldP spid="29" grpId="0" animBg="1"/>
      <p:bldP spid="30" grpId="0"/>
      <p:bldP spid="31" grpId="0" animBg="1"/>
      <p:bldP spid="32" grpId="0"/>
      <p:bldP spid="35" grpId="0"/>
      <p:bldP spid="12"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smtClean="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10" name="TextBox 9"/>
          <p:cNvSpPr txBox="1"/>
          <p:nvPr/>
        </p:nvSpPr>
        <p:spPr>
          <a:xfrm>
            <a:off x="1619755" y="1219200"/>
            <a:ext cx="6990845" cy="369332"/>
          </a:xfrm>
          <a:prstGeom prst="rect">
            <a:avLst/>
          </a:prstGeom>
          <a:noFill/>
        </p:spPr>
        <p:txBody>
          <a:bodyPr wrap="square" rtlCol="0">
            <a:spAutoFit/>
          </a:bodyPr>
          <a:lstStyle/>
          <a:p>
            <a:r>
              <a:rPr lang="en-US" b="1" spc="50" dirty="0" smtClean="0">
                <a:latin typeface="Calibri" panose="020F0502020204030204" pitchFamily="34" charset="0"/>
              </a:rPr>
              <a:t>Long-Range Planning Studies – Stormwater IMP</a:t>
            </a:r>
            <a:endParaRPr lang="en-US" b="1" spc="50" dirty="0">
              <a:latin typeface="Calibri" panose="020F0502020204030204" pitchFamily="34" charset="0"/>
            </a:endParaRPr>
          </a:p>
        </p:txBody>
      </p:sp>
      <p:sp>
        <p:nvSpPr>
          <p:cNvPr id="5" name="Rectangle 4"/>
          <p:cNvSpPr/>
          <p:nvPr/>
        </p:nvSpPr>
        <p:spPr>
          <a:xfrm>
            <a:off x="1524000" y="1905000"/>
            <a:ext cx="7182354" cy="3616375"/>
          </a:xfrm>
          <a:prstGeom prst="rect">
            <a:avLst/>
          </a:prstGeom>
        </p:spPr>
        <p:txBody>
          <a:bodyPr wrap="square">
            <a:spAutoFit/>
          </a:bodyPr>
          <a:lstStyle/>
          <a:p>
            <a:pPr marL="114300" marR="0">
              <a:spcBef>
                <a:spcPts val="0"/>
              </a:spcBef>
              <a:spcAft>
                <a:spcPts val="1000"/>
              </a:spcAft>
              <a:tabLst>
                <a:tab pos="342900" algn="l"/>
                <a:tab pos="685800" algn="l"/>
                <a:tab pos="342900" algn="l"/>
                <a:tab pos="571500" algn="l"/>
              </a:tabLst>
            </a:pPr>
            <a:r>
              <a:rPr lang="en-US" sz="1600" u="sng" dirty="0" smtClean="0">
                <a:latin typeface="Calibri" panose="020F0502020204030204" pitchFamily="34" charset="0"/>
                <a:ea typeface="Times New Roman" panose="02020603050405020304" pitchFamily="18" charset="0"/>
                <a:cs typeface="Times New Roman" panose="02020603050405020304" pitchFamily="18" charset="0"/>
              </a:rPr>
              <a:t>Focus Groups</a:t>
            </a:r>
          </a:p>
          <a:p>
            <a:pPr marL="114300" marR="0">
              <a:spcBef>
                <a:spcPts val="0"/>
              </a:spcBef>
              <a:spcAft>
                <a:spcPts val="1000"/>
              </a:spcAft>
              <a:tabLst>
                <a:tab pos="342900" algn="l"/>
                <a:tab pos="685800" algn="l"/>
                <a:tab pos="342900" algn="l"/>
                <a:tab pos="571500" algn="l"/>
              </a:tabLs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114300" marR="0">
              <a:spcBef>
                <a:spcPts val="0"/>
              </a:spcBef>
              <a:spcAft>
                <a:spcPts val="1800"/>
              </a:spcAft>
              <a:tabLst>
                <a:tab pos="342900" algn="l"/>
                <a:tab pos="685800" algn="l"/>
                <a:tab pos="342900" algn="l"/>
                <a:tab pos="571500" algn="l"/>
              </a:tabLst>
            </a:pPr>
            <a:r>
              <a:rPr lang="en-US" sz="1600" dirty="0" smtClean="0">
                <a:latin typeface="Calibri" panose="020F0502020204030204" pitchFamily="34" charset="0"/>
                <a:ea typeface="Times New Roman" panose="02020603050405020304" pitchFamily="18" charset="0"/>
                <a:cs typeface="Times New Roman" panose="02020603050405020304" pitchFamily="18" charset="0"/>
              </a:rPr>
              <a:t>The consultants will be engaging members of the campus community, including:</a:t>
            </a:r>
          </a:p>
          <a:p>
            <a:pPr marL="400050" indent="-285750">
              <a:spcAft>
                <a:spcPts val="1800"/>
              </a:spcAft>
              <a:buFont typeface="Arial" panose="020B0604020202020204" pitchFamily="34" charset="0"/>
              <a:buChar char="•"/>
              <a:tabLst>
                <a:tab pos="342900" algn="l"/>
                <a:tab pos="685800" algn="l"/>
                <a:tab pos="342900" algn="l"/>
                <a:tab pos="571500" algn="l"/>
              </a:tabLst>
            </a:pPr>
            <a:r>
              <a:rPr lang="en-US" sz="1600" dirty="0">
                <a:latin typeface="Calibri" panose="020F0502020204030204" pitchFamily="34" charset="0"/>
                <a:ea typeface="Times New Roman" panose="02020603050405020304" pitchFamily="18" charset="0"/>
                <a:cs typeface="Times New Roman" panose="02020603050405020304" pitchFamily="18" charset="0"/>
              </a:rPr>
              <a:t>The </a:t>
            </a:r>
            <a:r>
              <a:rPr lang="en-US" sz="1600" b="1" dirty="0">
                <a:latin typeface="Calibri" panose="020F0502020204030204" pitchFamily="34" charset="0"/>
                <a:ea typeface="Times New Roman" panose="02020603050405020304" pitchFamily="18" charset="0"/>
                <a:cs typeface="Times New Roman" panose="02020603050405020304" pitchFamily="18" charset="0"/>
              </a:rPr>
              <a:t>Landscape and Stewardship Committee</a:t>
            </a:r>
          </a:p>
          <a:p>
            <a:pPr marL="400050" marR="0" indent="-285750">
              <a:spcBef>
                <a:spcPts val="0"/>
              </a:spcBef>
              <a:spcAft>
                <a:spcPts val="1800"/>
              </a:spcAft>
              <a:buFont typeface="Arial" panose="020B0604020202020204" pitchFamily="34" charset="0"/>
              <a:buChar char="•"/>
              <a:tabLst>
                <a:tab pos="342900" algn="l"/>
                <a:tab pos="685800" algn="l"/>
                <a:tab pos="342900" algn="l"/>
                <a:tab pos="571500" algn="l"/>
              </a:tabLst>
            </a:pPr>
            <a:r>
              <a:rPr lang="en-US" sz="1600" dirty="0" smtClean="0">
                <a:latin typeface="Calibri" panose="020F0502020204030204" pitchFamily="34" charset="0"/>
                <a:ea typeface="Times New Roman" panose="02020603050405020304" pitchFamily="18" charset="0"/>
                <a:cs typeface="Times New Roman" panose="02020603050405020304" pitchFamily="18" charset="0"/>
              </a:rPr>
              <a:t>Environmental and natural systems researchers</a:t>
            </a:r>
          </a:p>
          <a:p>
            <a:pPr marL="400050" marR="0" indent="-285750">
              <a:spcBef>
                <a:spcPts val="0"/>
              </a:spcBef>
              <a:spcAft>
                <a:spcPts val="1800"/>
              </a:spcAft>
              <a:buFont typeface="Arial" panose="020B0604020202020204" pitchFamily="34" charset="0"/>
              <a:buChar char="•"/>
              <a:tabLst>
                <a:tab pos="342900" algn="l"/>
                <a:tab pos="685800" algn="l"/>
                <a:tab pos="342900" algn="l"/>
                <a:tab pos="571500" algn="l"/>
              </a:tabLst>
            </a:pPr>
            <a:r>
              <a:rPr lang="en-US" sz="1600" dirty="0" smtClean="0">
                <a:latin typeface="Calibri" panose="020F0502020204030204" pitchFamily="34" charset="0"/>
                <a:ea typeface="Times New Roman" panose="02020603050405020304" pitchFamily="18" charset="0"/>
                <a:cs typeface="Times New Roman" panose="02020603050405020304" pitchFamily="18" charset="0"/>
              </a:rPr>
              <a:t>Facilities Management personnel engaged in the design, maintenance and management of stormwater facilities</a:t>
            </a:r>
          </a:p>
          <a:p>
            <a:pPr marL="114300" marR="0">
              <a:spcBef>
                <a:spcPts val="0"/>
              </a:spcBef>
              <a:spcAft>
                <a:spcPts val="1000"/>
              </a:spcAft>
              <a:tabLst>
                <a:tab pos="342900" algn="l"/>
                <a:tab pos="685800" algn="l"/>
                <a:tab pos="342900" algn="l"/>
                <a:tab pos="571500" algn="l"/>
              </a:tabLst>
            </a:pPr>
            <a:endParaRPr lang="en-US" sz="1600" dirty="0" smtClean="0">
              <a:latin typeface="Calibri" panose="020F0502020204030204" pitchFamily="34" charset="0"/>
              <a:ea typeface="Times New Roman" panose="02020603050405020304" pitchFamily="18" charset="0"/>
              <a:cs typeface="Times New Roman" panose="02020603050405020304" pitchFamily="18" charset="0"/>
            </a:endParaRPr>
          </a:p>
          <a:p>
            <a:pPr marL="114300" marR="0">
              <a:spcBef>
                <a:spcPts val="0"/>
              </a:spcBef>
              <a:spcAft>
                <a:spcPts val="1000"/>
              </a:spcAft>
              <a:tabLst>
                <a:tab pos="342900" algn="l"/>
                <a:tab pos="685800" algn="l"/>
                <a:tab pos="342900" algn="l"/>
                <a:tab pos="571500" algn="l"/>
              </a:tabLst>
            </a:pPr>
            <a:endParaRPr lang="en-US" sz="1600" dirty="0" smtClean="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00862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369332"/>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endParaRPr lang="en-US" b="1" spc="50" dirty="0">
              <a:latin typeface="Calibri" panose="020F0502020204030204" pitchFamily="34" charset="0"/>
            </a:endParaRPr>
          </a:p>
        </p:txBody>
      </p:sp>
      <p:sp>
        <p:nvSpPr>
          <p:cNvPr id="10" name="Rectangle 9"/>
          <p:cNvSpPr/>
          <p:nvPr/>
        </p:nvSpPr>
        <p:spPr>
          <a:xfrm>
            <a:off x="1676400" y="2749833"/>
            <a:ext cx="6629400" cy="2908489"/>
          </a:xfrm>
          <a:prstGeom prst="rect">
            <a:avLst/>
          </a:prstGeom>
        </p:spPr>
        <p:txBody>
          <a:bodyPr wrap="square">
            <a:spAutoFit/>
          </a:bodyPr>
          <a:lstStyle/>
          <a:p>
            <a:pPr fontAlgn="auto">
              <a:lnSpc>
                <a:spcPct val="150000"/>
              </a:lnSpc>
              <a:spcBef>
                <a:spcPts val="1800"/>
              </a:spcBef>
              <a:spcAft>
                <a:spcPts val="600"/>
              </a:spcAft>
              <a:defRPr/>
            </a:pPr>
            <a:r>
              <a:rPr lang="en-US" sz="2000" i="1" dirty="0" smtClean="0">
                <a:solidFill>
                  <a:srgbClr val="5B5ED7"/>
                </a:solidFill>
                <a:latin typeface="Arno Pro Caption" pitchFamily="18" charset="0"/>
              </a:rPr>
              <a:t>UMBC’s Interdisciplinary Life Sciences Building will seamlessly connect teaching and research activities to enhance and further stimulate collaborative approaches to advancing the State’s biotechnology industry and increasing the number of STEM graduates. </a:t>
            </a:r>
          </a:p>
          <a:p>
            <a:pPr fontAlgn="auto">
              <a:spcBef>
                <a:spcPts val="600"/>
              </a:spcBef>
              <a:spcAft>
                <a:spcPts val="600"/>
              </a:spcAft>
              <a:defRPr/>
            </a:pPr>
            <a:endParaRPr lang="en-US" sz="2300" dirty="0" smtClean="0">
              <a:latin typeface="+mn-lt"/>
            </a:endParaRPr>
          </a:p>
        </p:txBody>
      </p:sp>
    </p:spTree>
    <p:extLst>
      <p:ext uri="{BB962C8B-B14F-4D97-AF65-F5344CB8AC3E}">
        <p14:creationId xmlns:p14="http://schemas.microsoft.com/office/powerpoint/2010/main" val="30907685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369332"/>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endParaRPr lang="en-US" b="1" spc="50" dirty="0">
              <a:latin typeface="Calibri" panose="020F0502020204030204" pitchFamily="34" charset="0"/>
            </a:endParaRPr>
          </a:p>
        </p:txBody>
      </p:sp>
      <p:sp>
        <p:nvSpPr>
          <p:cNvPr id="6" name="Rectangle 5"/>
          <p:cNvSpPr>
            <a:spLocks noChangeArrowheads="1"/>
          </p:cNvSpPr>
          <p:nvPr/>
        </p:nvSpPr>
        <p:spPr bwMode="auto">
          <a:xfrm>
            <a:off x="1828800" y="2023170"/>
            <a:ext cx="6781800" cy="3539430"/>
          </a:xfrm>
          <a:prstGeom prst="rect">
            <a:avLst/>
          </a:prstGeom>
          <a:noFill/>
          <a:ln w="9525">
            <a:noFill/>
            <a:miter lim="800000"/>
            <a:headEnd/>
            <a:tailEnd/>
          </a:ln>
        </p:spPr>
        <p:txBody>
          <a:bodyPr wrap="square">
            <a:spAutoFit/>
          </a:bodyPr>
          <a:lstStyle/>
          <a:p>
            <a:pPr indent="3175"/>
            <a:endParaRPr lang="en-US" sz="1600" b="1" dirty="0" smtClean="0">
              <a:solidFill>
                <a:srgbClr val="FF0000"/>
              </a:solidFill>
            </a:endParaRPr>
          </a:p>
          <a:p>
            <a:pPr indent="3175"/>
            <a:r>
              <a:rPr lang="en-US" sz="1600" b="1" dirty="0" smtClean="0">
                <a:solidFill>
                  <a:srgbClr val="5B5ED7"/>
                </a:solidFill>
                <a:latin typeface="Calibri" pitchFamily="34" charset="0"/>
              </a:rPr>
              <a:t>T</a:t>
            </a:r>
            <a:r>
              <a:rPr lang="en-US" sz="1600" b="1" dirty="0" smtClean="0">
                <a:solidFill>
                  <a:srgbClr val="5B5ED7"/>
                </a:solidFill>
              </a:rPr>
              <a:t>he Interdisciplinary Life Sciences Building will aid the university</a:t>
            </a:r>
            <a:r>
              <a:rPr lang="en-US" sz="1600" b="1" dirty="0">
                <a:solidFill>
                  <a:srgbClr val="5B5ED7"/>
                </a:solidFill>
              </a:rPr>
              <a:t> </a:t>
            </a:r>
            <a:r>
              <a:rPr lang="en-US" sz="1600" b="1" dirty="0" smtClean="0">
                <a:solidFill>
                  <a:srgbClr val="5B5ED7"/>
                </a:solidFill>
              </a:rPr>
              <a:t>in achieving  strategic goals as outlined in the </a:t>
            </a:r>
            <a:r>
              <a:rPr lang="en-US" sz="1600" b="1" i="1" dirty="0" smtClean="0">
                <a:solidFill>
                  <a:srgbClr val="5B5ED7"/>
                </a:solidFill>
              </a:rPr>
              <a:t>UMBC Strategic Framework for 2016</a:t>
            </a:r>
            <a:r>
              <a:rPr lang="en-US" sz="1600" b="1" dirty="0" smtClean="0">
                <a:solidFill>
                  <a:srgbClr val="5B5ED7"/>
                </a:solidFill>
              </a:rPr>
              <a:t>.  </a:t>
            </a:r>
          </a:p>
          <a:p>
            <a:pPr indent="3175"/>
            <a:endParaRPr lang="en-US" sz="1600" dirty="0" smtClean="0"/>
          </a:p>
          <a:p>
            <a:pPr indent="3175"/>
            <a:endParaRPr lang="en-US" sz="1600" dirty="0" smtClean="0"/>
          </a:p>
          <a:p>
            <a:pPr indent="3175"/>
            <a:r>
              <a:rPr lang="en-US" sz="1600" dirty="0" smtClean="0"/>
              <a:t>It will provide a place for “</a:t>
            </a:r>
            <a:r>
              <a:rPr lang="en-US" sz="1600" b="1" dirty="0" smtClean="0"/>
              <a:t>distinctive undergraduate experience</a:t>
            </a:r>
            <a:r>
              <a:rPr lang="en-US" sz="1600" dirty="0" smtClean="0"/>
              <a:t>” by providing state-of-the-art facilities to promote active learning while leveraging technology to support course redesign to enhance student learning and success.</a:t>
            </a:r>
          </a:p>
          <a:p>
            <a:pPr indent="3175"/>
            <a:endParaRPr lang="en-US" sz="1600" dirty="0" smtClean="0"/>
          </a:p>
          <a:p>
            <a:pPr indent="3175"/>
            <a:endParaRPr lang="en-US" sz="1600" dirty="0" smtClean="0"/>
          </a:p>
          <a:p>
            <a:pPr indent="3175"/>
            <a:r>
              <a:rPr lang="en-US" sz="1600" dirty="0" smtClean="0"/>
              <a:t>It will </a:t>
            </a:r>
            <a:r>
              <a:rPr lang="en-US" sz="1600" dirty="0"/>
              <a:t>provide flexible and dynamic, interdisciplinary life science research laboratories and core support </a:t>
            </a:r>
            <a:r>
              <a:rPr lang="en-US" sz="1600" dirty="0" smtClean="0"/>
              <a:t>facilities as the basis to “</a:t>
            </a:r>
            <a:r>
              <a:rPr lang="en-US" sz="1600" b="1" dirty="0" smtClean="0"/>
              <a:t>build research and graduate education”</a:t>
            </a:r>
            <a:r>
              <a:rPr lang="en-US" sz="1600" dirty="0" smtClean="0"/>
              <a:t>.</a:t>
            </a:r>
          </a:p>
          <a:p>
            <a:pPr indent="3175"/>
            <a:endParaRPr lang="en-US" sz="1600" dirty="0" smtClean="0">
              <a:latin typeface="Calibri" pitchFamily="34" charset="0"/>
            </a:endParaRPr>
          </a:p>
        </p:txBody>
      </p:sp>
    </p:spTree>
    <p:extLst>
      <p:ext uri="{BB962C8B-B14F-4D97-AF65-F5344CB8AC3E}">
        <p14:creationId xmlns:p14="http://schemas.microsoft.com/office/powerpoint/2010/main" val="274746402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355600" y="533400"/>
            <a:ext cx="1320800" cy="523220"/>
          </a:xfrm>
          <a:prstGeom prst="rect">
            <a:avLst/>
          </a:prstGeom>
          <a:noFill/>
          <a:ln w="9525">
            <a:noFill/>
            <a:miter lim="800000"/>
            <a:headEnd/>
            <a:tailEnd/>
          </a:ln>
        </p:spPr>
        <p:txBody>
          <a:bodyPr wrap="square">
            <a:spAutoFit/>
          </a:bodyPr>
          <a:lstStyle/>
          <a:p>
            <a:r>
              <a:rPr lang="en-US" sz="2800" b="1" spc="-300" dirty="0">
                <a:solidFill>
                  <a:schemeClr val="bg1">
                    <a:lumMod val="65000"/>
                  </a:schemeClr>
                </a:solidFill>
                <a:latin typeface="Trajan Pro" pitchFamily="18" charset="0"/>
              </a:rPr>
              <a:t>UMBC</a:t>
            </a:r>
          </a:p>
        </p:txBody>
      </p:sp>
      <p:sp>
        <p:nvSpPr>
          <p:cNvPr id="21" name="TextBox 20"/>
          <p:cNvSpPr txBox="1"/>
          <p:nvPr/>
        </p:nvSpPr>
        <p:spPr>
          <a:xfrm>
            <a:off x="1619755" y="588951"/>
            <a:ext cx="7239000" cy="461665"/>
          </a:xfrm>
          <a:prstGeom prst="rect">
            <a:avLst/>
          </a:prstGeom>
          <a:noFill/>
        </p:spPr>
        <p:txBody>
          <a:bodyPr>
            <a:spAutoFit/>
          </a:bodyPr>
          <a:lstStyle/>
          <a:p>
            <a:pPr fontAlgn="auto">
              <a:spcBef>
                <a:spcPts val="0"/>
              </a:spcBef>
              <a:spcAft>
                <a:spcPts val="0"/>
              </a:spcAft>
              <a:defRPr/>
            </a:pPr>
            <a:r>
              <a:rPr lang="en-US" sz="2400" dirty="0">
                <a:solidFill>
                  <a:schemeClr val="tx1">
                    <a:lumMod val="50000"/>
                    <a:lumOff val="50000"/>
                  </a:schemeClr>
                </a:solidFill>
                <a:latin typeface="Avenir LT Std 65 Medium" pitchFamily="34" charset="0"/>
              </a:rPr>
              <a:t>Landscape &amp; Stewardship Committee</a:t>
            </a:r>
            <a:endParaRPr lang="en-US" sz="2400" b="1" dirty="0">
              <a:solidFill>
                <a:schemeClr val="tx1">
                  <a:lumMod val="50000"/>
                  <a:lumOff val="50000"/>
                </a:schemeClr>
              </a:solidFill>
              <a:latin typeface="Avenir LT Std 65 Medium" pitchFamily="34" charset="0"/>
            </a:endParaRPr>
          </a:p>
        </p:txBody>
      </p:sp>
      <p:sp>
        <p:nvSpPr>
          <p:cNvPr id="22" name="TextBox 21"/>
          <p:cNvSpPr txBox="1"/>
          <p:nvPr/>
        </p:nvSpPr>
        <p:spPr>
          <a:xfrm>
            <a:off x="1634590" y="1219200"/>
            <a:ext cx="4156610" cy="369332"/>
          </a:xfrm>
          <a:prstGeom prst="rect">
            <a:avLst/>
          </a:prstGeom>
          <a:noFill/>
        </p:spPr>
        <p:txBody>
          <a:bodyPr wrap="square" rtlCol="0">
            <a:spAutoFit/>
          </a:bodyPr>
          <a:lstStyle/>
          <a:p>
            <a:r>
              <a:rPr lang="en-US" b="1" spc="50" dirty="0" smtClean="0">
                <a:latin typeface="Calibri" panose="020F0502020204030204" pitchFamily="34" charset="0"/>
              </a:rPr>
              <a:t>Interdisciplinary Life Sciences Building</a:t>
            </a:r>
            <a:endParaRPr lang="en-US" b="1" spc="50" dirty="0">
              <a:latin typeface="Calibri" panose="020F0502020204030204" pitchFamily="34" charset="0"/>
            </a:endParaRPr>
          </a:p>
        </p:txBody>
      </p:sp>
      <p:sp>
        <p:nvSpPr>
          <p:cNvPr id="7" name="Rectangle 6"/>
          <p:cNvSpPr>
            <a:spLocks noChangeArrowheads="1"/>
          </p:cNvSpPr>
          <p:nvPr/>
        </p:nvSpPr>
        <p:spPr bwMode="auto">
          <a:xfrm>
            <a:off x="1828800" y="1905000"/>
            <a:ext cx="6629400" cy="3770263"/>
          </a:xfrm>
          <a:prstGeom prst="rect">
            <a:avLst/>
          </a:prstGeom>
          <a:noFill/>
          <a:ln w="9525">
            <a:noFill/>
            <a:miter lim="800000"/>
            <a:headEnd/>
            <a:tailEnd/>
          </a:ln>
        </p:spPr>
        <p:txBody>
          <a:bodyPr wrap="square">
            <a:spAutoFit/>
          </a:bodyPr>
          <a:lstStyle/>
          <a:p>
            <a:pPr indent="3175"/>
            <a:endParaRPr lang="en-US" sz="1600" dirty="0" smtClean="0">
              <a:latin typeface="Calibri" pitchFamily="34" charset="0"/>
            </a:endParaRPr>
          </a:p>
          <a:p>
            <a:pPr indent="3175"/>
            <a:r>
              <a:rPr lang="en-US" sz="1600" dirty="0" smtClean="0">
                <a:latin typeface="Calibri" pitchFamily="34" charset="0"/>
              </a:rPr>
              <a:t>The ILSB will help UMBC achieve these </a:t>
            </a:r>
            <a:r>
              <a:rPr lang="en-US" sz="1600" b="1" dirty="0" smtClean="0">
                <a:solidFill>
                  <a:srgbClr val="5B5ED7"/>
                </a:solidFill>
                <a:latin typeface="Calibri" pitchFamily="34" charset="0"/>
              </a:rPr>
              <a:t>objectives of the Strategic Framework</a:t>
            </a:r>
            <a:r>
              <a:rPr lang="en-US" sz="1600" dirty="0" smtClean="0">
                <a:latin typeface="Calibri" pitchFamily="34" charset="0"/>
              </a:rPr>
              <a:t>:</a:t>
            </a:r>
          </a:p>
          <a:p>
            <a:pPr indent="3175"/>
            <a:endParaRPr lang="en-US" b="1" dirty="0" smtClean="0">
              <a:solidFill>
                <a:schemeClr val="accent6">
                  <a:lumMod val="75000"/>
                </a:schemeClr>
              </a:solidFill>
              <a:latin typeface="Calibri" pitchFamily="34" charset="0"/>
            </a:endParaRPr>
          </a:p>
          <a:p>
            <a:pPr marL="341313" indent="-341313">
              <a:spcAft>
                <a:spcPts val="1800"/>
              </a:spcAft>
              <a:buFont typeface="Arial" pitchFamily="34" charset="0"/>
              <a:buChar char="•"/>
            </a:pPr>
            <a:r>
              <a:rPr lang="en-US" sz="1600" dirty="0" smtClean="0">
                <a:latin typeface="Calibri" pitchFamily="34" charset="0"/>
              </a:rPr>
              <a:t>“Play a proactive role in the State's economic development initiatives through </a:t>
            </a:r>
            <a:r>
              <a:rPr lang="en-US" sz="1600" b="1" dirty="0" smtClean="0">
                <a:latin typeface="Calibri" pitchFamily="34" charset="0"/>
              </a:rPr>
              <a:t>sponsored research </a:t>
            </a:r>
            <a:r>
              <a:rPr lang="en-US" sz="1600" dirty="0" smtClean="0">
                <a:latin typeface="Calibri" pitchFamily="34" charset="0"/>
              </a:rPr>
              <a:t>activities, </a:t>
            </a:r>
            <a:r>
              <a:rPr lang="en-US" sz="1600" b="1" dirty="0" smtClean="0">
                <a:latin typeface="Calibri" pitchFamily="34" charset="0"/>
              </a:rPr>
              <a:t>technology transfer </a:t>
            </a:r>
            <a:r>
              <a:rPr lang="en-US" sz="1600" dirty="0" smtClean="0">
                <a:latin typeface="Calibri" pitchFamily="34" charset="0"/>
              </a:rPr>
              <a:t>and commercialization, professional </a:t>
            </a:r>
            <a:r>
              <a:rPr lang="en-US" sz="1600" b="1" dirty="0" smtClean="0">
                <a:latin typeface="Calibri" pitchFamily="34" charset="0"/>
              </a:rPr>
              <a:t>workforce development </a:t>
            </a:r>
            <a:r>
              <a:rPr lang="en-US" sz="1600" dirty="0" smtClean="0">
                <a:latin typeface="Calibri" pitchFamily="34" charset="0"/>
              </a:rPr>
              <a:t>“</a:t>
            </a:r>
          </a:p>
          <a:p>
            <a:pPr marL="341313" indent="-341313">
              <a:spcAft>
                <a:spcPts val="1800"/>
              </a:spcAft>
              <a:buFont typeface="Arial" pitchFamily="34" charset="0"/>
              <a:buChar char="•"/>
            </a:pPr>
            <a:r>
              <a:rPr lang="en-US" sz="1600" dirty="0" smtClean="0">
                <a:latin typeface="Calibri" pitchFamily="34" charset="0"/>
              </a:rPr>
              <a:t>“Encourage the development of </a:t>
            </a:r>
            <a:r>
              <a:rPr lang="en-US" sz="1600" b="1" dirty="0" smtClean="0">
                <a:latin typeface="Calibri" pitchFamily="34" charset="0"/>
              </a:rPr>
              <a:t>cross-disciplinary or interdisciplinary </a:t>
            </a:r>
            <a:r>
              <a:rPr lang="en-US" sz="1600" dirty="0" smtClean="0">
                <a:latin typeface="Calibri" pitchFamily="34" charset="0"/>
              </a:rPr>
              <a:t>clusters and programs”</a:t>
            </a:r>
          </a:p>
          <a:p>
            <a:pPr marL="341313" indent="-341313">
              <a:spcAft>
                <a:spcPts val="1800"/>
              </a:spcAft>
              <a:buFont typeface="Arial" pitchFamily="34" charset="0"/>
              <a:buChar char="•"/>
            </a:pPr>
            <a:r>
              <a:rPr lang="en-US" sz="1600" dirty="0" smtClean="0">
                <a:latin typeface="Calibri" pitchFamily="34" charset="0"/>
              </a:rPr>
              <a:t>“Anticipate the University’s need for </a:t>
            </a:r>
            <a:r>
              <a:rPr lang="en-US" sz="1600" b="1" dirty="0" smtClean="0">
                <a:latin typeface="Calibri" pitchFamily="34" charset="0"/>
              </a:rPr>
              <a:t>increased space </a:t>
            </a:r>
            <a:r>
              <a:rPr lang="en-US" sz="1600" dirty="0" smtClean="0">
                <a:latin typeface="Calibri" pitchFamily="34" charset="0"/>
              </a:rPr>
              <a:t>to support its mission”</a:t>
            </a:r>
          </a:p>
          <a:p>
            <a:pPr marL="341313" indent="-341313">
              <a:spcAft>
                <a:spcPts val="1800"/>
              </a:spcAft>
              <a:buFont typeface="Arial" pitchFamily="34" charset="0"/>
              <a:buChar char="•"/>
            </a:pPr>
            <a:r>
              <a:rPr lang="en-US" sz="1600" dirty="0" smtClean="0">
                <a:latin typeface="Calibri" pitchFamily="34" charset="0"/>
              </a:rPr>
              <a:t>“Strengthen existing infrastructure to support </a:t>
            </a:r>
            <a:r>
              <a:rPr lang="en-US" sz="1600" b="1" dirty="0" smtClean="0">
                <a:latin typeface="Calibri" pitchFamily="34" charset="0"/>
              </a:rPr>
              <a:t>growing research </a:t>
            </a:r>
            <a:r>
              <a:rPr lang="en-US" sz="1600" dirty="0" smtClean="0">
                <a:latin typeface="Calibri" pitchFamily="34" charset="0"/>
              </a:rPr>
              <a:t>activity”</a:t>
            </a:r>
          </a:p>
        </p:txBody>
      </p:sp>
    </p:spTree>
    <p:extLst>
      <p:ext uri="{BB962C8B-B14F-4D97-AF65-F5344CB8AC3E}">
        <p14:creationId xmlns:p14="http://schemas.microsoft.com/office/powerpoint/2010/main" val="95541859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21507</TotalTime>
  <Words>1972</Words>
  <Application>Microsoft Office PowerPoint</Application>
  <PresentationFormat>On-screen Show (4:3)</PresentationFormat>
  <Paragraphs>527</Paragraphs>
  <Slides>45</Slides>
  <Notes>45</Notes>
  <HiddenSlides>4</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Celso Guitian</dc:creator>
  <cp:lastModifiedBy>Donna Anderson</cp:lastModifiedBy>
  <cp:revision>1538</cp:revision>
  <cp:lastPrinted>2014-12-04T20:28:45Z</cp:lastPrinted>
  <dcterms:created xsi:type="dcterms:W3CDTF">2010-07-19T13:05:55Z</dcterms:created>
  <dcterms:modified xsi:type="dcterms:W3CDTF">2015-05-14T13:19:16Z</dcterms:modified>
</cp:coreProperties>
</file>