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1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7.xml"/>
  <Override ContentType="application/vnd.openxmlformats-officedocument.presentationml.slide+xml" PartName="/ppt/slides/slide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8.xml"/>
  <Override ContentType="application/vnd.openxmlformats-officedocument.presentationml.slide+xml" PartName="/ppt/slides/slide10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2.xml"/>
  <Override ContentType="application/vnd.openxmlformats-officedocument.presentationml.slide+xml" PartName="/ppt/slides/slide9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3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2" Type="http://schemas.openxmlformats.org/officeDocument/2006/relationships/presProps" Target="presProps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3" Type="http://schemas.openxmlformats.org/officeDocument/2006/relationships/tableStyles" Target="tableStyles.xml"/><Relationship Id="rId11" Type="http://schemas.openxmlformats.org/officeDocument/2006/relationships/slide" Target="slides/slide6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flipH="1" rot="10800000">
            <a:off x="0" y="3093234"/>
            <a:ext cx="8458200" cy="712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" name="Shape 10"/>
          <p:cNvSpPr txBox="1"/>
          <p:nvPr>
            <p:ph type="ctrTitle"/>
          </p:nvPr>
        </p:nvSpPr>
        <p:spPr>
          <a:xfrm>
            <a:off x="685800" y="1300757"/>
            <a:ext cx="7772400" cy="16841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685800" y="3093357"/>
            <a:ext cx="7772400" cy="7124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2"/>
              </a:buClr>
              <a:buNone/>
              <a:defRPr b="1">
                <a:solidFill>
                  <a:schemeClr val="lt2"/>
                </a:solidFill>
              </a:defRPr>
            </a:lvl1pPr>
            <a:lvl2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2pPr>
            <a:lvl3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3pPr>
            <a:lvl4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4pPr>
            <a:lvl5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5pPr>
            <a:lvl6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6pPr>
            <a:lvl7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7pPr>
            <a:lvl8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8pPr>
            <a:lvl9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" name="Shape 15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1460499"/>
            <a:ext cx="4030200" cy="34652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656667" y="1461908"/>
            <a:ext cx="4030200" cy="34652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" name="Shape 26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0" y="4406309"/>
            <a:ext cx="8686800" cy="5195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24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chemeClr val="dk2"/>
              </a:buClr>
              <a:buSzPct val="100000"/>
              <a:defRPr sz="3000">
                <a:solidFill>
                  <a:schemeClr val="dk2"/>
                </a:solidFill>
              </a:defRPr>
            </a:lvl1pPr>
            <a:lvl2pPr>
              <a:spcBef>
                <a:spcPts val="480"/>
              </a:spcBef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2pPr>
            <a:lvl3pPr>
              <a:spcBef>
                <a:spcPts val="480"/>
              </a:spcBef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3pPr>
            <a:lvl4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4pPr>
            <a:lvl5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5pPr>
            <a:lvl6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6pPr>
            <a:lvl7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7pPr>
            <a:lvl8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8pPr>
            <a:lvl9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2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8.jpg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0.png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3" Type="http://schemas.openxmlformats.org/officeDocument/2006/relationships/hyperlink" Target="https://youtu.be/XB_7_9vtr4M?list=PLTmviuzVZKkfhp4VkNODPxJyjlGU2XkXG" TargetMode="External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07.jpg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6.jpg"/><Relationship Id="rId3" Type="http://schemas.openxmlformats.org/officeDocument/2006/relationships/image" Target="../media/image04.jpg"/><Relationship Id="rId5" Type="http://schemas.openxmlformats.org/officeDocument/2006/relationships/image" Target="../media/image03.jp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9.jpg"/><Relationship Id="rId3" Type="http://schemas.openxmlformats.org/officeDocument/2006/relationships/image" Target="../media/image05.jpg"/><Relationship Id="rId6" Type="http://schemas.openxmlformats.org/officeDocument/2006/relationships/image" Target="../media/image02.jpg"/><Relationship Id="rId5" Type="http://schemas.openxmlformats.org/officeDocument/2006/relationships/image" Target="../media/image01.jp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idx="1" type="subTitle"/>
          </p:nvPr>
        </p:nvSpPr>
        <p:spPr>
          <a:xfrm>
            <a:off x="685800" y="3093357"/>
            <a:ext cx="7772400" cy="7124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6" name="Shape 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57147"/>
            <a:ext cx="9144002" cy="243780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>
            <p:ph type="ctrTitle"/>
          </p:nvPr>
        </p:nvSpPr>
        <p:spPr>
          <a:xfrm>
            <a:off x="685800" y="705750"/>
            <a:ext cx="7772400" cy="899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/>
              <a:t>UMBC New Roots Garden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457200" y="47702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/>
              <a:t>Official Support: Administrative </a:t>
            </a:r>
          </a:p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0" y="1428425"/>
            <a:ext cx="9144000" cy="104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/>
              <a:t>-Vice Provost and Dean of Undergraduate Education: Diane Lee 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-Legal Counsel of UMBC: David Gleason 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-Unofficial support: President Hrabowski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2699" y="1902524"/>
            <a:ext cx="4321299" cy="324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 rotWithShape="1">
          <a:blip r:embed="rId4">
            <a:alphaModFix/>
          </a:blip>
          <a:srcRect b="0" l="8441" r="0" t="0"/>
          <a:stretch/>
        </p:blipFill>
        <p:spPr>
          <a:xfrm>
            <a:off x="0" y="2673262"/>
            <a:ext cx="3415925" cy="247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626775" y="51232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500"/>
              <a:t>Its Been Done Before and it Works</a:t>
            </a:r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Laney College - Oakland, California 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lang="en" sz="2400"/>
              <a:t>-3 years running 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lang="en" sz="2400"/>
              <a:t>-3500 sq feet 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lang="en" sz="2400"/>
              <a:t>-15 refugee gardeners 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lang="en" sz="2400"/>
              <a:t>-Students learning new agricultural techniques 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lang="en" sz="2400"/>
              <a:t>-Biology and ESL courses engage with refugees </a:t>
            </a:r>
          </a:p>
          <a:p>
            <a:pPr indent="0" marL="457200">
              <a:spcBef>
                <a:spcPts val="0"/>
              </a:spcBef>
              <a:buNone/>
            </a:pPr>
            <a:r>
              <a:rPr lang="en" sz="2400"/>
              <a:t>-Excess produce goes to university dining  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Sustainability of Project </a:t>
            </a:r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-IRC signs MOU with UMBC, agrees to take responsibility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-Each refugee gardener signs a contract prior to gardening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-IRC will use funding from LSP grant to fully fund construction and maintenance of UMBC New Roots Garden 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457200" y="47702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/>
              <a:t>Logistics </a:t>
            </a:r>
          </a:p>
        </p:txBody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-Roughly 4,015 sq. ft.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-10-14 garden plots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-Refugees live ~1 mile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from campus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*We are open to any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land available </a:t>
            </a:r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3150" y="1347475"/>
            <a:ext cx="4073653" cy="357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/>
              <a:t>Partnership with International Rescue Committee (IRC)</a:t>
            </a:r>
          </a:p>
        </p:txBody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x="457200" y="1460500"/>
            <a:ext cx="8229600" cy="3501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800"/>
              <a:t>-IRC: international non-profit est. 1933</a:t>
            </a:r>
          </a:p>
          <a:p>
            <a:pPr rtl="0">
              <a:spcBef>
                <a:spcPts val="0"/>
              </a:spcBef>
              <a:buNone/>
            </a:pPr>
            <a:r>
              <a:rPr lang="en" sz="2800"/>
              <a:t>-Resettles refugees and provides </a:t>
            </a:r>
          </a:p>
          <a:p>
            <a:pPr rtl="0">
              <a:spcBef>
                <a:spcPts val="0"/>
              </a:spcBef>
              <a:buNone/>
            </a:pPr>
            <a:r>
              <a:rPr lang="en" sz="2800"/>
              <a:t>humanitarian support in 40 countries,</a:t>
            </a:r>
          </a:p>
          <a:p>
            <a:pPr rtl="0">
              <a:spcBef>
                <a:spcPts val="0"/>
              </a:spcBef>
              <a:buNone/>
            </a:pPr>
            <a:r>
              <a:rPr lang="en" sz="2800"/>
              <a:t>22 cities </a:t>
            </a:r>
          </a:p>
          <a:p>
            <a:pPr rtl="0">
              <a:spcBef>
                <a:spcPts val="0"/>
              </a:spcBef>
              <a:buNone/>
            </a:pPr>
            <a:r>
              <a:rPr lang="en" sz="2800"/>
              <a:t>-In U.S.the government governs </a:t>
            </a:r>
          </a:p>
          <a:p>
            <a:pPr rtl="0">
              <a:spcBef>
                <a:spcPts val="0"/>
              </a:spcBef>
              <a:buNone/>
            </a:pPr>
            <a:r>
              <a:rPr lang="en" sz="2800"/>
              <a:t>process and provides a majority </a:t>
            </a:r>
          </a:p>
          <a:p>
            <a:pPr rtl="0">
              <a:spcBef>
                <a:spcPts val="0"/>
              </a:spcBef>
              <a:buNone/>
            </a:pPr>
            <a:r>
              <a:rPr lang="en" sz="2800"/>
              <a:t>of the funding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pic>
        <p:nvPicPr>
          <p:cNvPr id="44" name="Shape 44"/>
          <p:cNvPicPr preferRelativeResize="0"/>
          <p:nvPr/>
        </p:nvPicPr>
        <p:blipFill rotWithShape="1">
          <a:blip r:embed="rId3">
            <a:alphaModFix/>
          </a:blip>
          <a:srcRect b="0" l="0" r="0" t="1613"/>
          <a:stretch/>
        </p:blipFill>
        <p:spPr>
          <a:xfrm>
            <a:off x="6715425" y="1931175"/>
            <a:ext cx="2428574" cy="321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/>
              <a:t>New Roots Program </a:t>
            </a:r>
          </a:p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-IRC program that ensures improved nutrition and food security for refugees through gardening and education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-Gardens in Baltimore, New York, Seattle, Salt Lake City, Phoenix, San Diego, and Boise</a:t>
            </a:r>
            <a:r>
              <a:rPr lang="en" sz="1800"/>
              <a:t>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https://youtu.be/XB_7_9vtr4M?list=PLTmviuzVZKkfhp4VkNODPxJyjlGU2XkXG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Successful Course-Component Fall 2014</a:t>
            </a:r>
          </a:p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457200" y="1460499"/>
            <a:ext cx="40302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-A pilot of this project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-Burmese family gardened in The Garden plots and engaged both formally and informally with students </a:t>
            </a:r>
          </a:p>
          <a:p>
            <a:pPr>
              <a:spcBef>
                <a:spcPts val="0"/>
              </a:spcBef>
              <a:buNone/>
            </a:pPr>
            <a:r>
              <a:rPr lang="en" sz="2400"/>
              <a:t>-Beautiful cultural exchange and learning </a:t>
            </a:r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1725" y="1394962"/>
            <a:ext cx="3845075" cy="359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0" y="239900"/>
            <a:ext cx="86868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Current New Roots Gardens in Baltimore </a:t>
            </a:r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74512"/>
            <a:ext cx="3379097" cy="253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9250" y="1871312"/>
            <a:ext cx="2205500" cy="294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4900" y="2074500"/>
            <a:ext cx="3379097" cy="2534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457200" y="59002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000"/>
              <a:t>Vision</a:t>
            </a:r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288725" y="1460500"/>
            <a:ext cx="8398200" cy="78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/>
              <a:t>-We want to create a garden where refugees, students, and faculty can not only grow together but exchange ideas, practices, and cultures! </a:t>
            </a:r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06200"/>
            <a:ext cx="2127974" cy="283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1694" y="2306200"/>
            <a:ext cx="2127974" cy="283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857" y="2306200"/>
            <a:ext cx="2127974" cy="283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6025" y="2306200"/>
            <a:ext cx="2127974" cy="283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457200" y="5652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/>
              <a:t>Why Does it Matter? </a:t>
            </a:r>
          </a:p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The University has identified the following institutional objectives and outcomes:</a:t>
            </a:r>
          </a:p>
          <a:p>
            <a:pPr indent="-3429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AutoNum type="arabicPeriod"/>
            </a:pPr>
            <a:r>
              <a:rPr lang="en" sz="1800"/>
              <a:t>“To enhance the quality of undergraduate education … enriched by research and service learning experiences … and cultivates a sense of civic responsibility”</a:t>
            </a:r>
          </a:p>
          <a:p>
            <a:pPr indent="-3429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AutoNum type="arabicPeriod"/>
            </a:pPr>
            <a:r>
              <a:rPr lang="en" sz="1800"/>
              <a:t>“To promote cutting edge research, creative activity” </a:t>
            </a:r>
          </a:p>
          <a:p>
            <a:pPr indent="-3429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AutoNum type="arabicPeriod"/>
            </a:pPr>
            <a:r>
              <a:rPr lang="en" sz="1800"/>
              <a:t>“By enhancing student life outside of the classroom” </a:t>
            </a:r>
          </a:p>
          <a:p>
            <a:pPr indent="-3429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AutoNum type="arabicPeriod"/>
            </a:pPr>
            <a:r>
              <a:rPr lang="en" sz="1800"/>
              <a:t>“To bring the knowledge resources of the University to bear on the problems and concerns of the communities we serve … by continuing to serve as a national model in promoting service learning and civic engagement; by improving public policy and welfare in the State … by expanding our outreach efforts and university/community partnerships”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378075" y="2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/>
              <a:t>Opportunities for Students </a:t>
            </a:r>
          </a:p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-Live learning lab for students of a variety of majors</a:t>
            </a:r>
          </a:p>
          <a:p>
            <a:pPr indent="0" marL="0" rtl="0">
              <a:spcBef>
                <a:spcPts val="0"/>
              </a:spcBef>
              <a:buNone/>
            </a:pPr>
            <a:r>
              <a:rPr lang="en" sz="2400"/>
              <a:t>-Research (ex: Global Studies)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400"/>
              <a:t>-Internships (ex: HAPP)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400"/>
              <a:t>-Service-Learning (ex: IRC student volunteers)</a:t>
            </a:r>
          </a:p>
          <a:p>
            <a:pPr indent="0" marL="0" rtl="0">
              <a:spcBef>
                <a:spcPts val="0"/>
              </a:spcBef>
              <a:buNone/>
            </a:pPr>
            <a:r>
              <a:rPr lang="en" sz="2400"/>
              <a:t>-More course-components (ex: Immigrants and Refugees in Social Work course)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400"/>
              <a:t>-IRC has partnership with Johns Hopkins </a:t>
            </a:r>
          </a:p>
          <a:p>
            <a:pPr indent="0" lvl="0" marL="45720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604175" y="499803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400"/>
              <a:t>Official Support: Campus Departments and Programs </a:t>
            </a:r>
          </a:p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457200" y="1357200"/>
            <a:ext cx="8229600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/>
              <a:t>-</a:t>
            </a:r>
            <a:r>
              <a:rPr lang="en" sz="2400" u="sng"/>
              <a:t>Interdisciplinary Studies</a:t>
            </a:r>
            <a:r>
              <a:rPr lang="en" sz="2400"/>
              <a:t>: Dr. Stephen Freeland, Jill Wrigley, Eric Brown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/>
              <a:t>-</a:t>
            </a:r>
            <a:r>
              <a:rPr lang="en" sz="2400" u="sng"/>
              <a:t>Health Administration and Policy</a:t>
            </a:r>
            <a:r>
              <a:rPr lang="en" sz="2400"/>
              <a:t>: Dr. Luis Pinet-Peralta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/>
              <a:t>-</a:t>
            </a:r>
            <a:r>
              <a:rPr lang="en" sz="2400" u="sng"/>
              <a:t>Social Work</a:t>
            </a:r>
            <a:r>
              <a:rPr lang="en" sz="2400"/>
              <a:t>: Dr. Carolyn Tice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/>
              <a:t>-</a:t>
            </a:r>
            <a:r>
              <a:rPr lang="en" sz="2400" u="sng"/>
              <a:t>Sondheim Public Affairs Scholars Program</a:t>
            </a:r>
            <a:r>
              <a:rPr lang="en" sz="2400"/>
              <a:t>: Dr. Arthur Johnson, Jessica Cook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/>
              <a:t>-</a:t>
            </a:r>
            <a:r>
              <a:rPr lang="en" sz="2400" u="sng"/>
              <a:t>Alumni</a:t>
            </a:r>
            <a:r>
              <a:rPr lang="en" sz="2400"/>
              <a:t>: Former Honors College and Scholars Program students Katie Golden and Gagan Singh   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