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0" roundtripDataSignature="AMtx7mhGrA/AdGt9MNkaOsSSE2udps9H/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0" Type="http://customschemas.google.com/relationships/presentationmetadata" Target="meta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6" name="Google Shape;186;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4" name="Google Shape;20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2" name="Google Shape;222;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2" name="Google Shape;23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5" name="Google Shape;245;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4" name="Google Shape;254;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5" name="Google Shape;26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4" name="Google Shape;274;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3" name="Google Shape;283;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https://umbc.box.com/s/vn6vdsontvhiznnqjl2u4b5k9naq75mv</a:t>
            </a:r>
            <a:endParaRPr/>
          </a:p>
        </p:txBody>
      </p:sp>
      <p:sp>
        <p:nvSpPr>
          <p:cNvPr id="293" name="Google Shape;293;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3" name="Google Shape;303;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3" name="Google Shape;313;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9c75fdab16_0_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9c75fdab16_0_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g9c75fdab16_0_2: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9" name="Google Shape;149;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8" name="Google Shape;15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7"/>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3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3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3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2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3" name="Shape 33"/>
        <p:cNvGrpSpPr/>
        <p:nvPr/>
      </p:nvGrpSpPr>
      <p:grpSpPr>
        <a:xfrm>
          <a:off x="0" y="0"/>
          <a:ext cx="0" cy="0"/>
          <a:chOff x="0" y="0"/>
          <a:chExt cx="0" cy="0"/>
        </a:xfrm>
      </p:grpSpPr>
      <p:sp>
        <p:nvSpPr>
          <p:cNvPr id="34" name="Google Shape;34;p3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3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6" name="Google Shape;36;p3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3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8" name="Google Shape;38;p3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3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3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3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3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3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3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3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3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3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3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35"/>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3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3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hyperlink" Target="mailto:semhar@umbc.edu"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jp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 Id="rId3" Type="http://schemas.openxmlformats.org/officeDocument/2006/relationships/image" Target="../media/image1.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1.jp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1.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1.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 Id="rId3"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idx="1" type="subTitle"/>
          </p:nvPr>
        </p:nvSpPr>
        <p:spPr>
          <a:xfrm>
            <a:off x="288195" y="1033153"/>
            <a:ext cx="11135868" cy="840442"/>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None/>
            </a:pPr>
            <a:r>
              <a:rPr b="1" lang="en-US" sz="4400"/>
              <a:t>How to Write a STEM Literature Review </a:t>
            </a:r>
            <a:endParaRPr/>
          </a:p>
        </p:txBody>
      </p:sp>
      <p:pic>
        <p:nvPicPr>
          <p:cNvPr id="89" name="Google Shape;89;p1"/>
          <p:cNvPicPr preferRelativeResize="0"/>
          <p:nvPr/>
        </p:nvPicPr>
        <p:blipFill rotWithShape="1">
          <a:blip r:embed="rId3">
            <a:alphaModFix/>
          </a:blip>
          <a:srcRect b="0" l="0" r="0" t="0"/>
          <a:stretch/>
        </p:blipFill>
        <p:spPr>
          <a:xfrm>
            <a:off x="288195" y="4720449"/>
            <a:ext cx="3374136" cy="1743456"/>
          </a:xfrm>
          <a:prstGeom prst="rect">
            <a:avLst/>
          </a:prstGeom>
          <a:noFill/>
          <a:ln>
            <a:noFill/>
          </a:ln>
        </p:spPr>
      </p:pic>
      <p:sp>
        <p:nvSpPr>
          <p:cNvPr id="90" name="Google Shape;90;p1"/>
          <p:cNvSpPr/>
          <p:nvPr/>
        </p:nvSpPr>
        <p:spPr>
          <a:xfrm flipH="1" rot="10800000">
            <a:off x="-11875"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0"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nvSpPr>
        <p:spPr>
          <a:xfrm>
            <a:off x="3725250" y="3331050"/>
            <a:ext cx="8125500" cy="2944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sz="1800">
                <a:latin typeface="Calibri"/>
                <a:ea typeface="Calibri"/>
                <a:cs typeface="Calibri"/>
                <a:sym typeface="Calibri"/>
              </a:rPr>
              <a:t>Semhar Yohannes</a:t>
            </a:r>
            <a:endParaRPr sz="1800">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US" sz="1800">
                <a:latin typeface="Calibri"/>
                <a:ea typeface="Calibri"/>
                <a:cs typeface="Calibri"/>
                <a:sym typeface="Calibri"/>
              </a:rPr>
              <a:t>Science Reference and Instruction Librarian </a:t>
            </a:r>
            <a:endParaRPr sz="1800">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US" sz="1800">
                <a:latin typeface="Calibri"/>
                <a:ea typeface="Calibri"/>
                <a:cs typeface="Calibri"/>
                <a:sym typeface="Calibri"/>
              </a:rPr>
              <a:t>her/she</a:t>
            </a:r>
            <a:endParaRPr sz="1800">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US" sz="1800" u="sng">
                <a:solidFill>
                  <a:schemeClr val="hlink"/>
                </a:solidFill>
                <a:latin typeface="Calibri"/>
                <a:ea typeface="Calibri"/>
                <a:cs typeface="Calibri"/>
                <a:sym typeface="Calibri"/>
                <a:hlinkClick r:id="rId4"/>
              </a:rPr>
              <a:t>semhar@umbc.edu</a:t>
            </a:r>
            <a:endParaRPr sz="1800">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800">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8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US" sz="1800">
                <a:solidFill>
                  <a:srgbClr val="222222"/>
                </a:solidFill>
                <a:highlight>
                  <a:srgbClr val="FFFFFF"/>
                </a:highlight>
                <a:latin typeface="Calibri"/>
                <a:ea typeface="Calibri"/>
                <a:cs typeface="Calibri"/>
                <a:sym typeface="Calibri"/>
              </a:rPr>
              <a:t>Beck Hertl</a:t>
            </a:r>
            <a:endParaRPr sz="1800">
              <a:solidFill>
                <a:srgbClr val="222222"/>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US" sz="1800">
                <a:solidFill>
                  <a:srgbClr val="222222"/>
                </a:solidFill>
                <a:highlight>
                  <a:srgbClr val="FFFFFF"/>
                </a:highlight>
                <a:latin typeface="Calibri"/>
                <a:ea typeface="Calibri"/>
                <a:cs typeface="Calibri"/>
                <a:sym typeface="Calibri"/>
              </a:rPr>
              <a:t>Library Services Specialist</a:t>
            </a:r>
            <a:endParaRPr sz="1800">
              <a:solidFill>
                <a:srgbClr val="222222"/>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US" sz="1800">
                <a:solidFill>
                  <a:srgbClr val="222222"/>
                </a:solidFill>
                <a:highlight>
                  <a:srgbClr val="FFFFFF"/>
                </a:highlight>
                <a:latin typeface="Calibri"/>
                <a:ea typeface="Calibri"/>
                <a:cs typeface="Calibri"/>
                <a:sym typeface="Calibri"/>
              </a:rPr>
              <a:t>they/them</a:t>
            </a:r>
            <a:endParaRPr sz="1800">
              <a:solidFill>
                <a:srgbClr val="222222"/>
              </a:solidFill>
              <a:highlight>
                <a:srgbClr val="FFFFFF"/>
              </a:highlight>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US" sz="1800">
                <a:solidFill>
                  <a:srgbClr val="1155CC"/>
                </a:solidFill>
                <a:highlight>
                  <a:srgbClr val="FFFFFF"/>
                </a:highlight>
                <a:latin typeface="Calibri"/>
                <a:ea typeface="Calibri"/>
                <a:cs typeface="Calibri"/>
                <a:sym typeface="Calibri"/>
              </a:rPr>
              <a:t>beckhertl@umbc.edu</a:t>
            </a:r>
            <a:endParaRPr sz="1800">
              <a:solidFill>
                <a:srgbClr val="222222"/>
              </a:solidFill>
              <a:highlight>
                <a:srgbClr val="FFFFFF"/>
              </a:highlight>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a:latin typeface="Calibri"/>
              <a:ea typeface="Calibri"/>
              <a:cs typeface="Calibri"/>
              <a:sym typeface="Calibri"/>
            </a:endParaRPr>
          </a:p>
          <a:p>
            <a:pPr indent="0" lvl="0" marL="0" rtl="0" algn="l">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6000"/>
              <a:buFont typeface="Calibri"/>
              <a:buNone/>
            </a:pPr>
            <a:r>
              <a:rPr b="1" lang="en-US"/>
              <a:t>Steps to writing a Literature Review</a:t>
            </a:r>
            <a:endParaRPr b="1">
              <a:latin typeface="Calibri"/>
              <a:ea typeface="Calibri"/>
              <a:cs typeface="Calibri"/>
              <a:sym typeface="Calibri"/>
            </a:endParaRPr>
          </a:p>
        </p:txBody>
      </p:sp>
      <p:sp>
        <p:nvSpPr>
          <p:cNvPr id="170" name="Google Shape;170;p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888888"/>
              </a:buClr>
              <a:buSzPts val="2400"/>
              <a:buNone/>
            </a:pPr>
            <a:r>
              <a:t/>
            </a:r>
            <a:endParaRPr/>
          </a:p>
        </p:txBody>
      </p:sp>
      <p:pic>
        <p:nvPicPr>
          <p:cNvPr id="171" name="Google Shape;171;p9"/>
          <p:cNvPicPr preferRelativeResize="0"/>
          <p:nvPr>
            <p:ph idx="4294967295" type="body"/>
          </p:nvPr>
        </p:nvPicPr>
        <p:blipFill rotWithShape="1">
          <a:blip r:embed="rId3">
            <a:alphaModFix/>
          </a:blip>
          <a:srcRect b="0" l="0" r="0" t="0"/>
          <a:stretch/>
        </p:blipFill>
        <p:spPr>
          <a:xfrm>
            <a:off x="11526838" y="5865813"/>
            <a:ext cx="665162" cy="609600"/>
          </a:xfrm>
          <a:prstGeom prst="rect">
            <a:avLst/>
          </a:prstGeom>
          <a:noFill/>
          <a:ln>
            <a:noFill/>
          </a:ln>
        </p:spPr>
      </p:pic>
      <p:sp>
        <p:nvSpPr>
          <p:cNvPr id="172" name="Google Shape;172;p9"/>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3" name="Google Shape;173;p9"/>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4" name="Google Shape;174;p9"/>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latin typeface="Calibri"/>
                <a:ea typeface="Calibri"/>
                <a:cs typeface="Calibri"/>
                <a:sym typeface="Calibri"/>
              </a:rPr>
              <a:t>Outline</a:t>
            </a:r>
            <a:endParaRPr b="1">
              <a:latin typeface="Calibri"/>
              <a:ea typeface="Calibri"/>
              <a:cs typeface="Calibri"/>
              <a:sym typeface="Calibri"/>
            </a:endParaRPr>
          </a:p>
        </p:txBody>
      </p:sp>
      <p:pic>
        <p:nvPicPr>
          <p:cNvPr id="180" name="Google Shape;180;p10"/>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181" name="Google Shape;181;p10"/>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2" name="Google Shape;182;p10"/>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10"/>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80000"/>
              </a:lnSpc>
              <a:spcBef>
                <a:spcPts val="0"/>
              </a:spcBef>
              <a:spcAft>
                <a:spcPts val="0"/>
              </a:spcAft>
              <a:buClr>
                <a:schemeClr val="dk1"/>
              </a:buClr>
              <a:buSzPts val="2800"/>
              <a:buFont typeface="Arial"/>
              <a:buNone/>
            </a:pPr>
            <a:r>
              <a:rPr b="1" i="0" lang="en-US" sz="2400" u="none" cap="none" strike="noStrike">
                <a:solidFill>
                  <a:schemeClr val="dk1"/>
                </a:solidFill>
                <a:latin typeface="Calibri"/>
                <a:ea typeface="Calibri"/>
                <a:cs typeface="Calibri"/>
                <a:sym typeface="Calibri"/>
              </a:rPr>
              <a:t>Steps to writing a literature review</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Get started</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Select/refine topic</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Search for literature</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Evaluate literature </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Note taking</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Keep current</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Stop searching</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Organization </a:t>
            </a:r>
            <a:endParaRPr sz="2400">
              <a:latin typeface="Calibri"/>
              <a:ea typeface="Calibri"/>
              <a:cs typeface="Calibri"/>
              <a:sym typeface="Calibri"/>
            </a:endParaRPr>
          </a:p>
          <a:p>
            <a:pPr indent="0" lvl="0" marL="0" marR="0" rtl="0" algn="l">
              <a:lnSpc>
                <a:spcPct val="8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latin typeface="Calibri"/>
                <a:ea typeface="Calibri"/>
                <a:cs typeface="Calibri"/>
                <a:sym typeface="Calibri"/>
              </a:rPr>
              <a:t>Getting Started</a:t>
            </a:r>
            <a:endParaRPr b="1">
              <a:latin typeface="Calibri"/>
              <a:ea typeface="Calibri"/>
              <a:cs typeface="Calibri"/>
              <a:sym typeface="Calibri"/>
            </a:endParaRPr>
          </a:p>
        </p:txBody>
      </p:sp>
      <p:pic>
        <p:nvPicPr>
          <p:cNvPr id="189" name="Google Shape;189;p11"/>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190" name="Google Shape;190;p11"/>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11"/>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11"/>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381000" lvl="0" marL="4572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What is the main purpose of this literature review?</a:t>
            </a:r>
            <a:endParaRPr sz="2400">
              <a:latin typeface="Calibri"/>
              <a:ea typeface="Calibri"/>
              <a:cs typeface="Calibri"/>
              <a:sym typeface="Calibri"/>
            </a:endParaRPr>
          </a:p>
          <a:p>
            <a:pPr indent="-381000" lvl="0" marL="4572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Who is your target audience? (professor, editor, conference)</a:t>
            </a:r>
            <a:endParaRPr sz="2400">
              <a:latin typeface="Calibri"/>
              <a:ea typeface="Calibri"/>
              <a:cs typeface="Calibri"/>
              <a:sym typeface="Calibri"/>
            </a:endParaRPr>
          </a:p>
          <a:p>
            <a:pPr indent="-381000" lvl="0" marL="4572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What will the final product be?</a:t>
            </a:r>
            <a:endParaRPr sz="2400">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Thesis or dissertation</a:t>
            </a:r>
            <a:endParaRPr sz="2400">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Journal article</a:t>
            </a:r>
            <a:endParaRPr sz="2400">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Grant proposal</a:t>
            </a:r>
            <a:endParaRPr sz="2400">
              <a:latin typeface="Calibri"/>
              <a:ea typeface="Calibri"/>
              <a:cs typeface="Calibri"/>
              <a:sym typeface="Calibri"/>
            </a:endParaRPr>
          </a:p>
          <a:p>
            <a:pPr indent="-381000" lvl="1" marL="9144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Technical report </a:t>
            </a:r>
            <a:endParaRPr sz="2400">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Select/refine topic</a:t>
            </a:r>
            <a:endParaRPr b="1">
              <a:latin typeface="Calibri"/>
              <a:ea typeface="Calibri"/>
              <a:cs typeface="Calibri"/>
              <a:sym typeface="Calibri"/>
            </a:endParaRPr>
          </a:p>
        </p:txBody>
      </p:sp>
      <p:pic>
        <p:nvPicPr>
          <p:cNvPr id="198" name="Google Shape;198;p12"/>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199" name="Google Shape;199;p12"/>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12"/>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12"/>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03200" lvl="0" marL="2286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Consider personal interests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Arial"/>
              <a:buChar char="➢"/>
            </a:pPr>
            <a:r>
              <a:rPr i="0" lang="en-US" sz="2400" u="none" cap="none" strike="noStrike">
                <a:solidFill>
                  <a:schemeClr val="dk1"/>
                </a:solidFill>
                <a:latin typeface="Calibri"/>
                <a:ea typeface="Calibri"/>
                <a:cs typeface="Calibri"/>
                <a:sym typeface="Calibri"/>
              </a:rPr>
              <a:t>Top</a:t>
            </a:r>
            <a:r>
              <a:rPr b="1" i="0" lang="en-US" sz="2400" u="none" cap="none" strike="noStrike">
                <a:solidFill>
                  <a:schemeClr val="dk1"/>
                </a:solidFill>
                <a:latin typeface="Calibri"/>
                <a:ea typeface="Calibri"/>
                <a:cs typeface="Calibri"/>
                <a:sym typeface="Calibri"/>
              </a:rPr>
              <a:t> scholarly journals</a:t>
            </a:r>
            <a:r>
              <a:rPr i="0" lang="en-US" sz="2400" u="none" cap="none" strike="noStrike">
                <a:solidFill>
                  <a:schemeClr val="dk1"/>
                </a:solidFill>
                <a:latin typeface="Calibri"/>
                <a:ea typeface="Calibri"/>
                <a:cs typeface="Calibri"/>
                <a:sym typeface="Calibri"/>
              </a:rPr>
              <a:t> in your field, skim titles and abstracts of the latest issues of the journals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Arial"/>
              <a:buChar char="➢"/>
            </a:pPr>
            <a:r>
              <a:rPr i="0" lang="en-US" sz="2400" u="none" cap="none" strike="noStrike">
                <a:solidFill>
                  <a:schemeClr val="dk1"/>
                </a:solidFill>
                <a:latin typeface="Calibri"/>
                <a:ea typeface="Calibri"/>
                <a:cs typeface="Calibri"/>
                <a:sym typeface="Calibri"/>
              </a:rPr>
              <a:t>Browse </a:t>
            </a:r>
            <a:r>
              <a:rPr b="1" i="0" lang="en-US" sz="2400" u="none" cap="none" strike="noStrike">
                <a:solidFill>
                  <a:schemeClr val="dk1"/>
                </a:solidFill>
                <a:latin typeface="Calibri"/>
                <a:ea typeface="Calibri"/>
                <a:cs typeface="Calibri"/>
                <a:sym typeface="Calibri"/>
              </a:rPr>
              <a:t>"Annual Reviews</a:t>
            </a:r>
            <a:r>
              <a:rPr i="0" lang="en-US" sz="2400" u="none" cap="none" strike="noStrike">
                <a:solidFill>
                  <a:schemeClr val="dk1"/>
                </a:solidFill>
                <a:latin typeface="Calibri"/>
                <a:ea typeface="Calibri"/>
                <a:cs typeface="Calibri"/>
                <a:sym typeface="Calibri"/>
              </a:rPr>
              <a:t>" publications in the field, if available</a:t>
            </a:r>
            <a:br>
              <a:rPr i="0" lang="en-US" sz="2400" u="none" cap="none" strike="noStrike">
                <a:solidFill>
                  <a:schemeClr val="dk1"/>
                </a:solidFill>
                <a:latin typeface="Calibri"/>
                <a:ea typeface="Calibri"/>
                <a:cs typeface="Calibri"/>
                <a:sym typeface="Calibri"/>
              </a:rPr>
            </a:br>
            <a:r>
              <a:rPr i="0" lang="en-US" sz="2400" u="none" cap="none" strike="noStrike">
                <a:solidFill>
                  <a:schemeClr val="dk1"/>
                </a:solidFill>
                <a:latin typeface="Calibri"/>
                <a:ea typeface="Calibri"/>
                <a:cs typeface="Calibri"/>
                <a:sym typeface="Calibri"/>
              </a:rPr>
              <a:t>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Arial"/>
              <a:buChar char="➢"/>
            </a:pPr>
            <a:r>
              <a:rPr i="0" lang="en-US" sz="2400" u="none" cap="none" strike="noStrike">
                <a:solidFill>
                  <a:schemeClr val="dk1"/>
                </a:solidFill>
                <a:latin typeface="Calibri"/>
                <a:ea typeface="Calibri"/>
                <a:cs typeface="Calibri"/>
                <a:sym typeface="Calibri"/>
              </a:rPr>
              <a:t>Read </a:t>
            </a:r>
            <a:r>
              <a:rPr b="1" i="0" lang="en-US" sz="2400" u="none" cap="none" strike="noStrike">
                <a:solidFill>
                  <a:schemeClr val="dk1"/>
                </a:solidFill>
                <a:latin typeface="Calibri"/>
                <a:ea typeface="Calibri"/>
                <a:cs typeface="Calibri"/>
                <a:sym typeface="Calibri"/>
              </a:rPr>
              <a:t>theses or dissertations</a:t>
            </a:r>
            <a:r>
              <a:rPr i="0" lang="en-US" sz="2400" u="none" cap="none" strike="noStrike">
                <a:solidFill>
                  <a:schemeClr val="dk1"/>
                </a:solidFill>
                <a:latin typeface="Calibri"/>
                <a:ea typeface="Calibri"/>
                <a:cs typeface="Calibri"/>
                <a:sym typeface="Calibri"/>
              </a:rPr>
              <a:t> in the area of your interest</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Browse conference opportunities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Brainstorm a list of possible topics</a:t>
            </a:r>
            <a:endParaRPr sz="2400">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Search for literature</a:t>
            </a:r>
            <a:endParaRPr b="1">
              <a:latin typeface="Calibri"/>
              <a:ea typeface="Calibri"/>
              <a:cs typeface="Calibri"/>
              <a:sym typeface="Calibri"/>
            </a:endParaRPr>
          </a:p>
        </p:txBody>
      </p:sp>
      <p:pic>
        <p:nvPicPr>
          <p:cNvPr id="207" name="Google Shape;207;p13"/>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208" name="Google Shape;208;p13"/>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13"/>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0" name="Google Shape;210;p13"/>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54000" lvl="0" marL="2286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Search most relevant databases in the topic field</a:t>
            </a:r>
            <a:endParaRPr sz="2400">
              <a:latin typeface="Calibri"/>
              <a:ea typeface="Calibri"/>
              <a:cs typeface="Calibri"/>
              <a:sym typeface="Calibri"/>
            </a:endParaRPr>
          </a:p>
          <a:p>
            <a:pPr indent="-254000" lvl="1" marL="685800" marR="0" rtl="0" algn="l">
              <a:lnSpc>
                <a:spcPct val="90000"/>
              </a:lnSpc>
              <a:spcBef>
                <a:spcPts val="5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Articles Tab</a:t>
            </a:r>
            <a:endParaRPr sz="2400">
              <a:latin typeface="Calibri"/>
              <a:ea typeface="Calibri"/>
              <a:cs typeface="Calibri"/>
              <a:sym typeface="Calibri"/>
            </a:endParaRPr>
          </a:p>
          <a:p>
            <a:pPr indent="-254000" lvl="1" marL="685800" marR="0" rtl="0" algn="l">
              <a:lnSpc>
                <a:spcPct val="90000"/>
              </a:lnSpc>
              <a:spcBef>
                <a:spcPts val="5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Subject Guide</a:t>
            </a:r>
            <a:endParaRPr sz="2400">
              <a:latin typeface="Calibri"/>
              <a:ea typeface="Calibri"/>
              <a:cs typeface="Calibri"/>
              <a:sym typeface="Calibri"/>
            </a:endParaRPr>
          </a:p>
          <a:p>
            <a:pPr indent="-254000" lvl="1" marL="685800" marR="0" rtl="0" algn="l">
              <a:lnSpc>
                <a:spcPct val="90000"/>
              </a:lnSpc>
              <a:spcBef>
                <a:spcPts val="5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Individual database/journal search- * Web of Science</a:t>
            </a:r>
            <a:endParaRPr sz="2400">
              <a:latin typeface="Calibri"/>
              <a:ea typeface="Calibri"/>
              <a:cs typeface="Calibri"/>
              <a:sym typeface="Calibri"/>
            </a:endParaRPr>
          </a:p>
          <a:p>
            <a:pPr indent="-2540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Use citation databases (i.e., Web of Science) </a:t>
            </a:r>
            <a:endParaRPr sz="2400">
              <a:latin typeface="Calibri"/>
              <a:ea typeface="Calibri"/>
              <a:cs typeface="Calibri"/>
              <a:sym typeface="Calibri"/>
            </a:endParaRPr>
          </a:p>
          <a:p>
            <a:pPr indent="-2540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Identify key authors and search for their publications (Web of Science)</a:t>
            </a:r>
            <a:endParaRPr sz="2400">
              <a:latin typeface="Calibri"/>
              <a:ea typeface="Calibri"/>
              <a:cs typeface="Calibri"/>
              <a:sym typeface="Calibri"/>
            </a:endParaRPr>
          </a:p>
          <a:p>
            <a:pPr indent="-2540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Create a log that documents how the literature search was conducted and what materials were read/scanned</a:t>
            </a:r>
            <a:endParaRPr sz="2400">
              <a:latin typeface="Calibri"/>
              <a:ea typeface="Calibri"/>
              <a:cs typeface="Calibri"/>
              <a:sym typeface="Calibri"/>
            </a:endParaRPr>
          </a:p>
          <a:p>
            <a:pPr indent="-2540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Save searches</a:t>
            </a:r>
            <a:endParaRPr sz="2400">
              <a:latin typeface="Calibri"/>
              <a:ea typeface="Calibri"/>
              <a:cs typeface="Calibri"/>
              <a:sym typeface="Calibri"/>
            </a:endParaRPr>
          </a:p>
          <a:p>
            <a:pPr indent="-2540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Establish alerts on “topics” </a:t>
            </a:r>
            <a:endParaRPr sz="2400">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4"/>
          <p:cNvSpPr txBox="1"/>
          <p:nvPr>
            <p:ph type="title"/>
          </p:nvPr>
        </p:nvSpPr>
        <p:spPr>
          <a:xfrm>
            <a:off x="838200" y="4413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Search for literature</a:t>
            </a:r>
            <a:endParaRPr b="1">
              <a:latin typeface="Calibri"/>
              <a:ea typeface="Calibri"/>
              <a:cs typeface="Calibri"/>
              <a:sym typeface="Calibri"/>
            </a:endParaRPr>
          </a:p>
        </p:txBody>
      </p:sp>
      <p:pic>
        <p:nvPicPr>
          <p:cNvPr id="216" name="Google Shape;216;p14"/>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217" name="Google Shape;217;p14"/>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14"/>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9" name="Google Shape;219;p14"/>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80000"/>
              </a:lnSpc>
              <a:spcBef>
                <a:spcPts val="0"/>
              </a:spcBef>
              <a:spcAft>
                <a:spcPts val="0"/>
              </a:spcAft>
              <a:buClr>
                <a:schemeClr val="dk1"/>
              </a:buClr>
              <a:buSzPts val="2800"/>
              <a:buFont typeface="Arial"/>
              <a:buNone/>
            </a:pPr>
            <a:r>
              <a:rPr i="0" lang="en-US" sz="2400" u="none" cap="none" strike="noStrike">
                <a:solidFill>
                  <a:schemeClr val="dk1"/>
                </a:solidFill>
                <a:latin typeface="Calibri"/>
                <a:ea typeface="Calibri"/>
                <a:cs typeface="Calibri"/>
                <a:sym typeface="Calibri"/>
              </a:rPr>
              <a:t>Other Sources</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Conference papers and proceedings</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Standards manuals / handbooks (current and older)</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Chemical and materials property data sources</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Government agency technical reports</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Professional association magazine articles</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Company and trade association white papers</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Patent applications and patent documents</a:t>
            </a:r>
            <a:endParaRPr sz="2400">
              <a:latin typeface="Calibri"/>
              <a:ea typeface="Calibri"/>
              <a:cs typeface="Calibri"/>
              <a:sym typeface="Calibri"/>
            </a:endParaRPr>
          </a:p>
          <a:p>
            <a:pPr indent="-203200" lvl="0" marL="228600" marR="0" rtl="0" algn="l">
              <a:lnSpc>
                <a:spcPct val="8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Data sets</a:t>
            </a:r>
            <a:endParaRPr sz="2400">
              <a:latin typeface="Calibri"/>
              <a:ea typeface="Calibri"/>
              <a:cs typeface="Calibri"/>
              <a:sym typeface="Calibri"/>
            </a:endParaRPr>
          </a:p>
          <a:p>
            <a:pPr indent="0" lvl="0" marL="0" marR="0" rtl="0" algn="l">
              <a:lnSpc>
                <a:spcPct val="8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8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Search for literature</a:t>
            </a:r>
            <a:endParaRPr b="1">
              <a:latin typeface="Calibri"/>
              <a:ea typeface="Calibri"/>
              <a:cs typeface="Calibri"/>
              <a:sym typeface="Calibri"/>
            </a:endParaRPr>
          </a:p>
        </p:txBody>
      </p:sp>
      <p:pic>
        <p:nvPicPr>
          <p:cNvPr id="225" name="Google Shape;225;p15"/>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226" name="Google Shape;226;p15"/>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7" name="Google Shape;227;p15"/>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15"/>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03200" lvl="0" marL="228600" marR="0" rtl="0" algn="l">
              <a:lnSpc>
                <a:spcPct val="90000"/>
              </a:lnSpc>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Keywords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AND, OR, NOT, *, and “     ”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Author searching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Subject Headings, linked keyword lists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Footnote chasing / using bibliographies • Citation tracking (Web of Science &amp; Scopus)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Keep track of where you’ve looked, what keywords you used </a:t>
            </a:r>
            <a:endParaRPr sz="2400">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pic>
        <p:nvPicPr>
          <p:cNvPr id="229" name="Google Shape;229;p15"/>
          <p:cNvPicPr preferRelativeResize="0"/>
          <p:nvPr/>
        </p:nvPicPr>
        <p:blipFill rotWithShape="1">
          <a:blip r:embed="rId4">
            <a:alphaModFix/>
          </a:blip>
          <a:srcRect b="60449" l="16825" r="51050" t="27080"/>
          <a:stretch/>
        </p:blipFill>
        <p:spPr>
          <a:xfrm>
            <a:off x="4668884" y="1981970"/>
            <a:ext cx="7406404" cy="14166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1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Evaluate literature</a:t>
            </a:r>
            <a:endParaRPr b="1">
              <a:latin typeface="Calibri"/>
              <a:ea typeface="Calibri"/>
              <a:cs typeface="Calibri"/>
              <a:sym typeface="Calibri"/>
            </a:endParaRPr>
          </a:p>
        </p:txBody>
      </p:sp>
      <p:sp>
        <p:nvSpPr>
          <p:cNvPr id="235" name="Google Shape;235;p1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2400"/>
              <a:buNone/>
            </a:pPr>
            <a:r>
              <a:rPr lang="en-US"/>
              <a:t>What to Consider to Evaluate Works</a:t>
            </a:r>
            <a:endParaRPr/>
          </a:p>
          <a:p>
            <a:pPr indent="0" lvl="0" marL="0" rtl="0" algn="l">
              <a:lnSpc>
                <a:spcPct val="90000"/>
              </a:lnSpc>
              <a:spcBef>
                <a:spcPts val="1000"/>
              </a:spcBef>
              <a:spcAft>
                <a:spcPts val="0"/>
              </a:spcAft>
              <a:buClr>
                <a:schemeClr val="dk1"/>
              </a:buClr>
              <a:buSzPts val="2400"/>
              <a:buNone/>
            </a:pPr>
            <a:r>
              <a:t/>
            </a:r>
            <a:endParaRPr/>
          </a:p>
        </p:txBody>
      </p:sp>
      <p:pic>
        <p:nvPicPr>
          <p:cNvPr id="236" name="Google Shape;236;p16"/>
          <p:cNvPicPr preferRelativeResize="0"/>
          <p:nvPr>
            <p:ph idx="2" type="body"/>
          </p:nvPr>
        </p:nvPicPr>
        <p:blipFill rotWithShape="1">
          <a:blip r:embed="rId3">
            <a:alphaModFix/>
          </a:blip>
          <a:srcRect b="0" l="0" r="0" t="0"/>
          <a:stretch/>
        </p:blipFill>
        <p:spPr>
          <a:xfrm>
            <a:off x="11353800" y="5796249"/>
            <a:ext cx="665018" cy="606829"/>
          </a:xfrm>
          <a:prstGeom prst="rect">
            <a:avLst/>
          </a:prstGeom>
          <a:noFill/>
          <a:ln>
            <a:noFill/>
          </a:ln>
        </p:spPr>
      </p:pic>
      <p:sp>
        <p:nvSpPr>
          <p:cNvPr id="237" name="Google Shape;237;p1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2400"/>
              <a:buNone/>
            </a:pPr>
            <a:r>
              <a:rPr lang="en-US"/>
              <a:t>What to Consider to Evaluate Works</a:t>
            </a:r>
            <a:endParaRPr/>
          </a:p>
          <a:p>
            <a:pPr indent="0" lvl="0" marL="0" rtl="0" algn="l">
              <a:lnSpc>
                <a:spcPct val="90000"/>
              </a:lnSpc>
              <a:spcBef>
                <a:spcPts val="1000"/>
              </a:spcBef>
              <a:spcAft>
                <a:spcPts val="0"/>
              </a:spcAft>
              <a:buClr>
                <a:schemeClr val="dk1"/>
              </a:buClr>
              <a:buSzPts val="2400"/>
              <a:buNone/>
            </a:pPr>
            <a:r>
              <a:t/>
            </a:r>
            <a:endParaRPr/>
          </a:p>
        </p:txBody>
      </p:sp>
      <p:sp>
        <p:nvSpPr>
          <p:cNvPr id="238" name="Google Shape;238;p1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p>
            <a:pPr indent="-216534" lvl="0" marL="228600" rtl="0" algn="l">
              <a:lnSpc>
                <a:spcPct val="70000"/>
              </a:lnSpc>
              <a:spcBef>
                <a:spcPts val="0"/>
              </a:spcBef>
              <a:spcAft>
                <a:spcPts val="0"/>
              </a:spcAft>
              <a:buClr>
                <a:schemeClr val="dk1"/>
              </a:buClr>
              <a:buSzPts val="2400"/>
              <a:buChar char="➢"/>
            </a:pPr>
            <a:r>
              <a:rPr lang="en-US" sz="2400"/>
              <a:t>Generalization with no overstating or oversimplifying of a matter</a:t>
            </a:r>
            <a:endParaRPr sz="2400"/>
          </a:p>
          <a:p>
            <a:pPr indent="-216534" lvl="0" marL="228600" rtl="0" algn="l">
              <a:lnSpc>
                <a:spcPct val="70000"/>
              </a:lnSpc>
              <a:spcBef>
                <a:spcPts val="1000"/>
              </a:spcBef>
              <a:spcAft>
                <a:spcPts val="0"/>
              </a:spcAft>
              <a:buClr>
                <a:schemeClr val="dk1"/>
              </a:buClr>
              <a:buSzPts val="2400"/>
              <a:buChar char="➢"/>
            </a:pPr>
            <a:r>
              <a:rPr lang="en-US" sz="2400"/>
              <a:t>Accuracy</a:t>
            </a:r>
            <a:endParaRPr sz="2400"/>
          </a:p>
          <a:p>
            <a:pPr indent="-216534" lvl="0" marL="228600" rtl="0" algn="l">
              <a:lnSpc>
                <a:spcPct val="70000"/>
              </a:lnSpc>
              <a:spcBef>
                <a:spcPts val="1000"/>
              </a:spcBef>
              <a:spcAft>
                <a:spcPts val="0"/>
              </a:spcAft>
              <a:buClr>
                <a:schemeClr val="dk1"/>
              </a:buClr>
              <a:buSzPts val="2400"/>
              <a:buChar char="➢"/>
            </a:pPr>
            <a:r>
              <a:rPr lang="en-US" sz="2400"/>
              <a:t>Timeliness of the source </a:t>
            </a:r>
            <a:endParaRPr sz="2400"/>
          </a:p>
          <a:p>
            <a:pPr indent="-216534" lvl="0" marL="228600" rtl="0" algn="l">
              <a:lnSpc>
                <a:spcPct val="70000"/>
              </a:lnSpc>
              <a:spcBef>
                <a:spcPts val="1000"/>
              </a:spcBef>
              <a:spcAft>
                <a:spcPts val="0"/>
              </a:spcAft>
              <a:buClr>
                <a:schemeClr val="dk1"/>
              </a:buClr>
              <a:buSzPts val="2400"/>
              <a:buChar char="➢"/>
            </a:pPr>
            <a:r>
              <a:rPr lang="en-US" sz="2400"/>
              <a:t>Cross-checking of the given information</a:t>
            </a:r>
            <a:endParaRPr sz="2400"/>
          </a:p>
          <a:p>
            <a:pPr indent="-216534" lvl="0" marL="228600" rtl="0" algn="l">
              <a:lnSpc>
                <a:spcPct val="70000"/>
              </a:lnSpc>
              <a:spcBef>
                <a:spcPts val="1000"/>
              </a:spcBef>
              <a:spcAft>
                <a:spcPts val="0"/>
              </a:spcAft>
              <a:buClr>
                <a:schemeClr val="dk1"/>
              </a:buClr>
              <a:buSzPts val="2400"/>
              <a:buChar char="➢"/>
            </a:pPr>
            <a:r>
              <a:rPr lang="en-US" sz="2400"/>
              <a:t>Generalization backed up with evidence </a:t>
            </a:r>
            <a:endParaRPr sz="2400"/>
          </a:p>
          <a:p>
            <a:pPr indent="-216534" lvl="0" marL="228600" rtl="0" algn="l">
              <a:lnSpc>
                <a:spcPct val="70000"/>
              </a:lnSpc>
              <a:spcBef>
                <a:spcPts val="1000"/>
              </a:spcBef>
              <a:spcAft>
                <a:spcPts val="0"/>
              </a:spcAft>
              <a:buClr>
                <a:schemeClr val="dk1"/>
              </a:buClr>
              <a:buSzPts val="2400"/>
              <a:buChar char="➢"/>
            </a:pPr>
            <a:r>
              <a:rPr lang="en-US" sz="2400"/>
              <a:t>Balanced arguments acknowledging other viewpoints </a:t>
            </a:r>
            <a:endParaRPr sz="2400"/>
          </a:p>
          <a:p>
            <a:pPr indent="0" lvl="0" marL="228600" rtl="0" algn="l">
              <a:lnSpc>
                <a:spcPct val="70000"/>
              </a:lnSpc>
              <a:spcBef>
                <a:spcPts val="1000"/>
              </a:spcBef>
              <a:spcAft>
                <a:spcPts val="0"/>
              </a:spcAft>
              <a:buNone/>
            </a:pPr>
            <a:r>
              <a:t/>
            </a:r>
            <a:endParaRPr sz="2590"/>
          </a:p>
        </p:txBody>
      </p:sp>
      <p:sp>
        <p:nvSpPr>
          <p:cNvPr id="239" name="Google Shape;239;p16"/>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16"/>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16"/>
          <p:cNvSpPr txBox="1"/>
          <p:nvPr/>
        </p:nvSpPr>
        <p:spPr>
          <a:xfrm>
            <a:off x="920825" y="1528175"/>
            <a:ext cx="5001000" cy="4351200"/>
          </a:xfrm>
          <a:prstGeom prst="rect">
            <a:avLst/>
          </a:prstGeom>
          <a:noFill/>
          <a:ln>
            <a:noFill/>
          </a:ln>
        </p:spPr>
        <p:txBody>
          <a:bodyPr anchorCtr="0" anchor="t" bIns="45700" lIns="91425" spcFirstLastPara="1" rIns="91425" wrap="square" tIns="45700">
            <a:normAutofit/>
          </a:bodyPr>
          <a:lstStyle/>
          <a:p>
            <a:pPr indent="0" lvl="1" marL="457200" marR="0" rtl="0" algn="l">
              <a:lnSpc>
                <a:spcPct val="90000"/>
              </a:lnSpc>
              <a:spcBef>
                <a:spcPts val="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p:txBody>
      </p:sp>
      <p:sp>
        <p:nvSpPr>
          <p:cNvPr id="242" name="Google Shape;242;p16"/>
          <p:cNvSpPr txBox="1"/>
          <p:nvPr/>
        </p:nvSpPr>
        <p:spPr>
          <a:xfrm>
            <a:off x="839812" y="2505087"/>
            <a:ext cx="5001000" cy="3970200"/>
          </a:xfrm>
          <a:prstGeom prst="rect">
            <a:avLst/>
          </a:prstGeom>
          <a:noFill/>
          <a:ln>
            <a:noFill/>
          </a:ln>
        </p:spPr>
        <p:txBody>
          <a:bodyPr anchorCtr="0" anchor="t" bIns="45700" lIns="91425" spcFirstLastPara="1" rIns="91425" wrap="square" tIns="45700">
            <a:spAutoFit/>
          </a:bodyPr>
          <a:lstStyle/>
          <a:p>
            <a:pPr indent="-444500" lvl="0" marL="457200" marR="0" rtl="0" algn="l">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The author: credibility, reputation</a:t>
            </a:r>
            <a:endParaRPr sz="2400">
              <a:latin typeface="Calibri"/>
              <a:ea typeface="Calibri"/>
              <a:cs typeface="Calibri"/>
              <a:sym typeface="Calibri"/>
            </a:endParaRPr>
          </a:p>
          <a:p>
            <a:pPr indent="-444500" lvl="0" marL="457200" marR="0" rtl="0" algn="l">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A list of references or other citations </a:t>
            </a:r>
            <a:endParaRPr sz="2400">
              <a:latin typeface="Calibri"/>
              <a:ea typeface="Calibri"/>
              <a:cs typeface="Calibri"/>
              <a:sym typeface="Calibri"/>
            </a:endParaRPr>
          </a:p>
          <a:p>
            <a:pPr indent="-444500" lvl="0" marL="457200" marR="0" rtl="0" algn="l">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The intended audience</a:t>
            </a:r>
            <a:endParaRPr sz="2400">
              <a:latin typeface="Calibri"/>
              <a:ea typeface="Calibri"/>
              <a:cs typeface="Calibri"/>
              <a:sym typeface="Calibri"/>
            </a:endParaRPr>
          </a:p>
          <a:p>
            <a:pPr indent="-444500" lvl="0" marL="457200" marR="0" rtl="0" algn="l">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The content of the source: fact, opinion, or propaganda</a:t>
            </a:r>
            <a:endParaRPr sz="2400">
              <a:latin typeface="Calibri"/>
              <a:ea typeface="Calibri"/>
              <a:cs typeface="Calibri"/>
              <a:sym typeface="Calibri"/>
            </a:endParaRPr>
          </a:p>
          <a:p>
            <a:pPr indent="-444500" lvl="0" marL="457200" marR="0" rtl="0" algn="l">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Comprehensive coverage</a:t>
            </a:r>
            <a:endParaRPr sz="2400">
              <a:latin typeface="Calibri"/>
              <a:ea typeface="Calibri"/>
              <a:cs typeface="Calibri"/>
              <a:sym typeface="Calibri"/>
            </a:endParaRPr>
          </a:p>
          <a:p>
            <a:pPr indent="-444500" lvl="0" marL="457200" marR="0" rtl="0" algn="l">
              <a:spcBef>
                <a:spcPts val="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Objective language </a:t>
            </a:r>
            <a:endParaRPr sz="2400">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Note taking</a:t>
            </a:r>
            <a:endParaRPr b="1">
              <a:latin typeface="Calibri"/>
              <a:ea typeface="Calibri"/>
              <a:cs typeface="Calibri"/>
              <a:sym typeface="Calibri"/>
            </a:endParaRPr>
          </a:p>
        </p:txBody>
      </p:sp>
      <p:pic>
        <p:nvPicPr>
          <p:cNvPr id="248" name="Google Shape;248;p17"/>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249" name="Google Shape;249;p17"/>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0" name="Google Shape;250;p17"/>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1" name="Google Shape;251;p17"/>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80000"/>
              </a:lnSpc>
              <a:spcBef>
                <a:spcPts val="0"/>
              </a:spcBef>
              <a:spcAft>
                <a:spcPts val="0"/>
              </a:spcAft>
              <a:buClr>
                <a:schemeClr val="dk1"/>
              </a:buClr>
              <a:buSzPts val="2590"/>
              <a:buFont typeface="Arial"/>
              <a:buNone/>
            </a:pPr>
            <a:r>
              <a:rPr lang="en-US" sz="2400">
                <a:solidFill>
                  <a:schemeClr val="dk1"/>
                </a:solidFill>
                <a:latin typeface="Calibri"/>
                <a:ea typeface="Calibri"/>
                <a:cs typeface="Calibri"/>
                <a:sym typeface="Calibri"/>
              </a:rPr>
              <a:t>Tell a story…..</a:t>
            </a:r>
            <a:endParaRPr sz="2400">
              <a:latin typeface="Calibri"/>
              <a:ea typeface="Calibri"/>
              <a:cs typeface="Calibri"/>
              <a:sym typeface="Calibri"/>
            </a:endParaRPr>
          </a:p>
          <a:p>
            <a:pPr indent="-216534" lvl="0" marL="228600" marR="0" rtl="0" algn="l">
              <a:lnSpc>
                <a:spcPct val="8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Who? </a:t>
            </a:r>
            <a:endParaRPr sz="2400">
              <a:latin typeface="Calibri"/>
              <a:ea typeface="Calibri"/>
              <a:cs typeface="Calibri"/>
              <a:sym typeface="Calibri"/>
            </a:endParaRPr>
          </a:p>
          <a:p>
            <a:pPr indent="-216534" lvl="0" marL="228600" marR="0" rtl="0" algn="l">
              <a:lnSpc>
                <a:spcPct val="8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What? </a:t>
            </a:r>
            <a:endParaRPr sz="2400">
              <a:latin typeface="Calibri"/>
              <a:ea typeface="Calibri"/>
              <a:cs typeface="Calibri"/>
              <a:sym typeface="Calibri"/>
            </a:endParaRPr>
          </a:p>
          <a:p>
            <a:pPr indent="-216534" lvl="0" marL="228600" marR="0" rtl="0" algn="l">
              <a:lnSpc>
                <a:spcPct val="8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When? </a:t>
            </a:r>
            <a:endParaRPr sz="2400">
              <a:latin typeface="Calibri"/>
              <a:ea typeface="Calibri"/>
              <a:cs typeface="Calibri"/>
              <a:sym typeface="Calibri"/>
            </a:endParaRPr>
          </a:p>
          <a:p>
            <a:pPr indent="-216534" lvl="0" marL="228600" marR="0" rtl="0" algn="l">
              <a:lnSpc>
                <a:spcPct val="8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Where? </a:t>
            </a:r>
            <a:endParaRPr sz="2400">
              <a:latin typeface="Calibri"/>
              <a:ea typeface="Calibri"/>
              <a:cs typeface="Calibri"/>
              <a:sym typeface="Calibri"/>
            </a:endParaRPr>
          </a:p>
          <a:p>
            <a:pPr indent="-216534" lvl="0" marL="228600" marR="0" rtl="0" algn="l">
              <a:lnSpc>
                <a:spcPct val="8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Why? </a:t>
            </a:r>
            <a:endParaRPr sz="2400">
              <a:latin typeface="Calibri"/>
              <a:ea typeface="Calibri"/>
              <a:cs typeface="Calibri"/>
              <a:sym typeface="Calibri"/>
            </a:endParaRPr>
          </a:p>
          <a:p>
            <a:pPr indent="-216534" lvl="0" marL="228600" marR="0" rtl="0" algn="l">
              <a:lnSpc>
                <a:spcPct val="8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How? </a:t>
            </a:r>
            <a:endParaRPr sz="2400">
              <a:latin typeface="Calibri"/>
              <a:ea typeface="Calibri"/>
              <a:cs typeface="Calibri"/>
              <a:sym typeface="Calibri"/>
            </a:endParaRPr>
          </a:p>
          <a:p>
            <a:pPr indent="-64135" lvl="0" marL="228600" marR="0" rtl="0" algn="l">
              <a:lnSpc>
                <a:spcPct val="80000"/>
              </a:lnSpc>
              <a:spcBef>
                <a:spcPts val="1000"/>
              </a:spcBef>
              <a:spcAft>
                <a:spcPts val="0"/>
              </a:spcAft>
              <a:buClr>
                <a:schemeClr val="dk1"/>
              </a:buClr>
              <a:buSzPts val="2590"/>
              <a:buFont typeface="Arial"/>
              <a:buNone/>
            </a:pPr>
            <a:r>
              <a:t/>
            </a:r>
            <a:endParaRPr sz="2400">
              <a:solidFill>
                <a:schemeClr val="dk1"/>
              </a:solidFill>
              <a:latin typeface="Calibri"/>
              <a:ea typeface="Calibri"/>
              <a:cs typeface="Calibri"/>
              <a:sym typeface="Calibri"/>
            </a:endParaRPr>
          </a:p>
          <a:p>
            <a:pPr indent="-216534" lvl="0" marL="228600" marR="0" rtl="0" algn="l">
              <a:lnSpc>
                <a:spcPct val="8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A good literature review (story) ALSO answers: Useful words for a Keyword Search</a:t>
            </a:r>
            <a:endParaRPr sz="2400">
              <a:latin typeface="Calibri"/>
              <a:ea typeface="Calibri"/>
              <a:cs typeface="Calibri"/>
              <a:sym typeface="Calibri"/>
            </a:endParaRPr>
          </a:p>
          <a:p>
            <a:pPr indent="0" lvl="0" marL="0" marR="0" rtl="0" algn="l">
              <a:lnSpc>
                <a:spcPct val="80000"/>
              </a:lnSpc>
              <a:spcBef>
                <a:spcPts val="1000"/>
              </a:spcBef>
              <a:spcAft>
                <a:spcPts val="0"/>
              </a:spcAft>
              <a:buClr>
                <a:schemeClr val="dk1"/>
              </a:buClr>
              <a:buSzPts val="2590"/>
              <a:buFont typeface="Arial"/>
              <a:buNone/>
            </a:pPr>
            <a:r>
              <a:t/>
            </a:r>
            <a:endParaRPr sz="2590">
              <a:solidFill>
                <a:schemeClr val="dk1"/>
              </a:solidFill>
              <a:latin typeface="Calibri"/>
              <a:ea typeface="Calibri"/>
              <a:cs typeface="Calibri"/>
              <a:sym typeface="Calibri"/>
            </a:endParaRPr>
          </a:p>
          <a:p>
            <a:pPr indent="0" lvl="0" marL="0" marR="0" rtl="0" algn="l">
              <a:lnSpc>
                <a:spcPct val="80000"/>
              </a:lnSpc>
              <a:spcBef>
                <a:spcPts val="1000"/>
              </a:spcBef>
              <a:spcAft>
                <a:spcPts val="0"/>
              </a:spcAft>
              <a:buClr>
                <a:schemeClr val="dk1"/>
              </a:buClr>
              <a:buSzPts val="2590"/>
              <a:buFont typeface="Arial"/>
              <a:buNone/>
            </a:pPr>
            <a:r>
              <a:t/>
            </a:r>
            <a:endParaRPr sz="2590">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Keep current</a:t>
            </a:r>
            <a:endParaRPr b="1">
              <a:latin typeface="Calibri"/>
              <a:ea typeface="Calibri"/>
              <a:cs typeface="Calibri"/>
              <a:sym typeface="Calibri"/>
            </a:endParaRPr>
          </a:p>
        </p:txBody>
      </p:sp>
      <p:pic>
        <p:nvPicPr>
          <p:cNvPr id="257" name="Google Shape;257;p18"/>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258" name="Google Shape;258;p18"/>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59" name="Google Shape;259;p18"/>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0" name="Google Shape;260;p18"/>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
        <p:nvSpPr>
          <p:cNvPr id="261" name="Google Shape;261;p18"/>
          <p:cNvSpPr txBox="1"/>
          <p:nvPr/>
        </p:nvSpPr>
        <p:spPr>
          <a:xfrm>
            <a:off x="969047" y="1778128"/>
            <a:ext cx="10136777" cy="2215991"/>
          </a:xfrm>
          <a:prstGeom prst="rect">
            <a:avLst/>
          </a:prstGeom>
          <a:noFill/>
          <a:ln>
            <a:noFill/>
          </a:ln>
        </p:spPr>
        <p:txBody>
          <a:bodyPr anchorCtr="0" anchor="t" bIns="45700" lIns="91425" spcFirstLastPara="1" rIns="91425" wrap="square" tIns="45700">
            <a:spAutoFit/>
          </a:bodyPr>
          <a:lstStyle/>
          <a:p>
            <a:pPr indent="-431800" lvl="0" marL="457200" marR="0" rtl="0" algn="l">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Search alerts in databases </a:t>
            </a:r>
            <a:endParaRPr sz="2400">
              <a:latin typeface="Calibri"/>
              <a:ea typeface="Calibri"/>
              <a:cs typeface="Calibri"/>
              <a:sym typeface="Calibri"/>
            </a:endParaRPr>
          </a:p>
          <a:p>
            <a:pPr indent="-431800" lvl="0" marL="457200" marR="0" rtl="0" algn="l">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Table of Contents (TOC) alerts </a:t>
            </a:r>
            <a:endParaRPr sz="2400">
              <a:latin typeface="Calibri"/>
              <a:ea typeface="Calibri"/>
              <a:cs typeface="Calibri"/>
              <a:sym typeface="Calibri"/>
            </a:endParaRPr>
          </a:p>
          <a:p>
            <a:pPr indent="-431800" lvl="0" marL="457200" marR="0" rtl="0" algn="l">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RSS feeds for journal and other webpages</a:t>
            </a:r>
            <a:endParaRPr sz="2400">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262" name="Google Shape;262;p18"/>
          <p:cNvPicPr preferRelativeResize="0"/>
          <p:nvPr/>
        </p:nvPicPr>
        <p:blipFill rotWithShape="1">
          <a:blip r:embed="rId4">
            <a:alphaModFix/>
          </a:blip>
          <a:srcRect b="42346" l="16525" r="28400" t="43707"/>
          <a:stretch/>
        </p:blipFill>
        <p:spPr>
          <a:xfrm>
            <a:off x="1330673" y="4297680"/>
            <a:ext cx="9413527" cy="201168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latin typeface="Calibri"/>
                <a:ea typeface="Calibri"/>
                <a:cs typeface="Calibri"/>
                <a:sym typeface="Calibri"/>
              </a:rPr>
              <a:t>Introduction</a:t>
            </a:r>
            <a:endParaRPr b="1">
              <a:latin typeface="Calibri"/>
              <a:ea typeface="Calibri"/>
              <a:cs typeface="Calibri"/>
              <a:sym typeface="Calibri"/>
            </a:endParaRPr>
          </a:p>
        </p:txBody>
      </p:sp>
      <p:pic>
        <p:nvPicPr>
          <p:cNvPr id="98" name="Google Shape;98;p2"/>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99" name="Google Shape;99;p2"/>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2"/>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2"/>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Name</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Major/department </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Year</a:t>
            </a:r>
            <a:endParaRPr/>
          </a:p>
          <a:p>
            <a:pPr indent="-50800" lvl="0" marL="22860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pic>
        <p:nvPicPr>
          <p:cNvPr id="102" name="Google Shape;102;p2"/>
          <p:cNvPicPr preferRelativeResize="0"/>
          <p:nvPr/>
        </p:nvPicPr>
        <p:blipFill rotWithShape="1">
          <a:blip r:embed="rId4">
            <a:alphaModFix/>
          </a:blip>
          <a:srcRect b="0" l="0" r="0" t="0"/>
          <a:stretch/>
        </p:blipFill>
        <p:spPr>
          <a:xfrm>
            <a:off x="5535983" y="1027906"/>
            <a:ext cx="6070765" cy="4037058"/>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When is it time to stop searching?</a:t>
            </a:r>
            <a:endParaRPr b="1">
              <a:latin typeface="Calibri"/>
              <a:ea typeface="Calibri"/>
              <a:cs typeface="Calibri"/>
              <a:sym typeface="Calibri"/>
            </a:endParaRPr>
          </a:p>
        </p:txBody>
      </p:sp>
      <p:pic>
        <p:nvPicPr>
          <p:cNvPr id="268" name="Google Shape;268;p19"/>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269" name="Google Shape;269;p19"/>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0" name="Google Shape;270;p19"/>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1" name="Google Shape;271;p19"/>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03200" lvl="0" marL="228600" marR="0" rtl="0" algn="l">
              <a:lnSpc>
                <a:spcPct val="90000"/>
              </a:lnSpc>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Recurring authors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Recurring institutions, labs</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Recurring settings for experiments/measurements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Recurring methods or results </a:t>
            </a:r>
            <a:endParaRPr sz="2400">
              <a:latin typeface="Calibri"/>
              <a:ea typeface="Calibri"/>
              <a:cs typeface="Calibri"/>
              <a:sym typeface="Calibri"/>
            </a:endParaRPr>
          </a:p>
          <a:p>
            <a:pPr indent="-203200" lvl="0" marL="228600" marR="0" rtl="0" algn="l">
              <a:lnSpc>
                <a:spcPct val="9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Patterns that let you know you are done with your search </a:t>
            </a:r>
            <a:endParaRPr sz="2400">
              <a:latin typeface="Calibri"/>
              <a:ea typeface="Calibri"/>
              <a:cs typeface="Calibri"/>
              <a:sym typeface="Calibri"/>
            </a:endParaRPr>
          </a:p>
          <a:p>
            <a:pPr indent="-228600" lvl="1" marL="685800" marR="0" rtl="0" algn="l">
              <a:lnSpc>
                <a:spcPct val="90000"/>
              </a:lnSpc>
              <a:spcBef>
                <a:spcPts val="5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Law of diminishing returns</a:t>
            </a:r>
            <a:endParaRPr sz="2400">
              <a:latin typeface="Calibri"/>
              <a:ea typeface="Calibri"/>
              <a:cs typeface="Calibri"/>
              <a:sym typeface="Calibri"/>
            </a:endParaRPr>
          </a:p>
          <a:p>
            <a:pPr indent="-228600" lvl="1" marL="685800" marR="0" rtl="0" algn="l">
              <a:lnSpc>
                <a:spcPct val="90000"/>
              </a:lnSpc>
              <a:spcBef>
                <a:spcPts val="5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Materials found are too old</a:t>
            </a:r>
            <a:endParaRPr sz="2400">
              <a:latin typeface="Calibri"/>
              <a:ea typeface="Calibri"/>
              <a:cs typeface="Calibri"/>
              <a:sym typeface="Calibri"/>
            </a:endParaRPr>
          </a:p>
          <a:p>
            <a:pPr indent="-228600" lvl="1" marL="685800" marR="0" rtl="0" algn="l">
              <a:lnSpc>
                <a:spcPct val="90000"/>
              </a:lnSpc>
              <a:spcBef>
                <a:spcPts val="5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(OR you run out of time…) </a:t>
            </a:r>
            <a:endParaRPr sz="2400">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Organization </a:t>
            </a:r>
            <a:endParaRPr b="1">
              <a:latin typeface="Calibri"/>
              <a:ea typeface="Calibri"/>
              <a:cs typeface="Calibri"/>
              <a:sym typeface="Calibri"/>
            </a:endParaRPr>
          </a:p>
        </p:txBody>
      </p:sp>
      <p:pic>
        <p:nvPicPr>
          <p:cNvPr id="277" name="Google Shape;277;p20"/>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278" name="Google Shape;278;p20"/>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9" name="Google Shape;279;p20"/>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0" name="Google Shape;280;p20"/>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54000" lvl="0" marL="228600" marR="0" rtl="0" algn="l">
              <a:lnSpc>
                <a:spcPct val="90000"/>
              </a:lnSpc>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Chronological: write about the sources according to when they were published</a:t>
            </a:r>
            <a:endParaRPr b="1" sz="2400">
              <a:solidFill>
                <a:schemeClr val="dk1"/>
              </a:solidFill>
              <a:latin typeface="Calibri"/>
              <a:ea typeface="Calibri"/>
              <a:cs typeface="Calibri"/>
              <a:sym typeface="Calibri"/>
            </a:endParaRPr>
          </a:p>
          <a:p>
            <a:pPr indent="-254000" lvl="1" marL="685800" marR="0" rtl="0" algn="l">
              <a:lnSpc>
                <a:spcPct val="90000"/>
              </a:lnSpc>
              <a:spcBef>
                <a:spcPts val="5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Publication: order your sources by publication chronology</a:t>
            </a:r>
            <a:endParaRPr sz="2400">
              <a:latin typeface="Calibri"/>
              <a:ea typeface="Calibri"/>
              <a:cs typeface="Calibri"/>
              <a:sym typeface="Calibri"/>
            </a:endParaRPr>
          </a:p>
          <a:p>
            <a:pPr indent="-254000" lvl="1" marL="685800" marR="0" rtl="0" algn="l">
              <a:lnSpc>
                <a:spcPct val="90000"/>
              </a:lnSpc>
              <a:spcBef>
                <a:spcPts val="500"/>
              </a:spcBef>
              <a:spcAft>
                <a:spcPts val="0"/>
              </a:spcAft>
              <a:buClr>
                <a:schemeClr val="dk1"/>
              </a:buClr>
              <a:buSzPts val="2400"/>
              <a:buFont typeface="Calibri"/>
              <a:buChar char="○"/>
            </a:pPr>
            <a:r>
              <a:rPr i="0" lang="en-US" sz="2400" u="none" cap="none" strike="noStrike">
                <a:solidFill>
                  <a:schemeClr val="dk1"/>
                </a:solidFill>
                <a:latin typeface="Calibri"/>
                <a:ea typeface="Calibri"/>
                <a:cs typeface="Calibri"/>
                <a:sym typeface="Calibri"/>
              </a:rPr>
              <a:t>Trend: examine the sources according to trend within a period</a:t>
            </a:r>
            <a:endParaRPr sz="2400">
              <a:latin typeface="Calibri"/>
              <a:ea typeface="Calibri"/>
              <a:cs typeface="Calibri"/>
              <a:sym typeface="Calibri"/>
            </a:endParaRPr>
          </a:p>
          <a:p>
            <a:pPr indent="0" lvl="0" marL="914400" marR="0" rtl="0" algn="l">
              <a:lnSpc>
                <a:spcPct val="90000"/>
              </a:lnSpc>
              <a:spcBef>
                <a:spcPts val="500"/>
              </a:spcBef>
              <a:spcAft>
                <a:spcPts val="0"/>
              </a:spcAft>
              <a:buNone/>
            </a:pPr>
            <a:r>
              <a:t/>
            </a:r>
            <a:endParaRPr i="0" sz="2400" u="none" cap="none" strike="noStrike">
              <a:solidFill>
                <a:schemeClr val="dk1"/>
              </a:solidFill>
              <a:latin typeface="Calibri"/>
              <a:ea typeface="Calibri"/>
              <a:cs typeface="Calibri"/>
              <a:sym typeface="Calibri"/>
            </a:endParaRPr>
          </a:p>
          <a:p>
            <a:pPr indent="-254000" lvl="0" marL="228600" marR="0" rtl="0" algn="l">
              <a:lnSpc>
                <a:spcPct val="9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Thematic: organized around a topic or issue, rather than the progression of time</a:t>
            </a:r>
            <a:endParaRPr sz="2400">
              <a:latin typeface="Calibri"/>
              <a:ea typeface="Calibri"/>
              <a:cs typeface="Calibri"/>
              <a:sym typeface="Calibri"/>
            </a:endParaRPr>
          </a:p>
          <a:p>
            <a:pPr indent="0" lvl="0" marL="457200" marR="0" rtl="0" algn="l">
              <a:lnSpc>
                <a:spcPct val="90000"/>
              </a:lnSpc>
              <a:spcBef>
                <a:spcPts val="1000"/>
              </a:spcBef>
              <a:spcAft>
                <a:spcPts val="0"/>
              </a:spcAft>
              <a:buNone/>
            </a:pPr>
            <a:r>
              <a:t/>
            </a:r>
            <a:endParaRPr sz="2400">
              <a:solidFill>
                <a:schemeClr val="dk1"/>
              </a:solidFill>
              <a:latin typeface="Calibri"/>
              <a:ea typeface="Calibri"/>
              <a:cs typeface="Calibri"/>
              <a:sym typeface="Calibri"/>
            </a:endParaRPr>
          </a:p>
          <a:p>
            <a:pPr indent="-254000" lvl="0" marL="228600" marR="0" rtl="0" algn="l">
              <a:lnSpc>
                <a:spcPct val="90000"/>
              </a:lnSpc>
              <a:spcBef>
                <a:spcPts val="100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Methodological: usually does not have to do with the content of the material. Instead, it focuses on the “methods” of the researcher or writer</a:t>
            </a:r>
            <a:endParaRPr sz="2400">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2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6000"/>
              <a:buFont typeface="Calibri"/>
              <a:buNone/>
            </a:pPr>
            <a:r>
              <a:rPr b="1" lang="en-US"/>
              <a:t>Website</a:t>
            </a:r>
            <a:endParaRPr b="1">
              <a:latin typeface="Calibri"/>
              <a:ea typeface="Calibri"/>
              <a:cs typeface="Calibri"/>
              <a:sym typeface="Calibri"/>
            </a:endParaRPr>
          </a:p>
        </p:txBody>
      </p:sp>
      <p:sp>
        <p:nvSpPr>
          <p:cNvPr id="286" name="Google Shape;286;p2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888888"/>
              </a:buClr>
              <a:buSzPts val="2400"/>
              <a:buNone/>
            </a:pPr>
            <a:r>
              <a:t/>
            </a:r>
            <a:endParaRPr/>
          </a:p>
        </p:txBody>
      </p:sp>
      <p:pic>
        <p:nvPicPr>
          <p:cNvPr id="287" name="Google Shape;287;p21"/>
          <p:cNvPicPr preferRelativeResize="0"/>
          <p:nvPr>
            <p:ph idx="4294967295" type="body"/>
          </p:nvPr>
        </p:nvPicPr>
        <p:blipFill rotWithShape="1">
          <a:blip r:embed="rId3">
            <a:alphaModFix/>
          </a:blip>
          <a:srcRect b="0" l="0" r="0" t="0"/>
          <a:stretch/>
        </p:blipFill>
        <p:spPr>
          <a:xfrm>
            <a:off x="11526838" y="5865813"/>
            <a:ext cx="665162" cy="609600"/>
          </a:xfrm>
          <a:prstGeom prst="rect">
            <a:avLst/>
          </a:prstGeom>
          <a:noFill/>
          <a:ln>
            <a:noFill/>
          </a:ln>
        </p:spPr>
      </p:pic>
      <p:sp>
        <p:nvSpPr>
          <p:cNvPr id="288" name="Google Shape;288;p21"/>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9" name="Google Shape;289;p21"/>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0" name="Google Shape;290;p21"/>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1" marL="457200" marR="0" rtl="0" algn="l">
              <a:lnSpc>
                <a:spcPct val="90000"/>
              </a:lnSpc>
              <a:spcBef>
                <a:spcPts val="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2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6000"/>
              <a:buFont typeface="Calibri"/>
              <a:buNone/>
            </a:pPr>
            <a:r>
              <a:rPr b="1" lang="en-US"/>
              <a:t>Checklist</a:t>
            </a:r>
            <a:endParaRPr b="1">
              <a:latin typeface="Calibri"/>
              <a:ea typeface="Calibri"/>
              <a:cs typeface="Calibri"/>
              <a:sym typeface="Calibri"/>
            </a:endParaRPr>
          </a:p>
        </p:txBody>
      </p:sp>
      <p:sp>
        <p:nvSpPr>
          <p:cNvPr id="296" name="Google Shape;296;p22"/>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888888"/>
              </a:buClr>
              <a:buSzPts val="2400"/>
              <a:buNone/>
            </a:pPr>
            <a:r>
              <a:t/>
            </a:r>
            <a:endParaRPr/>
          </a:p>
        </p:txBody>
      </p:sp>
      <p:pic>
        <p:nvPicPr>
          <p:cNvPr id="297" name="Google Shape;297;p22"/>
          <p:cNvPicPr preferRelativeResize="0"/>
          <p:nvPr>
            <p:ph idx="4294967295" type="body"/>
          </p:nvPr>
        </p:nvPicPr>
        <p:blipFill rotWithShape="1">
          <a:blip r:embed="rId3">
            <a:alphaModFix/>
          </a:blip>
          <a:srcRect b="0" l="0" r="0" t="0"/>
          <a:stretch/>
        </p:blipFill>
        <p:spPr>
          <a:xfrm>
            <a:off x="11526838" y="5865813"/>
            <a:ext cx="665162" cy="609600"/>
          </a:xfrm>
          <a:prstGeom prst="rect">
            <a:avLst/>
          </a:prstGeom>
          <a:noFill/>
          <a:ln>
            <a:noFill/>
          </a:ln>
        </p:spPr>
      </p:pic>
      <p:sp>
        <p:nvSpPr>
          <p:cNvPr id="298" name="Google Shape;298;p22"/>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9" name="Google Shape;299;p22"/>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0" name="Google Shape;300;p22"/>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1" marL="457200" marR="0" rtl="0" algn="l">
              <a:lnSpc>
                <a:spcPct val="90000"/>
              </a:lnSpc>
              <a:spcBef>
                <a:spcPts val="0"/>
              </a:spcBef>
              <a:spcAft>
                <a:spcPts val="0"/>
              </a:spcAft>
              <a:buClr>
                <a:schemeClr val="dk1"/>
              </a:buClr>
              <a:buSzPts val="2400"/>
              <a:buFont typeface="Arial"/>
              <a:buNone/>
            </a:pPr>
            <a:r>
              <a:t/>
            </a:r>
            <a:endParaRPr b="0" i="0" sz="24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Handout</a:t>
            </a:r>
            <a:br>
              <a:rPr b="1" lang="en-US"/>
            </a:br>
            <a:endParaRPr b="1">
              <a:latin typeface="Calibri"/>
              <a:ea typeface="Calibri"/>
              <a:cs typeface="Calibri"/>
              <a:sym typeface="Calibri"/>
            </a:endParaRPr>
          </a:p>
        </p:txBody>
      </p:sp>
      <p:pic>
        <p:nvPicPr>
          <p:cNvPr id="306" name="Google Shape;306;p23"/>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307" name="Google Shape;307;p23"/>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8" name="Google Shape;308;p23"/>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9" name="Google Shape;309;p23"/>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sp>
        <p:nvSpPr>
          <p:cNvPr id="310" name="Google Shape;310;p23"/>
          <p:cNvSpPr txBox="1"/>
          <p:nvPr/>
        </p:nvSpPr>
        <p:spPr>
          <a:xfrm>
            <a:off x="838200" y="1690688"/>
            <a:ext cx="10186851" cy="338554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dk1"/>
                </a:solidFill>
                <a:latin typeface="Calibri"/>
                <a:ea typeface="Calibri"/>
                <a:cs typeface="Calibri"/>
                <a:sym typeface="Calibri"/>
              </a:rPr>
              <a:t>Checklist for Analyzing a Literature Review</a:t>
            </a:r>
            <a:endParaRPr sz="2400">
              <a:solidFill>
                <a:schemeClr val="dk1"/>
              </a:solidFill>
              <a:latin typeface="Calibri"/>
              <a:ea typeface="Calibri"/>
              <a:cs typeface="Calibri"/>
              <a:sym typeface="Calibri"/>
            </a:endParaRPr>
          </a:p>
          <a:p>
            <a:pPr indent="-431800" lvl="0" marL="457200" marR="0" rtl="0" algn="l">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Introduction to the Review </a:t>
            </a:r>
            <a:endParaRPr sz="2400">
              <a:latin typeface="Calibri"/>
              <a:ea typeface="Calibri"/>
              <a:cs typeface="Calibri"/>
              <a:sym typeface="Calibri"/>
            </a:endParaRPr>
          </a:p>
          <a:p>
            <a:pPr indent="-431800" lvl="0" marL="457200" marR="0" rtl="0" algn="l">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Organization and Writing Qualities of the Review </a:t>
            </a:r>
            <a:endParaRPr sz="2400">
              <a:latin typeface="Calibri"/>
              <a:ea typeface="Calibri"/>
              <a:cs typeface="Calibri"/>
              <a:sym typeface="Calibri"/>
            </a:endParaRPr>
          </a:p>
          <a:p>
            <a:pPr indent="-431800" lvl="0" marL="457200" marR="0" rtl="0" algn="l">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Presentation of Studies Being Reviewed</a:t>
            </a:r>
            <a:endParaRPr sz="2400">
              <a:latin typeface="Calibri"/>
              <a:ea typeface="Calibri"/>
              <a:cs typeface="Calibri"/>
              <a:sym typeface="Calibri"/>
            </a:endParaRPr>
          </a:p>
          <a:p>
            <a:pPr indent="-431800" lvl="0" marL="457200" marR="0" rtl="0" algn="l">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**Evidence of Analysis, Synthesis, Critique Taking Place within the Review</a:t>
            </a:r>
            <a:endParaRPr sz="2400">
              <a:latin typeface="Calibri"/>
              <a:ea typeface="Calibri"/>
              <a:cs typeface="Calibri"/>
              <a:sym typeface="Calibri"/>
            </a:endParaRPr>
          </a:p>
          <a:p>
            <a:pPr indent="-431800" lvl="0" marL="457200" marR="0" rtl="0" algn="l">
              <a:spcBef>
                <a:spcPts val="0"/>
              </a:spcBef>
              <a:spcAft>
                <a:spcPts val="0"/>
              </a:spcAft>
              <a:buClr>
                <a:schemeClr val="dk1"/>
              </a:buClr>
              <a:buSzPts val="2400"/>
              <a:buFont typeface="Calibri"/>
              <a:buChar char="➢"/>
            </a:pPr>
            <a:r>
              <a:rPr lang="en-US" sz="2400">
                <a:solidFill>
                  <a:schemeClr val="dk1"/>
                </a:solidFill>
                <a:latin typeface="Calibri"/>
                <a:ea typeface="Calibri"/>
                <a:cs typeface="Calibri"/>
                <a:sym typeface="Calibri"/>
              </a:rPr>
              <a:t>Conclusion to the Review</a:t>
            </a:r>
            <a:endParaRPr b="1" sz="2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24"/>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6" name="Google Shape;316;p24"/>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7" name="Google Shape;317;p24"/>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sz="2800">
              <a:solidFill>
                <a:schemeClr val="dk1"/>
              </a:solidFill>
              <a:latin typeface="Calibri"/>
              <a:ea typeface="Calibri"/>
              <a:cs typeface="Calibri"/>
              <a:sym typeface="Calibri"/>
            </a:endParaRPr>
          </a:p>
        </p:txBody>
      </p:sp>
      <p:pic>
        <p:nvPicPr>
          <p:cNvPr id="318" name="Google Shape;318;p24"/>
          <p:cNvPicPr preferRelativeResize="0"/>
          <p:nvPr/>
        </p:nvPicPr>
        <p:blipFill>
          <a:blip r:embed="rId3">
            <a:alphaModFix/>
          </a:blip>
          <a:stretch>
            <a:fillRect/>
          </a:stretch>
        </p:blipFill>
        <p:spPr>
          <a:xfrm>
            <a:off x="2667000" y="0"/>
            <a:ext cx="6858000" cy="6858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latin typeface="Calibri"/>
                <a:ea typeface="Calibri"/>
                <a:cs typeface="Calibri"/>
                <a:sym typeface="Calibri"/>
              </a:rPr>
              <a:t>Overview</a:t>
            </a:r>
            <a:endParaRPr b="1">
              <a:latin typeface="Calibri"/>
              <a:ea typeface="Calibri"/>
              <a:cs typeface="Calibri"/>
              <a:sym typeface="Calibri"/>
            </a:endParaRPr>
          </a:p>
        </p:txBody>
      </p:sp>
      <p:pic>
        <p:nvPicPr>
          <p:cNvPr id="108" name="Google Shape;108;p3"/>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109" name="Google Shape;109;p3"/>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3"/>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3"/>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marR="0" rtl="0" algn="l">
              <a:lnSpc>
                <a:spcPct val="90000"/>
              </a:lnSpc>
              <a:spcBef>
                <a:spcPts val="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Background</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Steps to writing a literature review</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Checklist</a:t>
            </a:r>
            <a:endParaRPr/>
          </a:p>
          <a:p>
            <a:pPr indent="-50800" lvl="0" marL="22860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6000"/>
              <a:buFont typeface="Calibri"/>
              <a:buNone/>
            </a:pPr>
            <a:r>
              <a:rPr b="1" lang="en-US"/>
              <a:t>Background</a:t>
            </a:r>
            <a:endParaRPr b="1">
              <a:latin typeface="Calibri"/>
              <a:ea typeface="Calibri"/>
              <a:cs typeface="Calibri"/>
              <a:sym typeface="Calibri"/>
            </a:endParaRPr>
          </a:p>
        </p:txBody>
      </p:sp>
      <p:sp>
        <p:nvSpPr>
          <p:cNvPr id="117" name="Google Shape;117;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888888"/>
              </a:buClr>
              <a:buSzPts val="2400"/>
              <a:buNone/>
            </a:pPr>
            <a:r>
              <a:t/>
            </a:r>
            <a:endParaRPr/>
          </a:p>
        </p:txBody>
      </p:sp>
      <p:pic>
        <p:nvPicPr>
          <p:cNvPr id="118" name="Google Shape;118;p4"/>
          <p:cNvPicPr preferRelativeResize="0"/>
          <p:nvPr>
            <p:ph idx="4294967295" type="body"/>
          </p:nvPr>
        </p:nvPicPr>
        <p:blipFill rotWithShape="1">
          <a:blip r:embed="rId3">
            <a:alphaModFix/>
          </a:blip>
          <a:srcRect b="0" l="0" r="0" t="0"/>
          <a:stretch/>
        </p:blipFill>
        <p:spPr>
          <a:xfrm>
            <a:off x="11526838" y="5865813"/>
            <a:ext cx="665162" cy="609600"/>
          </a:xfrm>
          <a:prstGeom prst="rect">
            <a:avLst/>
          </a:prstGeom>
          <a:noFill/>
          <a:ln>
            <a:noFill/>
          </a:ln>
        </p:spPr>
      </p:pic>
      <p:sp>
        <p:nvSpPr>
          <p:cNvPr id="119" name="Google Shape;119;p4"/>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4"/>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4"/>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g9c75fdab16_0_2"/>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Quiz</a:t>
            </a:r>
            <a:endParaRPr/>
          </a:p>
        </p:txBody>
      </p:sp>
      <p:sp>
        <p:nvSpPr>
          <p:cNvPr id="128" name="Google Shape;128;g9c75fdab16_0_2"/>
          <p:cNvSpPr txBox="1"/>
          <p:nvPr>
            <p:ph idx="1" type="body"/>
          </p:nvPr>
        </p:nvSpPr>
        <p:spPr>
          <a:xfrm>
            <a:off x="838200" y="1825625"/>
            <a:ext cx="10515600" cy="43512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lang="en-US" sz="2400">
                <a:solidFill>
                  <a:srgbClr val="000000"/>
                </a:solidFill>
                <a:highlight>
                  <a:srgbClr val="FFFFFF"/>
                </a:highlight>
              </a:rPr>
              <a:t>What is the </a:t>
            </a:r>
            <a:r>
              <a:rPr b="1" lang="en-US" sz="2400">
                <a:solidFill>
                  <a:srgbClr val="E69138"/>
                </a:solidFill>
                <a:highlight>
                  <a:srgbClr val="FFFFFF"/>
                </a:highlight>
              </a:rPr>
              <a:t>definition</a:t>
            </a:r>
            <a:r>
              <a:rPr lang="en-US" sz="2400">
                <a:solidFill>
                  <a:srgbClr val="000000"/>
                </a:solidFill>
                <a:highlight>
                  <a:srgbClr val="FFFFFF"/>
                </a:highlight>
              </a:rPr>
              <a:t> of a literature review?</a:t>
            </a:r>
            <a:endParaRPr sz="2400">
              <a:solidFill>
                <a:srgbClr val="000000"/>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t/>
            </a:r>
            <a:endParaRPr sz="2400">
              <a:solidFill>
                <a:srgbClr val="000000"/>
              </a:solidFill>
              <a:highlight>
                <a:srgbClr val="FFFFFF"/>
              </a:highlight>
            </a:endParaRPr>
          </a:p>
          <a:p>
            <a:pPr indent="-381000" lvl="0" marL="457200" rtl="0" algn="l">
              <a:lnSpc>
                <a:spcPct val="115000"/>
              </a:lnSpc>
              <a:spcBef>
                <a:spcPts val="0"/>
              </a:spcBef>
              <a:spcAft>
                <a:spcPts val="0"/>
              </a:spcAft>
              <a:buClr>
                <a:srgbClr val="000000"/>
              </a:buClr>
              <a:buSzPts val="2400"/>
              <a:buAutoNum type="alphaUcPeriod"/>
            </a:pPr>
            <a:r>
              <a:rPr lang="en-US" sz="2400">
                <a:solidFill>
                  <a:srgbClr val="000000"/>
                </a:solidFill>
                <a:highlight>
                  <a:srgbClr val="FFFFFF"/>
                </a:highlight>
              </a:rPr>
              <a:t>A summary and evaluation report of info found in the literature related to your selected topic</a:t>
            </a:r>
            <a:endParaRPr sz="2400">
              <a:solidFill>
                <a:srgbClr val="000000"/>
              </a:solidFill>
              <a:highlight>
                <a:srgbClr val="FFFFFF"/>
              </a:highlight>
            </a:endParaRPr>
          </a:p>
          <a:p>
            <a:pPr indent="-381000" lvl="0" marL="457200" rtl="0" algn="l">
              <a:lnSpc>
                <a:spcPct val="115000"/>
              </a:lnSpc>
              <a:spcBef>
                <a:spcPts val="0"/>
              </a:spcBef>
              <a:spcAft>
                <a:spcPts val="0"/>
              </a:spcAft>
              <a:buClr>
                <a:srgbClr val="000000"/>
              </a:buClr>
              <a:buSzPts val="2400"/>
              <a:buAutoNum type="alphaUcPeriod"/>
            </a:pPr>
            <a:r>
              <a:rPr lang="en-US" sz="2400">
                <a:solidFill>
                  <a:srgbClr val="000000"/>
                </a:solidFill>
                <a:highlight>
                  <a:srgbClr val="FFFFFF"/>
                </a:highlight>
              </a:rPr>
              <a:t>Summary of info in the literature related to your selected topic</a:t>
            </a:r>
            <a:endParaRPr sz="2400">
              <a:solidFill>
                <a:srgbClr val="000000"/>
              </a:solidFill>
              <a:highlight>
                <a:srgbClr val="FFFFFF"/>
              </a:highlight>
            </a:endParaRPr>
          </a:p>
          <a:p>
            <a:pPr indent="-381000" lvl="0" marL="457200" rtl="0" algn="l">
              <a:lnSpc>
                <a:spcPct val="115000"/>
              </a:lnSpc>
              <a:spcBef>
                <a:spcPts val="0"/>
              </a:spcBef>
              <a:spcAft>
                <a:spcPts val="0"/>
              </a:spcAft>
              <a:buClr>
                <a:srgbClr val="000000"/>
              </a:buClr>
              <a:buSzPts val="2400"/>
              <a:buAutoNum type="alphaUcPeriod"/>
            </a:pPr>
            <a:r>
              <a:rPr lang="en-US" sz="2400">
                <a:solidFill>
                  <a:srgbClr val="000000"/>
                </a:solidFill>
                <a:highlight>
                  <a:srgbClr val="FFFFFF"/>
                </a:highlight>
              </a:rPr>
              <a:t>Collection of a body of research that addresses a research question</a:t>
            </a:r>
            <a:endParaRPr sz="2400">
              <a:solidFill>
                <a:srgbClr val="000000"/>
              </a:solidFill>
              <a:highlight>
                <a:srgbClr val="FFFFFF"/>
              </a:highlight>
            </a:endParaRPr>
          </a:p>
          <a:p>
            <a:pPr indent="0" lvl="0" marL="0" rtl="0" algn="l">
              <a:spcBef>
                <a:spcPts val="100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What is a Literature Review</a:t>
            </a:r>
            <a:endParaRPr b="1">
              <a:latin typeface="Calibri"/>
              <a:ea typeface="Calibri"/>
              <a:cs typeface="Calibri"/>
              <a:sym typeface="Calibri"/>
            </a:endParaRPr>
          </a:p>
        </p:txBody>
      </p:sp>
      <p:pic>
        <p:nvPicPr>
          <p:cNvPr id="134" name="Google Shape;134;p5"/>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135" name="Google Shape;135;p5"/>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6" name="Google Shape;136;p5"/>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5"/>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marR="0" rtl="0" algn="l">
              <a:lnSpc>
                <a:spcPct val="90000"/>
              </a:lnSpc>
              <a:spcBef>
                <a:spcPts val="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It is a summary</a:t>
            </a:r>
            <a:r>
              <a:rPr b="1" i="0" lang="en-US" sz="2400" u="none" cap="none" strike="noStrike">
                <a:solidFill>
                  <a:schemeClr val="dk1"/>
                </a:solidFill>
                <a:latin typeface="Calibri"/>
                <a:ea typeface="Calibri"/>
                <a:cs typeface="Calibri"/>
                <a:sym typeface="Calibri"/>
              </a:rPr>
              <a:t> AND </a:t>
            </a:r>
            <a:r>
              <a:rPr b="0" i="0" lang="en-US" sz="2400" u="none" cap="none" strike="noStrike">
                <a:solidFill>
                  <a:schemeClr val="dk1"/>
                </a:solidFill>
                <a:latin typeface="Calibri"/>
                <a:ea typeface="Calibri"/>
                <a:cs typeface="Calibri"/>
                <a:sym typeface="Calibri"/>
              </a:rPr>
              <a:t>evaluation of various pieces of research</a:t>
            </a:r>
            <a:endParaRPr/>
          </a:p>
          <a:p>
            <a:pPr indent="-228600" lvl="0" marL="228600" marR="0" rtl="0" algn="l">
              <a:lnSpc>
                <a:spcPct val="90000"/>
              </a:lnSpc>
              <a:spcBef>
                <a:spcPts val="10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Literature review:</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 </a:t>
            </a:r>
            <a:r>
              <a:rPr b="1" i="0" lang="en-US" sz="2400" u="none" cap="none" strike="noStrike">
                <a:solidFill>
                  <a:schemeClr val="dk1"/>
                </a:solidFill>
                <a:latin typeface="Calibri"/>
                <a:ea typeface="Calibri"/>
                <a:cs typeface="Calibri"/>
                <a:sym typeface="Calibri"/>
              </a:rPr>
              <a:t>informs</a:t>
            </a:r>
            <a:r>
              <a:rPr b="0" i="0" lang="en-US" sz="2400" u="none" cap="none" strike="noStrike">
                <a:solidFill>
                  <a:schemeClr val="dk1"/>
                </a:solidFill>
                <a:latin typeface="Calibri"/>
                <a:ea typeface="Calibri"/>
                <a:cs typeface="Calibri"/>
                <a:sym typeface="Calibri"/>
              </a:rPr>
              <a:t> the previous research that has been done in the field</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 </a:t>
            </a:r>
            <a:r>
              <a:rPr b="1" i="0" lang="en-US" sz="2400" u="none" cap="none" strike="noStrike">
                <a:solidFill>
                  <a:schemeClr val="dk1"/>
                </a:solidFill>
                <a:latin typeface="Calibri"/>
                <a:ea typeface="Calibri"/>
                <a:cs typeface="Calibri"/>
                <a:sym typeface="Calibri"/>
              </a:rPr>
              <a:t>critiques </a:t>
            </a:r>
            <a:r>
              <a:rPr b="0" i="0" lang="en-US" sz="2400" u="none" cap="none" strike="noStrike">
                <a:solidFill>
                  <a:schemeClr val="dk1"/>
                </a:solidFill>
                <a:latin typeface="Calibri"/>
                <a:ea typeface="Calibri"/>
                <a:cs typeface="Calibri"/>
                <a:sym typeface="Calibri"/>
              </a:rPr>
              <a:t>previous methodology </a:t>
            </a:r>
            <a:endParaRPr/>
          </a:p>
          <a:p>
            <a:pPr indent="-228600" lvl="1" marL="685800" marR="0" rtl="0" algn="l">
              <a:lnSpc>
                <a:spcPct val="90000"/>
              </a:lnSpc>
              <a:spcBef>
                <a:spcPts val="500"/>
              </a:spcBef>
              <a:spcAft>
                <a:spcPts val="0"/>
              </a:spcAft>
              <a:buClr>
                <a:schemeClr val="dk1"/>
              </a:buClr>
              <a:buSzPts val="2400"/>
              <a:buFont typeface="Arial"/>
              <a:buChar char="○"/>
            </a:pPr>
            <a:r>
              <a:rPr b="0" i="0" lang="en-US" sz="2400" u="none" cap="none" strike="noStrike">
                <a:solidFill>
                  <a:schemeClr val="dk1"/>
                </a:solidFill>
                <a:latin typeface="Calibri"/>
                <a:ea typeface="Calibri"/>
                <a:cs typeface="Calibri"/>
                <a:sym typeface="Calibri"/>
              </a:rPr>
              <a:t> evaluates prior studies to show information </a:t>
            </a:r>
            <a:r>
              <a:rPr b="1" i="0" lang="en-US" sz="2400" u="none" cap="none" strike="noStrike">
                <a:solidFill>
                  <a:schemeClr val="dk1"/>
                </a:solidFill>
                <a:latin typeface="Calibri"/>
                <a:ea typeface="Calibri"/>
                <a:cs typeface="Calibri"/>
                <a:sym typeface="Calibri"/>
              </a:rPr>
              <a:t>gap</a:t>
            </a:r>
            <a:r>
              <a:rPr b="0" i="0" lang="en-US" sz="2400" u="none" cap="none" strike="noStrike">
                <a:solidFill>
                  <a:schemeClr val="dk1"/>
                </a:solidFill>
                <a:latin typeface="Calibri"/>
                <a:ea typeface="Calibri"/>
                <a:cs typeface="Calibri"/>
                <a:sym typeface="Calibri"/>
              </a:rPr>
              <a:t> which will be filled with your own research</a:t>
            </a:r>
            <a:endParaRPr b="0" i="0" sz="2400" u="none" cap="none" strike="noStrike">
              <a:solidFill>
                <a:schemeClr val="dk1"/>
              </a:solidFill>
              <a:latin typeface="Calibri"/>
              <a:ea typeface="Calibri"/>
              <a:cs typeface="Calibri"/>
              <a:sym typeface="Calibri"/>
            </a:endParaRPr>
          </a:p>
          <a:p>
            <a:pPr indent="-50800" lvl="0" marL="22860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Why do a Literature Review </a:t>
            </a:r>
            <a:endParaRPr b="1">
              <a:latin typeface="Calibri"/>
              <a:ea typeface="Calibri"/>
              <a:cs typeface="Calibri"/>
              <a:sym typeface="Calibri"/>
            </a:endParaRPr>
          </a:p>
        </p:txBody>
      </p:sp>
      <p:pic>
        <p:nvPicPr>
          <p:cNvPr id="143" name="Google Shape;143;p6"/>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144" name="Google Shape;144;p6"/>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5" name="Google Shape;145;p6"/>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6" name="Google Shape;146;p6"/>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marR="0" rtl="0" algn="l">
              <a:lnSpc>
                <a:spcPct val="70000"/>
              </a:lnSpc>
              <a:spcBef>
                <a:spcPts val="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Avoid making the same mistakes as others</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Carry on where others have reached</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Increase your breath of knowledge in your subject area</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Identify key works, information and needs in your area</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Identify and learn terminology</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Position your own work in context</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Identify opposing views</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Demonstrate that you can access research in the field</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Identify methods relevant to your research</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Identify studies that are worth replicating or improving</a:t>
            </a:r>
            <a:endParaRPr/>
          </a:p>
          <a:p>
            <a:pPr indent="-228600" lvl="0" marL="228600" marR="0" rtl="0" algn="l">
              <a:lnSpc>
                <a:spcPct val="70000"/>
              </a:lnSpc>
              <a:spcBef>
                <a:spcPts val="1000"/>
              </a:spcBef>
              <a:spcAft>
                <a:spcPts val="0"/>
              </a:spcAft>
              <a:buClr>
                <a:schemeClr val="dk1"/>
              </a:buClr>
              <a:buSzPts val="2380"/>
              <a:buFont typeface="Arial"/>
              <a:buChar char="➢"/>
            </a:pPr>
            <a:r>
              <a:rPr b="0" i="0" lang="en-US" sz="2380" u="none" cap="none" strike="noStrike">
                <a:solidFill>
                  <a:schemeClr val="dk1"/>
                </a:solidFill>
                <a:latin typeface="Calibri"/>
                <a:ea typeface="Calibri"/>
                <a:cs typeface="Calibri"/>
                <a:sym typeface="Calibri"/>
              </a:rPr>
              <a:t>Find experts in your field in whom you could contact</a:t>
            </a:r>
            <a:endParaRPr/>
          </a:p>
          <a:p>
            <a:pPr indent="-77470" lvl="0" marL="228600" marR="0" rtl="0" algn="l">
              <a:lnSpc>
                <a:spcPct val="70000"/>
              </a:lnSpc>
              <a:spcBef>
                <a:spcPts val="1000"/>
              </a:spcBef>
              <a:spcAft>
                <a:spcPts val="0"/>
              </a:spcAft>
              <a:buClr>
                <a:schemeClr val="dk1"/>
              </a:buClr>
              <a:buSzPts val="2380"/>
              <a:buFont typeface="Arial"/>
              <a:buNone/>
            </a:pPr>
            <a:r>
              <a:t/>
            </a:r>
            <a:endParaRPr b="0" i="0" sz="2380" u="none" cap="none" strike="noStrike">
              <a:solidFill>
                <a:schemeClr val="dk1"/>
              </a:solidFill>
              <a:latin typeface="Calibri"/>
              <a:ea typeface="Calibri"/>
              <a:cs typeface="Calibri"/>
              <a:sym typeface="Calibri"/>
            </a:endParaRPr>
          </a:p>
          <a:p>
            <a:pPr indent="-77470" lvl="0" marL="228600" marR="0" rtl="0" algn="l">
              <a:lnSpc>
                <a:spcPct val="70000"/>
              </a:lnSpc>
              <a:spcBef>
                <a:spcPts val="1000"/>
              </a:spcBef>
              <a:spcAft>
                <a:spcPts val="0"/>
              </a:spcAft>
              <a:buClr>
                <a:schemeClr val="dk1"/>
              </a:buClr>
              <a:buSzPts val="2380"/>
              <a:buFont typeface="Arial"/>
              <a:buNone/>
            </a:pPr>
            <a:r>
              <a:t/>
            </a:r>
            <a:endParaRPr b="0" i="0" sz="2380" u="none" cap="none" strike="noStrike">
              <a:solidFill>
                <a:schemeClr val="dk1"/>
              </a:solidFill>
              <a:latin typeface="Calibri"/>
              <a:ea typeface="Calibri"/>
              <a:cs typeface="Calibri"/>
              <a:sym typeface="Calibri"/>
            </a:endParaRPr>
          </a:p>
          <a:p>
            <a:pPr indent="-77470" lvl="0" marL="228600" marR="0" rtl="0" algn="l">
              <a:lnSpc>
                <a:spcPct val="70000"/>
              </a:lnSpc>
              <a:spcBef>
                <a:spcPts val="1000"/>
              </a:spcBef>
              <a:spcAft>
                <a:spcPts val="0"/>
              </a:spcAft>
              <a:buClr>
                <a:schemeClr val="dk1"/>
              </a:buClr>
              <a:buSzPts val="2380"/>
              <a:buFont typeface="Arial"/>
              <a:buNone/>
            </a:pPr>
            <a:r>
              <a:t/>
            </a:r>
            <a:endParaRPr b="0" i="0" sz="238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Types of Literature Review? </a:t>
            </a:r>
            <a:endParaRPr b="1">
              <a:latin typeface="Calibri"/>
              <a:ea typeface="Calibri"/>
              <a:cs typeface="Calibri"/>
              <a:sym typeface="Calibri"/>
            </a:endParaRPr>
          </a:p>
        </p:txBody>
      </p:sp>
      <p:pic>
        <p:nvPicPr>
          <p:cNvPr id="152" name="Google Shape;152;p7"/>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153" name="Google Shape;153;p7"/>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4" name="Google Shape;154;p7"/>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5" name="Google Shape;155;p7"/>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70000"/>
              </a:lnSpc>
              <a:spcBef>
                <a:spcPts val="0"/>
              </a:spcBef>
              <a:spcAft>
                <a:spcPts val="0"/>
              </a:spcAft>
              <a:buClr>
                <a:schemeClr val="dk1"/>
              </a:buClr>
              <a:buSzPts val="1750"/>
              <a:buFont typeface="Arial"/>
              <a:buNone/>
            </a:pPr>
            <a:r>
              <a:rPr b="1" i="0" lang="en-US" sz="1750" u="none" cap="none" strike="noStrike">
                <a:solidFill>
                  <a:schemeClr val="dk1"/>
                </a:solidFill>
                <a:latin typeface="Calibri"/>
                <a:ea typeface="Calibri"/>
                <a:cs typeface="Calibri"/>
                <a:sym typeface="Calibri"/>
              </a:rPr>
              <a:t>Argumentative Review: </a:t>
            </a:r>
            <a:r>
              <a:rPr b="0" i="0" lang="en-US" sz="1750" u="none" cap="none" strike="noStrike">
                <a:solidFill>
                  <a:schemeClr val="dk1"/>
                </a:solidFill>
                <a:latin typeface="Calibri"/>
                <a:ea typeface="Calibri"/>
                <a:cs typeface="Calibri"/>
                <a:sym typeface="Calibri"/>
              </a:rPr>
              <a:t>This form examines literature selectively in order to support or refute an argument, deeply embedded assumption, or philosophical problem already established in the literature. The purpose is to develop a body of literature that establishes a contrarian viewpoint. Given the value-laden nature of some social science research [e.g., educational reform; immigration control], argumentative approaches to analyzing the literature can be a legitimate and important form of discourse. </a:t>
            </a:r>
            <a:endParaRPr/>
          </a:p>
          <a:p>
            <a:pPr indent="0" lvl="0" marL="0" marR="0" rtl="0" algn="l">
              <a:lnSpc>
                <a:spcPct val="70000"/>
              </a:lnSpc>
              <a:spcBef>
                <a:spcPts val="1000"/>
              </a:spcBef>
              <a:spcAft>
                <a:spcPts val="0"/>
              </a:spcAft>
              <a:buClr>
                <a:schemeClr val="dk1"/>
              </a:buClr>
              <a:buSzPts val="1750"/>
              <a:buFont typeface="Arial"/>
              <a:buNone/>
            </a:pPr>
            <a:r>
              <a:t/>
            </a:r>
            <a:endParaRPr b="0" i="0" sz="1750" u="none" cap="none" strike="noStrike">
              <a:solidFill>
                <a:schemeClr val="dk1"/>
              </a:solidFill>
              <a:latin typeface="Calibri"/>
              <a:ea typeface="Calibri"/>
              <a:cs typeface="Calibri"/>
              <a:sym typeface="Calibri"/>
            </a:endParaRPr>
          </a:p>
          <a:p>
            <a:pPr indent="0" lvl="0" marL="0" marR="0" rtl="0" algn="l">
              <a:lnSpc>
                <a:spcPct val="70000"/>
              </a:lnSpc>
              <a:spcBef>
                <a:spcPts val="1000"/>
              </a:spcBef>
              <a:spcAft>
                <a:spcPts val="0"/>
              </a:spcAft>
              <a:buClr>
                <a:schemeClr val="dk1"/>
              </a:buClr>
              <a:buSzPts val="1750"/>
              <a:buFont typeface="Arial"/>
              <a:buNone/>
            </a:pPr>
            <a:r>
              <a:rPr b="1" i="0" lang="en-US" sz="1750" u="none" cap="none" strike="noStrike">
                <a:solidFill>
                  <a:schemeClr val="dk1"/>
                </a:solidFill>
                <a:latin typeface="Calibri"/>
                <a:ea typeface="Calibri"/>
                <a:cs typeface="Calibri"/>
                <a:sym typeface="Calibri"/>
              </a:rPr>
              <a:t>Integrative Review: </a:t>
            </a:r>
            <a:r>
              <a:rPr b="0" i="0" lang="en-US" sz="1750" u="none" cap="none" strike="noStrike">
                <a:solidFill>
                  <a:schemeClr val="dk1"/>
                </a:solidFill>
                <a:latin typeface="Calibri"/>
                <a:ea typeface="Calibri"/>
                <a:cs typeface="Calibri"/>
                <a:sym typeface="Calibri"/>
              </a:rPr>
              <a:t>Considered a form of research that reviews, critiques, and synthesizes representative literature on a topic in an integrated way such that new frameworks and perspectives on the topic are generated. The body of literature includes all studies that address related or identical hypotheses or research problems. A well-done integrative review meets the same standards as primary research in regard to clarity, rigor, and replication. This is the most common form of review in the social sciences.</a:t>
            </a:r>
            <a:endParaRPr/>
          </a:p>
          <a:p>
            <a:pPr indent="0" lvl="0" marL="0" marR="0" rtl="0" algn="l">
              <a:lnSpc>
                <a:spcPct val="70000"/>
              </a:lnSpc>
              <a:spcBef>
                <a:spcPts val="1000"/>
              </a:spcBef>
              <a:spcAft>
                <a:spcPts val="0"/>
              </a:spcAft>
              <a:buClr>
                <a:schemeClr val="dk1"/>
              </a:buClr>
              <a:buSzPts val="1750"/>
              <a:buFont typeface="Arial"/>
              <a:buNone/>
            </a:pPr>
            <a:r>
              <a:t/>
            </a:r>
            <a:endParaRPr b="0" i="0" sz="1750" u="none" cap="none" strike="noStrike">
              <a:solidFill>
                <a:schemeClr val="dk1"/>
              </a:solidFill>
              <a:latin typeface="Calibri"/>
              <a:ea typeface="Calibri"/>
              <a:cs typeface="Calibri"/>
              <a:sym typeface="Calibri"/>
            </a:endParaRPr>
          </a:p>
          <a:p>
            <a:pPr indent="0" lvl="0" marL="0" marR="0" rtl="0" algn="l">
              <a:lnSpc>
                <a:spcPct val="70000"/>
              </a:lnSpc>
              <a:spcBef>
                <a:spcPts val="1000"/>
              </a:spcBef>
              <a:spcAft>
                <a:spcPts val="0"/>
              </a:spcAft>
              <a:buClr>
                <a:schemeClr val="dk1"/>
              </a:buClr>
              <a:buSzPts val="1750"/>
              <a:buFont typeface="Arial"/>
              <a:buNone/>
            </a:pPr>
            <a:r>
              <a:rPr b="1" i="0" lang="en-US" sz="1750" u="none" cap="none" strike="noStrike">
                <a:solidFill>
                  <a:schemeClr val="dk1"/>
                </a:solidFill>
                <a:latin typeface="Calibri"/>
                <a:ea typeface="Calibri"/>
                <a:cs typeface="Calibri"/>
                <a:sym typeface="Calibri"/>
              </a:rPr>
              <a:t>Historical Review: </a:t>
            </a:r>
            <a:r>
              <a:rPr b="0" i="0" lang="en-US" sz="1750" u="none" cap="none" strike="noStrike">
                <a:solidFill>
                  <a:schemeClr val="dk1"/>
                </a:solidFill>
                <a:latin typeface="Calibri"/>
                <a:ea typeface="Calibri"/>
                <a:cs typeface="Calibri"/>
                <a:sym typeface="Calibri"/>
              </a:rPr>
              <a:t>Few things rest in isolation from historical precedent. Historical literature reviews focus on examining research throughout a period of time, often starting with the first time an issue, concept, theory, phenomena emerged in the literature, then tracing its evolution within the scholarship of a discipline. The purpose is to place research in a historical context to show familiarity with state-of-the-art developments and to identify the likely directions for future research.</a:t>
            </a:r>
            <a:endParaRPr/>
          </a:p>
          <a:p>
            <a:pPr indent="0" lvl="0" marL="0" marR="0" rtl="0" algn="l">
              <a:lnSpc>
                <a:spcPct val="70000"/>
              </a:lnSpc>
              <a:spcBef>
                <a:spcPts val="1000"/>
              </a:spcBef>
              <a:spcAft>
                <a:spcPts val="0"/>
              </a:spcAft>
              <a:buClr>
                <a:schemeClr val="dk1"/>
              </a:buClr>
              <a:buSzPts val="1750"/>
              <a:buFont typeface="Arial"/>
              <a:buNone/>
            </a:pPr>
            <a:r>
              <a:t/>
            </a:r>
            <a:endParaRPr b="0" i="0" sz="175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Types of Literature Review? </a:t>
            </a:r>
            <a:endParaRPr b="1">
              <a:latin typeface="Calibri"/>
              <a:ea typeface="Calibri"/>
              <a:cs typeface="Calibri"/>
              <a:sym typeface="Calibri"/>
            </a:endParaRPr>
          </a:p>
        </p:txBody>
      </p:sp>
      <p:pic>
        <p:nvPicPr>
          <p:cNvPr id="161" name="Google Shape;161;p8"/>
          <p:cNvPicPr preferRelativeResize="0"/>
          <p:nvPr>
            <p:ph idx="1" type="body"/>
          </p:nvPr>
        </p:nvPicPr>
        <p:blipFill rotWithShape="1">
          <a:blip r:embed="rId3">
            <a:alphaModFix/>
          </a:blip>
          <a:srcRect b="0" l="0" r="0" t="0"/>
          <a:stretch/>
        </p:blipFill>
        <p:spPr>
          <a:xfrm>
            <a:off x="11483993" y="5866180"/>
            <a:ext cx="664464" cy="609600"/>
          </a:xfrm>
          <a:prstGeom prst="rect">
            <a:avLst/>
          </a:prstGeom>
          <a:noFill/>
          <a:ln>
            <a:noFill/>
          </a:ln>
        </p:spPr>
      </p:pic>
      <p:sp>
        <p:nvSpPr>
          <p:cNvPr id="162" name="Google Shape;162;p8"/>
          <p:cNvSpPr/>
          <p:nvPr/>
        </p:nvSpPr>
        <p:spPr>
          <a:xfrm flipH="1" rot="10800000">
            <a:off x="8372086" y="6523277"/>
            <a:ext cx="3840480" cy="45719"/>
          </a:xfrm>
          <a:prstGeom prst="rect">
            <a:avLst/>
          </a:prstGeom>
          <a:solidFill>
            <a:srgbClr val="FDB51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8"/>
          <p:cNvSpPr/>
          <p:nvPr/>
        </p:nvSpPr>
        <p:spPr>
          <a:xfrm>
            <a:off x="5735767" y="6616493"/>
            <a:ext cx="6472052" cy="45719"/>
          </a:xfrm>
          <a:prstGeom prst="rect">
            <a:avLst/>
          </a:prstGeom>
          <a:solidFill>
            <a:srgbClr val="63646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4" name="Google Shape;164;p8"/>
          <p:cNvSpPr txBox="1"/>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marR="0" rtl="0" algn="l">
              <a:lnSpc>
                <a:spcPct val="70000"/>
              </a:lnSpc>
              <a:spcBef>
                <a:spcPts val="0"/>
              </a:spcBef>
              <a:spcAft>
                <a:spcPts val="0"/>
              </a:spcAft>
              <a:buClr>
                <a:schemeClr val="dk1"/>
              </a:buClr>
              <a:buSzPts val="1540"/>
              <a:buFont typeface="Arial"/>
              <a:buNone/>
            </a:pPr>
            <a:r>
              <a:rPr b="1" i="0" lang="en-US" sz="1540" u="none" cap="none" strike="noStrike">
                <a:solidFill>
                  <a:schemeClr val="dk1"/>
                </a:solidFill>
                <a:latin typeface="Calibri"/>
                <a:ea typeface="Calibri"/>
                <a:cs typeface="Calibri"/>
                <a:sym typeface="Calibri"/>
              </a:rPr>
              <a:t>Methodological Review: </a:t>
            </a:r>
            <a:r>
              <a:rPr b="0" i="0" lang="en-US" sz="1540" u="none" cap="none" strike="noStrike">
                <a:solidFill>
                  <a:schemeClr val="dk1"/>
                </a:solidFill>
                <a:latin typeface="Calibri"/>
                <a:ea typeface="Calibri"/>
                <a:cs typeface="Calibri"/>
                <a:sym typeface="Calibri"/>
              </a:rPr>
              <a:t>A review does not always focus on what someone said [findings], but how they came about saying what they say [method of analysis]. </a:t>
            </a:r>
            <a:r>
              <a:rPr b="1" i="0" lang="en-US" sz="1540" u="none" cap="none" strike="noStrike">
                <a:solidFill>
                  <a:schemeClr val="dk1"/>
                </a:solidFill>
                <a:latin typeface="Calibri"/>
                <a:ea typeface="Calibri"/>
                <a:cs typeface="Calibri"/>
                <a:sym typeface="Calibri"/>
              </a:rPr>
              <a:t>Reviewing methods of analysis provides a framework of understanding at different levels</a:t>
            </a:r>
            <a:r>
              <a:rPr b="0" i="0" lang="en-US" sz="1540" u="none" cap="none" strike="noStrike">
                <a:solidFill>
                  <a:schemeClr val="dk1"/>
                </a:solidFill>
                <a:latin typeface="Calibri"/>
                <a:ea typeface="Calibri"/>
                <a:cs typeface="Calibri"/>
                <a:sym typeface="Calibri"/>
              </a:rPr>
              <a:t> [i.e. those of theory, substantive fields, research approaches, and data collection and analysis techniques], how researchers draw upon a wide variety of knowledge ranging from the conceptual level to practical documents for use in fieldwork in the areas of ontological and epistemological consideration, quantitative and qualitative integration, sampling, interviewing, data collection, and data analysis. This approach helps highlight ethical issues which you should be aware of and consider as you go through your own study.</a:t>
            </a:r>
            <a:endParaRPr/>
          </a:p>
          <a:p>
            <a:pPr indent="0" lvl="0" marL="0" marR="0" rtl="0" algn="l">
              <a:lnSpc>
                <a:spcPct val="70000"/>
              </a:lnSpc>
              <a:spcBef>
                <a:spcPts val="1000"/>
              </a:spcBef>
              <a:spcAft>
                <a:spcPts val="0"/>
              </a:spcAft>
              <a:buClr>
                <a:schemeClr val="dk1"/>
              </a:buClr>
              <a:buSzPts val="1540"/>
              <a:buFont typeface="Arial"/>
              <a:buNone/>
            </a:pPr>
            <a:r>
              <a:t/>
            </a:r>
            <a:endParaRPr b="0" i="0" sz="1540" u="none" cap="none" strike="noStrike">
              <a:solidFill>
                <a:schemeClr val="dk1"/>
              </a:solidFill>
              <a:latin typeface="Calibri"/>
              <a:ea typeface="Calibri"/>
              <a:cs typeface="Calibri"/>
              <a:sym typeface="Calibri"/>
            </a:endParaRPr>
          </a:p>
          <a:p>
            <a:pPr indent="0" lvl="0" marL="0" marR="0" rtl="0" algn="l">
              <a:lnSpc>
                <a:spcPct val="70000"/>
              </a:lnSpc>
              <a:spcBef>
                <a:spcPts val="1000"/>
              </a:spcBef>
              <a:spcAft>
                <a:spcPts val="0"/>
              </a:spcAft>
              <a:buClr>
                <a:schemeClr val="dk1"/>
              </a:buClr>
              <a:buSzPts val="1540"/>
              <a:buFont typeface="Arial"/>
              <a:buNone/>
            </a:pPr>
            <a:r>
              <a:rPr b="1" i="0" lang="en-US" sz="1540" u="none" cap="none" strike="noStrike">
                <a:solidFill>
                  <a:schemeClr val="dk1"/>
                </a:solidFill>
                <a:latin typeface="Calibri"/>
                <a:ea typeface="Calibri"/>
                <a:cs typeface="Calibri"/>
                <a:sym typeface="Calibri"/>
              </a:rPr>
              <a:t>Systematic Review: </a:t>
            </a:r>
            <a:r>
              <a:rPr b="0" i="0" lang="en-US" sz="1540" u="none" cap="none" strike="noStrike">
                <a:solidFill>
                  <a:schemeClr val="dk1"/>
                </a:solidFill>
                <a:latin typeface="Calibri"/>
                <a:ea typeface="Calibri"/>
                <a:cs typeface="Calibri"/>
                <a:sym typeface="Calibri"/>
              </a:rPr>
              <a:t>This form consists of an </a:t>
            </a:r>
            <a:r>
              <a:rPr b="1" i="0" lang="en-US" sz="1540" u="none" cap="none" strike="noStrike">
                <a:solidFill>
                  <a:schemeClr val="dk1"/>
                </a:solidFill>
                <a:latin typeface="Calibri"/>
                <a:ea typeface="Calibri"/>
                <a:cs typeface="Calibri"/>
                <a:sym typeface="Calibri"/>
              </a:rPr>
              <a:t>overview of existing evidence </a:t>
            </a:r>
            <a:r>
              <a:rPr b="0" i="0" lang="en-US" sz="1540" u="none" cap="none" strike="noStrike">
                <a:solidFill>
                  <a:schemeClr val="dk1"/>
                </a:solidFill>
                <a:latin typeface="Calibri"/>
                <a:ea typeface="Calibri"/>
                <a:cs typeface="Calibri"/>
                <a:sym typeface="Calibri"/>
              </a:rPr>
              <a:t>pertinent to a clearly formulated research question, which uses pre-specified and standardized methods to identify and critically appraise relevant research, and to collect, report, and analyze data from the studies that are included in the review. The goal is to deliberately document, critically evaluate, and summarize scientifically all of the research about a clearly defined research problem. Typically it focuses on a very specific empirical question, often posed in a cause-and-effect form, such as "To what extent does A contribute to B?" This type of literature review is primarily applied to examining prior research studies in clinical medicine and allied health fields, but it is increasingly being used in the social sciences.</a:t>
            </a:r>
            <a:endParaRPr/>
          </a:p>
          <a:p>
            <a:pPr indent="0" lvl="0" marL="0" marR="0" rtl="0" algn="l">
              <a:lnSpc>
                <a:spcPct val="70000"/>
              </a:lnSpc>
              <a:spcBef>
                <a:spcPts val="1000"/>
              </a:spcBef>
              <a:spcAft>
                <a:spcPts val="0"/>
              </a:spcAft>
              <a:buClr>
                <a:schemeClr val="dk1"/>
              </a:buClr>
              <a:buSzPts val="1540"/>
              <a:buFont typeface="Arial"/>
              <a:buNone/>
            </a:pPr>
            <a:r>
              <a:t/>
            </a:r>
            <a:endParaRPr b="0" i="0" sz="1540" u="none" cap="none" strike="noStrike">
              <a:solidFill>
                <a:schemeClr val="dk1"/>
              </a:solidFill>
              <a:latin typeface="Calibri"/>
              <a:ea typeface="Calibri"/>
              <a:cs typeface="Calibri"/>
              <a:sym typeface="Calibri"/>
            </a:endParaRPr>
          </a:p>
          <a:p>
            <a:pPr indent="0" lvl="0" marL="0" marR="0" rtl="0" algn="l">
              <a:lnSpc>
                <a:spcPct val="70000"/>
              </a:lnSpc>
              <a:spcBef>
                <a:spcPts val="1000"/>
              </a:spcBef>
              <a:spcAft>
                <a:spcPts val="0"/>
              </a:spcAft>
              <a:buClr>
                <a:schemeClr val="dk1"/>
              </a:buClr>
              <a:buSzPts val="1540"/>
              <a:buFont typeface="Arial"/>
              <a:buNone/>
            </a:pPr>
            <a:r>
              <a:rPr b="1" i="0" lang="en-US" sz="1540" u="none" cap="none" strike="noStrike">
                <a:solidFill>
                  <a:schemeClr val="dk1"/>
                </a:solidFill>
                <a:latin typeface="Calibri"/>
                <a:ea typeface="Calibri"/>
                <a:cs typeface="Calibri"/>
                <a:sym typeface="Calibri"/>
              </a:rPr>
              <a:t>Theoretical Review: </a:t>
            </a:r>
            <a:r>
              <a:rPr b="0" i="0" lang="en-US" sz="1540" u="none" cap="none" strike="noStrike">
                <a:solidFill>
                  <a:schemeClr val="dk1"/>
                </a:solidFill>
                <a:latin typeface="Calibri"/>
                <a:ea typeface="Calibri"/>
                <a:cs typeface="Calibri"/>
                <a:sym typeface="Calibri"/>
              </a:rPr>
              <a:t>The purpose of this form is to </a:t>
            </a:r>
            <a:r>
              <a:rPr b="1" i="0" lang="en-US" sz="1540" u="none" cap="none" strike="noStrike">
                <a:solidFill>
                  <a:schemeClr val="dk1"/>
                </a:solidFill>
                <a:latin typeface="Calibri"/>
                <a:ea typeface="Calibri"/>
                <a:cs typeface="Calibri"/>
                <a:sym typeface="Calibri"/>
              </a:rPr>
              <a:t>examine the corpus of theory that has accumulated in regard to an issue</a:t>
            </a:r>
            <a:r>
              <a:rPr b="0" i="0" lang="en-US" sz="1540" u="none" cap="none" strike="noStrike">
                <a:solidFill>
                  <a:schemeClr val="dk1"/>
                </a:solidFill>
                <a:latin typeface="Calibri"/>
                <a:ea typeface="Calibri"/>
                <a:cs typeface="Calibri"/>
                <a:sym typeface="Calibri"/>
              </a:rPr>
              <a:t>, concept, theory, phenomena. The theoretical literature review helps to establish what theories already exist, the relationships between them, to what degree the existing theories have been investigated, and to develop new hypotheses to be tested. Often this form is used to help establish a lack of appropriate theories or reveal that current theories are inadequate for explaining new or emerging research problems. The unit of analysis can focus on a theoretical concept or a whole theory or framework.</a:t>
            </a:r>
            <a:endParaRPr/>
          </a:p>
          <a:p>
            <a:pPr indent="0" lvl="0" marL="0" marR="0" rtl="0" algn="l">
              <a:lnSpc>
                <a:spcPct val="70000"/>
              </a:lnSpc>
              <a:spcBef>
                <a:spcPts val="1000"/>
              </a:spcBef>
              <a:spcAft>
                <a:spcPts val="0"/>
              </a:spcAft>
              <a:buClr>
                <a:schemeClr val="dk1"/>
              </a:buClr>
              <a:buSzPts val="1540"/>
              <a:buFont typeface="Arial"/>
              <a:buNone/>
            </a:pPr>
            <a:r>
              <a:t/>
            </a:r>
            <a:endParaRPr b="0" i="0" sz="154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2019-08-09T11:58:35Z</dcterms:created>
  <dc:creator>Reference</dc:creator>
</cp:coreProperties>
</file>