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handoutMasterIdLst>
    <p:handoutMasterId r:id="rId26"/>
  </p:handoutMasterIdLst>
  <p:sldIdLst>
    <p:sldId id="259" r:id="rId2"/>
    <p:sldId id="479" r:id="rId3"/>
    <p:sldId id="466" r:id="rId4"/>
    <p:sldId id="424" r:id="rId5"/>
    <p:sldId id="427" r:id="rId6"/>
    <p:sldId id="402" r:id="rId7"/>
    <p:sldId id="476" r:id="rId8"/>
    <p:sldId id="464" r:id="rId9"/>
    <p:sldId id="477" r:id="rId10"/>
    <p:sldId id="436" r:id="rId11"/>
    <p:sldId id="467" r:id="rId12"/>
    <p:sldId id="444" r:id="rId13"/>
    <p:sldId id="470" r:id="rId14"/>
    <p:sldId id="468" r:id="rId15"/>
    <p:sldId id="478" r:id="rId16"/>
    <p:sldId id="395" r:id="rId17"/>
    <p:sldId id="447" r:id="rId18"/>
    <p:sldId id="450" r:id="rId19"/>
    <p:sldId id="451" r:id="rId20"/>
    <p:sldId id="453" r:id="rId21"/>
    <p:sldId id="457" r:id="rId22"/>
    <p:sldId id="475" r:id="rId23"/>
    <p:sldId id="4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D7632A"/>
    <a:srgbClr val="754242"/>
    <a:srgbClr val="365060"/>
    <a:srgbClr val="4F5E38"/>
    <a:srgbClr val="000000"/>
    <a:srgbClr val="6C6C6C"/>
    <a:srgbClr val="515F39"/>
    <a:srgbClr val="215C7F"/>
    <a:srgbClr val="236387"/>
    <a:srgbClr val="163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84012" autoAdjust="0"/>
  </p:normalViewPr>
  <p:slideViewPr>
    <p:cSldViewPr>
      <p:cViewPr>
        <p:scale>
          <a:sx n="90" d="100"/>
          <a:sy n="90" d="100"/>
        </p:scale>
        <p:origin x="-160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s>
</file>

<file path=ppt/diagrams/_rels/data3.xml.rels><?xml version="1.0" encoding="UTF-8" standalone="yes"?>
<Relationships xmlns="http://schemas.openxmlformats.org/package/2006/relationships"><Relationship Id="rId1" Type="http://schemas.openxmlformats.org/officeDocument/2006/relationships/image" Target="../media/image25.gif"/></Relationships>
</file>

<file path=ppt/diagrams/_rels/drawing2.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5.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76059-8936-1748-B44E-4FB1306CA763}"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2E3870A2-6066-2449-B3B7-01941E1A566B}">
      <dgm:prSet phldrT="[Text]"/>
      <dgm:spPr>
        <a:solidFill>
          <a:schemeClr val="accent6">
            <a:lumMod val="75000"/>
          </a:schemeClr>
        </a:solidFill>
      </dgm:spPr>
      <dgm:t>
        <a:bodyPr/>
        <a:lstStyle/>
        <a:p>
          <a:r>
            <a:rPr lang="en-US" dirty="0" smtClean="0"/>
            <a:t>SDKs</a:t>
          </a:r>
          <a:endParaRPr lang="en-US" dirty="0"/>
        </a:p>
      </dgm:t>
    </dgm:pt>
    <dgm:pt modelId="{B71E5D73-A16A-484E-9A27-5F9F9FFEF144}" type="parTrans" cxnId="{04DBABAD-C518-0C49-B213-FF1F9084123A}">
      <dgm:prSet/>
      <dgm:spPr/>
      <dgm:t>
        <a:bodyPr/>
        <a:lstStyle/>
        <a:p>
          <a:endParaRPr lang="en-US"/>
        </a:p>
      </dgm:t>
    </dgm:pt>
    <dgm:pt modelId="{0D81CAC2-5665-4F47-8C2B-49E6A1F6F7FA}" type="sibTrans" cxnId="{04DBABAD-C518-0C49-B213-FF1F9084123A}">
      <dgm:prSet/>
      <dgm:spPr/>
      <dgm:t>
        <a:bodyPr/>
        <a:lstStyle/>
        <a:p>
          <a:endParaRPr lang="en-US"/>
        </a:p>
      </dgm:t>
    </dgm:pt>
    <dgm:pt modelId="{B8068641-1781-8646-887C-7341D2C005CB}">
      <dgm:prSet phldrT="[Text]"/>
      <dgm:spPr>
        <a:solidFill>
          <a:schemeClr val="bg1">
            <a:lumMod val="65000"/>
          </a:schemeClr>
        </a:solidFill>
      </dgm:spPr>
      <dgm:t>
        <a:bodyPr/>
        <a:lstStyle/>
        <a:p>
          <a:r>
            <a:rPr lang="en-US" dirty="0" smtClean="0"/>
            <a:t>Device OS SDK</a:t>
          </a:r>
          <a:endParaRPr lang="en-US" dirty="0"/>
        </a:p>
      </dgm:t>
    </dgm:pt>
    <dgm:pt modelId="{0B702EAE-C92A-7C45-9FCE-562CEA760879}" type="parTrans" cxnId="{33EF9963-FD8D-8D40-9561-438DB30B8FDD}">
      <dgm:prSet/>
      <dgm:spPr/>
      <dgm:t>
        <a:bodyPr/>
        <a:lstStyle/>
        <a:p>
          <a:endParaRPr lang="en-US"/>
        </a:p>
      </dgm:t>
    </dgm:pt>
    <dgm:pt modelId="{8B22E2E0-72A4-204F-BA18-FEF20909D163}" type="sibTrans" cxnId="{33EF9963-FD8D-8D40-9561-438DB30B8FDD}">
      <dgm:prSet/>
      <dgm:spPr/>
      <dgm:t>
        <a:bodyPr/>
        <a:lstStyle/>
        <a:p>
          <a:endParaRPr lang="en-US"/>
        </a:p>
      </dgm:t>
    </dgm:pt>
    <dgm:pt modelId="{01B01F85-FFEA-DB41-835F-9DF1AA32BBCF}">
      <dgm:prSet phldrT="[Text]"/>
      <dgm:spPr>
        <a:solidFill>
          <a:schemeClr val="accent6">
            <a:lumMod val="75000"/>
          </a:schemeClr>
        </a:solidFill>
      </dgm:spPr>
      <dgm:t>
        <a:bodyPr/>
        <a:lstStyle/>
        <a:p>
          <a:r>
            <a:rPr lang="en-US" dirty="0" smtClean="0"/>
            <a:t>Enterprise SDKs</a:t>
          </a:r>
          <a:endParaRPr lang="en-US" dirty="0"/>
        </a:p>
      </dgm:t>
    </dgm:pt>
    <dgm:pt modelId="{E366EB45-A1B1-C047-9AB6-D3F75AB59B42}" type="parTrans" cxnId="{CD20F855-F007-0D4C-99B8-200BDCA91517}">
      <dgm:prSet/>
      <dgm:spPr/>
      <dgm:t>
        <a:bodyPr/>
        <a:lstStyle/>
        <a:p>
          <a:endParaRPr lang="en-US"/>
        </a:p>
      </dgm:t>
    </dgm:pt>
    <dgm:pt modelId="{4C048101-ACC1-9A4F-9496-AA0963704005}" type="sibTrans" cxnId="{CD20F855-F007-0D4C-99B8-200BDCA91517}">
      <dgm:prSet/>
      <dgm:spPr/>
      <dgm:t>
        <a:bodyPr/>
        <a:lstStyle/>
        <a:p>
          <a:endParaRPr lang="en-US"/>
        </a:p>
      </dgm:t>
    </dgm:pt>
    <dgm:pt modelId="{202743C9-FBC7-C143-864A-E7272F3132EB}" type="pres">
      <dgm:prSet presAssocID="{29976059-8936-1748-B44E-4FB1306CA763}" presName="Name0" presStyleCnt="0">
        <dgm:presLayoutVars>
          <dgm:chMax val="7"/>
          <dgm:chPref val="7"/>
          <dgm:dir/>
        </dgm:presLayoutVars>
      </dgm:prSet>
      <dgm:spPr/>
      <dgm:t>
        <a:bodyPr/>
        <a:lstStyle/>
        <a:p>
          <a:endParaRPr lang="en-US"/>
        </a:p>
      </dgm:t>
    </dgm:pt>
    <dgm:pt modelId="{C06CD2FB-EE0A-EC4D-B04B-3B237B39509F}" type="pres">
      <dgm:prSet presAssocID="{29976059-8936-1748-B44E-4FB1306CA763}" presName="Name1" presStyleCnt="0"/>
      <dgm:spPr/>
    </dgm:pt>
    <dgm:pt modelId="{5F811B5F-EBAD-914A-8EA4-6B421F23C23F}" type="pres">
      <dgm:prSet presAssocID="{29976059-8936-1748-B44E-4FB1306CA763}" presName="cycle" presStyleCnt="0"/>
      <dgm:spPr/>
    </dgm:pt>
    <dgm:pt modelId="{4A87D19F-9ED1-2B40-814B-D75ADCEAB851}" type="pres">
      <dgm:prSet presAssocID="{29976059-8936-1748-B44E-4FB1306CA763}" presName="srcNode" presStyleLbl="node1" presStyleIdx="0" presStyleCnt="3"/>
      <dgm:spPr/>
    </dgm:pt>
    <dgm:pt modelId="{40C4FE0C-98CA-F640-91DF-D49DE6E5518B}" type="pres">
      <dgm:prSet presAssocID="{29976059-8936-1748-B44E-4FB1306CA763}" presName="conn" presStyleLbl="parChTrans1D2" presStyleIdx="0" presStyleCnt="1"/>
      <dgm:spPr/>
      <dgm:t>
        <a:bodyPr/>
        <a:lstStyle/>
        <a:p>
          <a:endParaRPr lang="en-US"/>
        </a:p>
      </dgm:t>
    </dgm:pt>
    <dgm:pt modelId="{6F529FAA-E5C3-ED40-84AF-4C57CF762890}" type="pres">
      <dgm:prSet presAssocID="{29976059-8936-1748-B44E-4FB1306CA763}" presName="extraNode" presStyleLbl="node1" presStyleIdx="0" presStyleCnt="3"/>
      <dgm:spPr/>
    </dgm:pt>
    <dgm:pt modelId="{E02CD82C-49EF-6742-8D64-5404D83B51C9}" type="pres">
      <dgm:prSet presAssocID="{29976059-8936-1748-B44E-4FB1306CA763}" presName="dstNode" presStyleLbl="node1" presStyleIdx="0" presStyleCnt="3"/>
      <dgm:spPr/>
    </dgm:pt>
    <dgm:pt modelId="{39E0FEE4-DB4A-C041-BF74-9E8848D20217}" type="pres">
      <dgm:prSet presAssocID="{2E3870A2-6066-2449-B3B7-01941E1A566B}" presName="text_1" presStyleLbl="node1" presStyleIdx="0" presStyleCnt="3">
        <dgm:presLayoutVars>
          <dgm:bulletEnabled val="1"/>
        </dgm:presLayoutVars>
      </dgm:prSet>
      <dgm:spPr/>
      <dgm:t>
        <a:bodyPr/>
        <a:lstStyle/>
        <a:p>
          <a:endParaRPr lang="en-US"/>
        </a:p>
      </dgm:t>
    </dgm:pt>
    <dgm:pt modelId="{9EE88DEC-9ADC-D346-8382-2548F6AB66BC}" type="pres">
      <dgm:prSet presAssocID="{2E3870A2-6066-2449-B3B7-01941E1A566B}" presName="accent_1" presStyleCnt="0"/>
      <dgm:spPr/>
    </dgm:pt>
    <dgm:pt modelId="{B439A15A-4E58-5F45-94DE-0AB984AD7A8A}" type="pres">
      <dgm:prSet presAssocID="{2E3870A2-6066-2449-B3B7-01941E1A566B}" presName="accentRepeatNode" presStyleLbl="solidFgAcc1" presStyleIdx="0" presStyleCnt="3"/>
      <dgm:spPr/>
    </dgm:pt>
    <dgm:pt modelId="{9A6E4AA8-11E9-8C4A-9DCA-230E3E12FCA6}" type="pres">
      <dgm:prSet presAssocID="{B8068641-1781-8646-887C-7341D2C005CB}" presName="text_2" presStyleLbl="node1" presStyleIdx="1" presStyleCnt="3">
        <dgm:presLayoutVars>
          <dgm:bulletEnabled val="1"/>
        </dgm:presLayoutVars>
      </dgm:prSet>
      <dgm:spPr/>
      <dgm:t>
        <a:bodyPr/>
        <a:lstStyle/>
        <a:p>
          <a:endParaRPr lang="en-US"/>
        </a:p>
      </dgm:t>
    </dgm:pt>
    <dgm:pt modelId="{6EBF5209-CF45-F94F-92A7-6B3ED227ECE3}" type="pres">
      <dgm:prSet presAssocID="{B8068641-1781-8646-887C-7341D2C005CB}" presName="accent_2" presStyleCnt="0"/>
      <dgm:spPr/>
    </dgm:pt>
    <dgm:pt modelId="{FABEF443-656F-8F4E-9DBB-41EE0F66EEB8}" type="pres">
      <dgm:prSet presAssocID="{B8068641-1781-8646-887C-7341D2C005CB}" presName="accentRepeatNode" presStyleLbl="solidFgAcc1" presStyleIdx="1" presStyleCnt="3"/>
      <dgm:spPr/>
    </dgm:pt>
    <dgm:pt modelId="{04D7B0F2-77F7-E64F-89F2-09A73CE6F6B3}" type="pres">
      <dgm:prSet presAssocID="{01B01F85-FFEA-DB41-835F-9DF1AA32BBCF}" presName="text_3" presStyleLbl="node1" presStyleIdx="2" presStyleCnt="3">
        <dgm:presLayoutVars>
          <dgm:bulletEnabled val="1"/>
        </dgm:presLayoutVars>
      </dgm:prSet>
      <dgm:spPr/>
      <dgm:t>
        <a:bodyPr/>
        <a:lstStyle/>
        <a:p>
          <a:endParaRPr lang="en-US"/>
        </a:p>
      </dgm:t>
    </dgm:pt>
    <dgm:pt modelId="{7090B361-953E-FA45-8E9B-07454999B26D}" type="pres">
      <dgm:prSet presAssocID="{01B01F85-FFEA-DB41-835F-9DF1AA32BBCF}" presName="accent_3" presStyleCnt="0"/>
      <dgm:spPr/>
    </dgm:pt>
    <dgm:pt modelId="{686C1DBA-C331-CE48-8C31-908170D03880}" type="pres">
      <dgm:prSet presAssocID="{01B01F85-FFEA-DB41-835F-9DF1AA32BBCF}" presName="accentRepeatNode" presStyleLbl="solidFgAcc1" presStyleIdx="2" presStyleCnt="3"/>
      <dgm:spPr/>
    </dgm:pt>
  </dgm:ptLst>
  <dgm:cxnLst>
    <dgm:cxn modelId="{CD20F855-F007-0D4C-99B8-200BDCA91517}" srcId="{29976059-8936-1748-B44E-4FB1306CA763}" destId="{01B01F85-FFEA-DB41-835F-9DF1AA32BBCF}" srcOrd="2" destOrd="0" parTransId="{E366EB45-A1B1-C047-9AB6-D3F75AB59B42}" sibTransId="{4C048101-ACC1-9A4F-9496-AA0963704005}"/>
    <dgm:cxn modelId="{B5BE3800-F039-5344-BD17-46A2E072AC2F}" type="presOf" srcId="{29976059-8936-1748-B44E-4FB1306CA763}" destId="{202743C9-FBC7-C143-864A-E7272F3132EB}" srcOrd="0" destOrd="0" presId="urn:microsoft.com/office/officeart/2008/layout/VerticalCurvedList"/>
    <dgm:cxn modelId="{46D89C1F-CFB2-9546-8A8F-F6A07174889B}" type="presOf" srcId="{B8068641-1781-8646-887C-7341D2C005CB}" destId="{9A6E4AA8-11E9-8C4A-9DCA-230E3E12FCA6}" srcOrd="0" destOrd="0" presId="urn:microsoft.com/office/officeart/2008/layout/VerticalCurvedList"/>
    <dgm:cxn modelId="{DF1251DE-513B-B544-B1FE-2C652687C685}" type="presOf" srcId="{01B01F85-FFEA-DB41-835F-9DF1AA32BBCF}" destId="{04D7B0F2-77F7-E64F-89F2-09A73CE6F6B3}" srcOrd="0" destOrd="0" presId="urn:microsoft.com/office/officeart/2008/layout/VerticalCurvedList"/>
    <dgm:cxn modelId="{CE9F8464-DEA3-CE4C-89D3-161ADE1AB35C}" type="presOf" srcId="{0D81CAC2-5665-4F47-8C2B-49E6A1F6F7FA}" destId="{40C4FE0C-98CA-F640-91DF-D49DE6E5518B}" srcOrd="0" destOrd="0" presId="urn:microsoft.com/office/officeart/2008/layout/VerticalCurvedList"/>
    <dgm:cxn modelId="{04DBABAD-C518-0C49-B213-FF1F9084123A}" srcId="{29976059-8936-1748-B44E-4FB1306CA763}" destId="{2E3870A2-6066-2449-B3B7-01941E1A566B}" srcOrd="0" destOrd="0" parTransId="{B71E5D73-A16A-484E-9A27-5F9F9FFEF144}" sibTransId="{0D81CAC2-5665-4F47-8C2B-49E6A1F6F7FA}"/>
    <dgm:cxn modelId="{33EF9963-FD8D-8D40-9561-438DB30B8FDD}" srcId="{29976059-8936-1748-B44E-4FB1306CA763}" destId="{B8068641-1781-8646-887C-7341D2C005CB}" srcOrd="1" destOrd="0" parTransId="{0B702EAE-C92A-7C45-9FCE-562CEA760879}" sibTransId="{8B22E2E0-72A4-204F-BA18-FEF20909D163}"/>
    <dgm:cxn modelId="{0916409A-5DF1-E443-A8B8-5C6B4D37D227}" type="presOf" srcId="{2E3870A2-6066-2449-B3B7-01941E1A566B}" destId="{39E0FEE4-DB4A-C041-BF74-9E8848D20217}" srcOrd="0" destOrd="0" presId="urn:microsoft.com/office/officeart/2008/layout/VerticalCurvedList"/>
    <dgm:cxn modelId="{61D897BE-93B1-C647-AF4B-4593CBC975A7}" type="presParOf" srcId="{202743C9-FBC7-C143-864A-E7272F3132EB}" destId="{C06CD2FB-EE0A-EC4D-B04B-3B237B39509F}" srcOrd="0" destOrd="0" presId="urn:microsoft.com/office/officeart/2008/layout/VerticalCurvedList"/>
    <dgm:cxn modelId="{2FE418C5-25E2-274D-B1DB-A7F3FF34F84A}" type="presParOf" srcId="{C06CD2FB-EE0A-EC4D-B04B-3B237B39509F}" destId="{5F811B5F-EBAD-914A-8EA4-6B421F23C23F}" srcOrd="0" destOrd="0" presId="urn:microsoft.com/office/officeart/2008/layout/VerticalCurvedList"/>
    <dgm:cxn modelId="{ECCB128F-2FF5-9645-9C5A-45C7DD520B4D}" type="presParOf" srcId="{5F811B5F-EBAD-914A-8EA4-6B421F23C23F}" destId="{4A87D19F-9ED1-2B40-814B-D75ADCEAB851}" srcOrd="0" destOrd="0" presId="urn:microsoft.com/office/officeart/2008/layout/VerticalCurvedList"/>
    <dgm:cxn modelId="{EF46AC1C-10DC-F149-A58D-AF3F4A866553}" type="presParOf" srcId="{5F811B5F-EBAD-914A-8EA4-6B421F23C23F}" destId="{40C4FE0C-98CA-F640-91DF-D49DE6E5518B}" srcOrd="1" destOrd="0" presId="urn:microsoft.com/office/officeart/2008/layout/VerticalCurvedList"/>
    <dgm:cxn modelId="{C385A5D4-8B50-F241-A3A8-D74E4B32739A}" type="presParOf" srcId="{5F811B5F-EBAD-914A-8EA4-6B421F23C23F}" destId="{6F529FAA-E5C3-ED40-84AF-4C57CF762890}" srcOrd="2" destOrd="0" presId="urn:microsoft.com/office/officeart/2008/layout/VerticalCurvedList"/>
    <dgm:cxn modelId="{05748178-5BAD-E64A-960C-921CF6EBD3EA}" type="presParOf" srcId="{5F811B5F-EBAD-914A-8EA4-6B421F23C23F}" destId="{E02CD82C-49EF-6742-8D64-5404D83B51C9}" srcOrd="3" destOrd="0" presId="urn:microsoft.com/office/officeart/2008/layout/VerticalCurvedList"/>
    <dgm:cxn modelId="{2313E349-F653-624F-A245-541DD0A7CF1B}" type="presParOf" srcId="{C06CD2FB-EE0A-EC4D-B04B-3B237B39509F}" destId="{39E0FEE4-DB4A-C041-BF74-9E8848D20217}" srcOrd="1" destOrd="0" presId="urn:microsoft.com/office/officeart/2008/layout/VerticalCurvedList"/>
    <dgm:cxn modelId="{7ECD53B1-C5A4-A548-B3B2-7B0228C40903}" type="presParOf" srcId="{C06CD2FB-EE0A-EC4D-B04B-3B237B39509F}" destId="{9EE88DEC-9ADC-D346-8382-2548F6AB66BC}" srcOrd="2" destOrd="0" presId="urn:microsoft.com/office/officeart/2008/layout/VerticalCurvedList"/>
    <dgm:cxn modelId="{AC89109E-8EAF-8643-8756-9A8BB72A576E}" type="presParOf" srcId="{9EE88DEC-9ADC-D346-8382-2548F6AB66BC}" destId="{B439A15A-4E58-5F45-94DE-0AB984AD7A8A}" srcOrd="0" destOrd="0" presId="urn:microsoft.com/office/officeart/2008/layout/VerticalCurvedList"/>
    <dgm:cxn modelId="{E90345BD-9DF9-9E4C-B957-5F7CB2B7CCED}" type="presParOf" srcId="{C06CD2FB-EE0A-EC4D-B04B-3B237B39509F}" destId="{9A6E4AA8-11E9-8C4A-9DCA-230E3E12FCA6}" srcOrd="3" destOrd="0" presId="urn:microsoft.com/office/officeart/2008/layout/VerticalCurvedList"/>
    <dgm:cxn modelId="{E2BA5C1F-962A-DE48-8250-E4C5804D7331}" type="presParOf" srcId="{C06CD2FB-EE0A-EC4D-B04B-3B237B39509F}" destId="{6EBF5209-CF45-F94F-92A7-6B3ED227ECE3}" srcOrd="4" destOrd="0" presId="urn:microsoft.com/office/officeart/2008/layout/VerticalCurvedList"/>
    <dgm:cxn modelId="{BB07747A-E9AD-044E-93A0-9D08E69A02E1}" type="presParOf" srcId="{6EBF5209-CF45-F94F-92A7-6B3ED227ECE3}" destId="{FABEF443-656F-8F4E-9DBB-41EE0F66EEB8}" srcOrd="0" destOrd="0" presId="urn:microsoft.com/office/officeart/2008/layout/VerticalCurvedList"/>
    <dgm:cxn modelId="{F1D54F53-BFB8-834F-A2C7-9CDB307B27B4}" type="presParOf" srcId="{C06CD2FB-EE0A-EC4D-B04B-3B237B39509F}" destId="{04D7B0F2-77F7-E64F-89F2-09A73CE6F6B3}" srcOrd="5" destOrd="0" presId="urn:microsoft.com/office/officeart/2008/layout/VerticalCurvedList"/>
    <dgm:cxn modelId="{6750478B-FAD3-5647-9756-29F53BCCD8A4}" type="presParOf" srcId="{C06CD2FB-EE0A-EC4D-B04B-3B237B39509F}" destId="{7090B361-953E-FA45-8E9B-07454999B26D}" srcOrd="6" destOrd="0" presId="urn:microsoft.com/office/officeart/2008/layout/VerticalCurvedList"/>
    <dgm:cxn modelId="{B7D80DD7-9A41-BB44-A3E7-52E177177774}" type="presParOf" srcId="{7090B361-953E-FA45-8E9B-07454999B26D}" destId="{686C1DBA-C331-CE48-8C31-908170D038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DE1109-A320-864A-B6DA-16EC498D5C47}" type="doc">
      <dgm:prSet loTypeId="urn:microsoft.com/office/officeart/2008/layout/PictureAccentList" loCatId="" qsTypeId="urn:microsoft.com/office/officeart/2005/8/quickstyle/simple2" qsCatId="simple" csTypeId="urn:microsoft.com/office/officeart/2005/8/colors/accent1_2" csCatId="accent1" phldr="1"/>
      <dgm:spPr/>
      <dgm:t>
        <a:bodyPr/>
        <a:lstStyle/>
        <a:p>
          <a:endParaRPr lang="en-US"/>
        </a:p>
      </dgm:t>
    </dgm:pt>
    <dgm:pt modelId="{053E598D-B06C-1143-B9A9-C5DACD043919}">
      <dgm:prSet phldrT="[Text]"/>
      <dgm:spPr/>
      <dgm:t>
        <a:bodyPr/>
        <a:lstStyle/>
        <a:p>
          <a:r>
            <a:rPr lang="en-US" dirty="0" smtClean="0"/>
            <a:t>APP, TOOL, LEARNING OBJECT</a:t>
          </a:r>
          <a:endParaRPr lang="en-US" dirty="0"/>
        </a:p>
      </dgm:t>
    </dgm:pt>
    <dgm:pt modelId="{0529717C-E504-0D4A-AAD8-2E50F71315F1}" type="parTrans" cxnId="{2396B0EC-CEC6-5740-A495-62C8A88C4C85}">
      <dgm:prSet/>
      <dgm:spPr/>
      <dgm:t>
        <a:bodyPr/>
        <a:lstStyle/>
        <a:p>
          <a:endParaRPr lang="en-US"/>
        </a:p>
      </dgm:t>
    </dgm:pt>
    <dgm:pt modelId="{DDC555CC-761D-E047-AA0E-ADAC41F909A5}" type="sibTrans" cxnId="{2396B0EC-CEC6-5740-A495-62C8A88C4C85}">
      <dgm:prSet/>
      <dgm:spPr/>
      <dgm:t>
        <a:bodyPr/>
        <a:lstStyle/>
        <a:p>
          <a:endParaRPr lang="en-US"/>
        </a:p>
      </dgm:t>
    </dgm:pt>
    <dgm:pt modelId="{9EB763B2-8073-AF4D-BE38-E7E83F947B62}">
      <dgm:prSet phldrT="[Text]"/>
      <dgm:spPr/>
      <dgm:t>
        <a:bodyPr/>
        <a:lstStyle/>
        <a:p>
          <a:r>
            <a:rPr lang="en-US" dirty="0" smtClean="0"/>
            <a:t>CLIENT</a:t>
          </a:r>
          <a:endParaRPr lang="en-US" dirty="0"/>
        </a:p>
      </dgm:t>
    </dgm:pt>
    <dgm:pt modelId="{789803A5-AE93-BB4B-9E1D-9E680D9986D1}" type="parTrans" cxnId="{2226EE8A-9264-3249-9FF9-1ADD59670BA6}">
      <dgm:prSet/>
      <dgm:spPr/>
      <dgm:t>
        <a:bodyPr/>
        <a:lstStyle/>
        <a:p>
          <a:endParaRPr lang="en-US"/>
        </a:p>
      </dgm:t>
    </dgm:pt>
    <dgm:pt modelId="{0E1623DC-BD4C-A14D-A1BF-22983571D8CA}" type="sibTrans" cxnId="{2226EE8A-9264-3249-9FF9-1ADD59670BA6}">
      <dgm:prSet/>
      <dgm:spPr/>
      <dgm:t>
        <a:bodyPr/>
        <a:lstStyle/>
        <a:p>
          <a:endParaRPr lang="en-US"/>
        </a:p>
      </dgm:t>
    </dgm:pt>
    <dgm:pt modelId="{C71AB8B8-4B92-C84B-AA1B-F93EA615110A}">
      <dgm:prSet phldrT="[Text]"/>
      <dgm:spPr/>
      <dgm:t>
        <a:bodyPr/>
        <a:lstStyle/>
        <a:p>
          <a:r>
            <a:rPr lang="en-US" dirty="0" smtClean="0"/>
            <a:t>WEB</a:t>
          </a:r>
          <a:endParaRPr lang="en-US" dirty="0"/>
        </a:p>
      </dgm:t>
    </dgm:pt>
    <dgm:pt modelId="{BC9EF947-4B74-9742-8AD7-5BA3037F8BC1}" type="parTrans" cxnId="{F4B2BF64-74A1-1745-97AB-4BDCDC299412}">
      <dgm:prSet/>
      <dgm:spPr/>
      <dgm:t>
        <a:bodyPr/>
        <a:lstStyle/>
        <a:p>
          <a:endParaRPr lang="en-US"/>
        </a:p>
      </dgm:t>
    </dgm:pt>
    <dgm:pt modelId="{8C5B9279-626F-D34A-B577-AC7F019AC9B6}" type="sibTrans" cxnId="{F4B2BF64-74A1-1745-97AB-4BDCDC299412}">
      <dgm:prSet/>
      <dgm:spPr/>
      <dgm:t>
        <a:bodyPr/>
        <a:lstStyle/>
        <a:p>
          <a:endParaRPr lang="en-US"/>
        </a:p>
      </dgm:t>
    </dgm:pt>
    <dgm:pt modelId="{52E79009-1983-CA47-9E5C-466D5FB55903}" type="pres">
      <dgm:prSet presAssocID="{43DE1109-A320-864A-B6DA-16EC498D5C47}" presName="layout" presStyleCnt="0">
        <dgm:presLayoutVars>
          <dgm:chMax/>
          <dgm:chPref/>
          <dgm:dir/>
          <dgm:animOne val="branch"/>
          <dgm:animLvl val="lvl"/>
          <dgm:resizeHandles/>
        </dgm:presLayoutVars>
      </dgm:prSet>
      <dgm:spPr/>
      <dgm:t>
        <a:bodyPr/>
        <a:lstStyle/>
        <a:p>
          <a:endParaRPr lang="en-US"/>
        </a:p>
      </dgm:t>
    </dgm:pt>
    <dgm:pt modelId="{21AED3FD-3D95-A241-958E-C691EBD3BABB}" type="pres">
      <dgm:prSet presAssocID="{053E598D-B06C-1143-B9A9-C5DACD043919}" presName="root" presStyleCnt="0">
        <dgm:presLayoutVars>
          <dgm:chMax/>
          <dgm:chPref val="4"/>
        </dgm:presLayoutVars>
      </dgm:prSet>
      <dgm:spPr/>
    </dgm:pt>
    <dgm:pt modelId="{68F3A301-4EAF-6542-8935-E86FE82EB0B3}" type="pres">
      <dgm:prSet presAssocID="{053E598D-B06C-1143-B9A9-C5DACD043919}" presName="rootComposite" presStyleCnt="0">
        <dgm:presLayoutVars/>
      </dgm:prSet>
      <dgm:spPr/>
    </dgm:pt>
    <dgm:pt modelId="{E5430D1C-0EF0-5148-B91E-B01DC5A0594E}" type="pres">
      <dgm:prSet presAssocID="{053E598D-B06C-1143-B9A9-C5DACD043919}" presName="rootText" presStyleLbl="node0" presStyleIdx="0" presStyleCnt="1">
        <dgm:presLayoutVars>
          <dgm:chMax/>
          <dgm:chPref val="4"/>
        </dgm:presLayoutVars>
      </dgm:prSet>
      <dgm:spPr/>
      <dgm:t>
        <a:bodyPr/>
        <a:lstStyle/>
        <a:p>
          <a:endParaRPr lang="en-US"/>
        </a:p>
      </dgm:t>
    </dgm:pt>
    <dgm:pt modelId="{1A4A370F-6FF3-7F44-BB7E-FBF057514934}" type="pres">
      <dgm:prSet presAssocID="{053E598D-B06C-1143-B9A9-C5DACD043919}" presName="childShape" presStyleCnt="0">
        <dgm:presLayoutVars>
          <dgm:chMax val="0"/>
          <dgm:chPref val="0"/>
        </dgm:presLayoutVars>
      </dgm:prSet>
      <dgm:spPr/>
    </dgm:pt>
    <dgm:pt modelId="{0578B14F-D4D8-584A-8F15-8C981223490A}" type="pres">
      <dgm:prSet presAssocID="{9EB763B2-8073-AF4D-BE38-E7E83F947B62}" presName="childComposite" presStyleCnt="0">
        <dgm:presLayoutVars>
          <dgm:chMax val="0"/>
          <dgm:chPref val="0"/>
        </dgm:presLayoutVars>
      </dgm:prSet>
      <dgm:spPr/>
    </dgm:pt>
    <dgm:pt modelId="{AE090518-E86C-7B4A-B09F-21C3F57D2E30}" type="pres">
      <dgm:prSet presAssocID="{9EB763B2-8073-AF4D-BE38-E7E83F947B62}" presName="Image" presStyleLbl="node1" presStyleIdx="0" presStyleCnt="2" custFlipHor="1" custScaleX="98806" custScaleY="104098" custLinFactNeighborX="-15150" custLinFactNeighborY="-49"/>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C7EF7579-8B0D-584F-AE3A-02C3B5EB8788}" type="pres">
      <dgm:prSet presAssocID="{9EB763B2-8073-AF4D-BE38-E7E83F947B62}" presName="childText" presStyleLbl="lnNode1" presStyleIdx="0" presStyleCnt="2">
        <dgm:presLayoutVars>
          <dgm:chMax val="0"/>
          <dgm:chPref val="0"/>
          <dgm:bulletEnabled val="1"/>
        </dgm:presLayoutVars>
      </dgm:prSet>
      <dgm:spPr/>
      <dgm:t>
        <a:bodyPr/>
        <a:lstStyle/>
        <a:p>
          <a:endParaRPr lang="en-US"/>
        </a:p>
      </dgm:t>
    </dgm:pt>
    <dgm:pt modelId="{5CF57410-D192-1D46-9A31-39CE3FF654BC}" type="pres">
      <dgm:prSet presAssocID="{C71AB8B8-4B92-C84B-AA1B-F93EA615110A}" presName="childComposite" presStyleCnt="0">
        <dgm:presLayoutVars>
          <dgm:chMax val="0"/>
          <dgm:chPref val="0"/>
        </dgm:presLayoutVars>
      </dgm:prSet>
      <dgm:spPr/>
    </dgm:pt>
    <dgm:pt modelId="{59BC727C-94D9-1B46-9F8E-8D9E96BC10B6}" type="pres">
      <dgm:prSet presAssocID="{C71AB8B8-4B92-C84B-AA1B-F93EA615110A}"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dgm:spPr>
    </dgm:pt>
    <dgm:pt modelId="{0C6EA45E-F235-2E4E-9E91-16B65DF7A9B2}" type="pres">
      <dgm:prSet presAssocID="{C71AB8B8-4B92-C84B-AA1B-F93EA615110A}" presName="childText" presStyleLbl="lnNode1" presStyleIdx="1" presStyleCnt="2">
        <dgm:presLayoutVars>
          <dgm:chMax val="0"/>
          <dgm:chPref val="0"/>
          <dgm:bulletEnabled val="1"/>
        </dgm:presLayoutVars>
      </dgm:prSet>
      <dgm:spPr/>
      <dgm:t>
        <a:bodyPr/>
        <a:lstStyle/>
        <a:p>
          <a:endParaRPr lang="en-US"/>
        </a:p>
      </dgm:t>
    </dgm:pt>
  </dgm:ptLst>
  <dgm:cxnLst>
    <dgm:cxn modelId="{A6CC97FF-C02C-7241-96EC-AD759B92894B}" type="presOf" srcId="{9EB763B2-8073-AF4D-BE38-E7E83F947B62}" destId="{C7EF7579-8B0D-584F-AE3A-02C3B5EB8788}" srcOrd="0" destOrd="0" presId="urn:microsoft.com/office/officeart/2008/layout/PictureAccentList"/>
    <dgm:cxn modelId="{E7CDC001-BA04-4748-AAE2-AAFBF989EF4D}" type="presOf" srcId="{C71AB8B8-4B92-C84B-AA1B-F93EA615110A}" destId="{0C6EA45E-F235-2E4E-9E91-16B65DF7A9B2}" srcOrd="0" destOrd="0" presId="urn:microsoft.com/office/officeart/2008/layout/PictureAccentList"/>
    <dgm:cxn modelId="{AB223D49-DDD1-E24F-B557-3827224555ED}" type="presOf" srcId="{053E598D-B06C-1143-B9A9-C5DACD043919}" destId="{E5430D1C-0EF0-5148-B91E-B01DC5A0594E}" srcOrd="0" destOrd="0" presId="urn:microsoft.com/office/officeart/2008/layout/PictureAccentList"/>
    <dgm:cxn modelId="{2226EE8A-9264-3249-9FF9-1ADD59670BA6}" srcId="{053E598D-B06C-1143-B9A9-C5DACD043919}" destId="{9EB763B2-8073-AF4D-BE38-E7E83F947B62}" srcOrd="0" destOrd="0" parTransId="{789803A5-AE93-BB4B-9E1D-9E680D9986D1}" sibTransId="{0E1623DC-BD4C-A14D-A1BF-22983571D8CA}"/>
    <dgm:cxn modelId="{F4B2BF64-74A1-1745-97AB-4BDCDC299412}" srcId="{053E598D-B06C-1143-B9A9-C5DACD043919}" destId="{C71AB8B8-4B92-C84B-AA1B-F93EA615110A}" srcOrd="1" destOrd="0" parTransId="{BC9EF947-4B74-9742-8AD7-5BA3037F8BC1}" sibTransId="{8C5B9279-626F-D34A-B577-AC7F019AC9B6}"/>
    <dgm:cxn modelId="{2396B0EC-CEC6-5740-A495-62C8A88C4C85}" srcId="{43DE1109-A320-864A-B6DA-16EC498D5C47}" destId="{053E598D-B06C-1143-B9A9-C5DACD043919}" srcOrd="0" destOrd="0" parTransId="{0529717C-E504-0D4A-AAD8-2E50F71315F1}" sibTransId="{DDC555CC-761D-E047-AA0E-ADAC41F909A5}"/>
    <dgm:cxn modelId="{465B4C59-7716-1747-9327-ECDF49789EE9}" type="presOf" srcId="{43DE1109-A320-864A-B6DA-16EC498D5C47}" destId="{52E79009-1983-CA47-9E5C-466D5FB55903}" srcOrd="0" destOrd="0" presId="urn:microsoft.com/office/officeart/2008/layout/PictureAccentList"/>
    <dgm:cxn modelId="{2CB27DE6-E672-1142-93BD-C7D063E65723}" type="presParOf" srcId="{52E79009-1983-CA47-9E5C-466D5FB55903}" destId="{21AED3FD-3D95-A241-958E-C691EBD3BABB}" srcOrd="0" destOrd="0" presId="urn:microsoft.com/office/officeart/2008/layout/PictureAccentList"/>
    <dgm:cxn modelId="{1B09739C-0360-5042-BD8F-ED8ED20AE164}" type="presParOf" srcId="{21AED3FD-3D95-A241-958E-C691EBD3BABB}" destId="{68F3A301-4EAF-6542-8935-E86FE82EB0B3}" srcOrd="0" destOrd="0" presId="urn:microsoft.com/office/officeart/2008/layout/PictureAccentList"/>
    <dgm:cxn modelId="{FC965934-8921-824F-B3DA-DF8BDE66E403}" type="presParOf" srcId="{68F3A301-4EAF-6542-8935-E86FE82EB0B3}" destId="{E5430D1C-0EF0-5148-B91E-B01DC5A0594E}" srcOrd="0" destOrd="0" presId="urn:microsoft.com/office/officeart/2008/layout/PictureAccentList"/>
    <dgm:cxn modelId="{23231A2E-8229-D748-AFC9-FCBA24369838}" type="presParOf" srcId="{21AED3FD-3D95-A241-958E-C691EBD3BABB}" destId="{1A4A370F-6FF3-7F44-BB7E-FBF057514934}" srcOrd="1" destOrd="0" presId="urn:microsoft.com/office/officeart/2008/layout/PictureAccentList"/>
    <dgm:cxn modelId="{BCAE77EE-77E5-8048-AF7B-039CA2B254DB}" type="presParOf" srcId="{1A4A370F-6FF3-7F44-BB7E-FBF057514934}" destId="{0578B14F-D4D8-584A-8F15-8C981223490A}" srcOrd="0" destOrd="0" presId="urn:microsoft.com/office/officeart/2008/layout/PictureAccentList"/>
    <dgm:cxn modelId="{CDD7430F-B8F4-A14C-AE21-382A168101CE}" type="presParOf" srcId="{0578B14F-D4D8-584A-8F15-8C981223490A}" destId="{AE090518-E86C-7B4A-B09F-21C3F57D2E30}" srcOrd="0" destOrd="0" presId="urn:microsoft.com/office/officeart/2008/layout/PictureAccentList"/>
    <dgm:cxn modelId="{61EF025E-3434-B249-A5FB-8BAA47D67E3F}" type="presParOf" srcId="{0578B14F-D4D8-584A-8F15-8C981223490A}" destId="{C7EF7579-8B0D-584F-AE3A-02C3B5EB8788}" srcOrd="1" destOrd="0" presId="urn:microsoft.com/office/officeart/2008/layout/PictureAccentList"/>
    <dgm:cxn modelId="{E4CB46DA-F8A5-8A48-87E9-80E93B5ADCCB}" type="presParOf" srcId="{1A4A370F-6FF3-7F44-BB7E-FBF057514934}" destId="{5CF57410-D192-1D46-9A31-39CE3FF654BC}" srcOrd="1" destOrd="0" presId="urn:microsoft.com/office/officeart/2008/layout/PictureAccentList"/>
    <dgm:cxn modelId="{26CE1685-6E25-0F4B-B271-5458869FA9AA}" type="presParOf" srcId="{5CF57410-D192-1D46-9A31-39CE3FF654BC}" destId="{59BC727C-94D9-1B46-9F8E-8D9E96BC10B6}" srcOrd="0" destOrd="0" presId="urn:microsoft.com/office/officeart/2008/layout/PictureAccentList"/>
    <dgm:cxn modelId="{709F5D2A-32BD-2A4D-8FF0-A9E6788B537F}" type="presParOf" srcId="{5CF57410-D192-1D46-9A31-39CE3FF654BC}" destId="{0C6EA45E-F235-2E4E-9E91-16B65DF7A9B2}"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072926-4570-B04D-835A-006BC21AEC0C}" type="doc">
      <dgm:prSet loTypeId="urn:microsoft.com/office/officeart/2005/8/layout/vList3" loCatId="" qsTypeId="urn:microsoft.com/office/officeart/2005/8/quickstyle/simple4" qsCatId="simple" csTypeId="urn:microsoft.com/office/officeart/2005/8/colors/accent1_2" csCatId="accent1" phldr="1"/>
      <dgm:spPr/>
    </dgm:pt>
    <dgm:pt modelId="{931BDE3C-2015-8D42-B2F2-999FE382595D}">
      <dgm:prSet phldrT="[Text]"/>
      <dgm:spPr>
        <a:solidFill>
          <a:schemeClr val="bg1"/>
        </a:solidFill>
      </dgm:spPr>
      <dgm:t>
        <a:bodyPr/>
        <a:lstStyle/>
        <a:p>
          <a:r>
            <a:rPr lang="en-US" b="1" dirty="0" smtClean="0">
              <a:solidFill>
                <a:schemeClr val="accent1">
                  <a:lumMod val="75000"/>
                </a:schemeClr>
              </a:solidFill>
            </a:rPr>
            <a:t>Portal or Learning Platform</a:t>
          </a:r>
          <a:endParaRPr lang="en-US" dirty="0">
            <a:solidFill>
              <a:schemeClr val="accent1">
                <a:lumMod val="75000"/>
              </a:schemeClr>
            </a:solidFill>
          </a:endParaRPr>
        </a:p>
      </dgm:t>
    </dgm:pt>
    <dgm:pt modelId="{4638A9EC-8A2D-C14F-B03D-D9CEDD193A42}" type="parTrans" cxnId="{810F319A-34F4-5249-A355-EA9B607D9A67}">
      <dgm:prSet/>
      <dgm:spPr/>
      <dgm:t>
        <a:bodyPr/>
        <a:lstStyle/>
        <a:p>
          <a:endParaRPr lang="en-US"/>
        </a:p>
      </dgm:t>
    </dgm:pt>
    <dgm:pt modelId="{4CEC6DBD-4A4D-854D-8374-F6C41F22D177}" type="sibTrans" cxnId="{810F319A-34F4-5249-A355-EA9B607D9A67}">
      <dgm:prSet/>
      <dgm:spPr/>
      <dgm:t>
        <a:bodyPr/>
        <a:lstStyle/>
        <a:p>
          <a:endParaRPr lang="en-US"/>
        </a:p>
      </dgm:t>
    </dgm:pt>
    <dgm:pt modelId="{003FE3DC-9F77-0C4E-826F-F83F6AFD3CE9}">
      <dgm:prSet phldrT="[Text]"/>
      <dgm:spPr>
        <a:solidFill>
          <a:schemeClr val="bg1"/>
        </a:solidFill>
      </dgm:spPr>
      <dgm:t>
        <a:bodyPr/>
        <a:lstStyle/>
        <a:p>
          <a:r>
            <a:rPr lang="en-US" b="1" dirty="0" smtClean="0">
              <a:solidFill>
                <a:schemeClr val="accent1">
                  <a:lumMod val="75000"/>
                </a:schemeClr>
              </a:solidFill>
            </a:rPr>
            <a:t>Student Information System</a:t>
          </a:r>
          <a:endParaRPr lang="en-US" dirty="0">
            <a:solidFill>
              <a:schemeClr val="accent1">
                <a:lumMod val="75000"/>
              </a:schemeClr>
            </a:solidFill>
          </a:endParaRPr>
        </a:p>
      </dgm:t>
    </dgm:pt>
    <dgm:pt modelId="{FFCE12CB-9F7A-9E4F-9452-DD06BDBCD178}" type="parTrans" cxnId="{7CF49525-4936-1C4A-A4D9-A546B91F65BA}">
      <dgm:prSet/>
      <dgm:spPr/>
      <dgm:t>
        <a:bodyPr/>
        <a:lstStyle/>
        <a:p>
          <a:endParaRPr lang="en-US"/>
        </a:p>
      </dgm:t>
    </dgm:pt>
    <dgm:pt modelId="{E28742A3-886A-844C-97CD-A6B1AA65FC08}" type="sibTrans" cxnId="{7CF49525-4936-1C4A-A4D9-A546B91F65BA}">
      <dgm:prSet/>
      <dgm:spPr/>
      <dgm:t>
        <a:bodyPr/>
        <a:lstStyle/>
        <a:p>
          <a:endParaRPr lang="en-US"/>
        </a:p>
      </dgm:t>
    </dgm:pt>
    <dgm:pt modelId="{47B349CE-9246-5547-B0F2-0D329AB46516}">
      <dgm:prSet phldrT="[Text]"/>
      <dgm:spPr>
        <a:solidFill>
          <a:schemeClr val="bg1"/>
        </a:solidFill>
      </dgm:spPr>
      <dgm:t>
        <a:bodyPr/>
        <a:lstStyle/>
        <a:p>
          <a:r>
            <a:rPr lang="en-US" b="1" dirty="0" smtClean="0">
              <a:solidFill>
                <a:schemeClr val="accent1">
                  <a:lumMod val="75000"/>
                </a:schemeClr>
              </a:solidFill>
            </a:rPr>
            <a:t>Analytics Store &amp; Dashboard</a:t>
          </a:r>
          <a:endParaRPr lang="en-US" dirty="0">
            <a:solidFill>
              <a:schemeClr val="accent1">
                <a:lumMod val="75000"/>
              </a:schemeClr>
            </a:solidFill>
          </a:endParaRPr>
        </a:p>
      </dgm:t>
    </dgm:pt>
    <dgm:pt modelId="{EBDF2AF0-62BD-054E-BF3C-78397DDCB41D}" type="parTrans" cxnId="{A3DA1CFD-F655-6546-9A9D-DCB47FC6E8C3}">
      <dgm:prSet/>
      <dgm:spPr/>
      <dgm:t>
        <a:bodyPr/>
        <a:lstStyle/>
        <a:p>
          <a:endParaRPr lang="en-US"/>
        </a:p>
      </dgm:t>
    </dgm:pt>
    <dgm:pt modelId="{26B2F432-B6B3-DD44-9095-74C4AD7CB243}" type="sibTrans" cxnId="{A3DA1CFD-F655-6546-9A9D-DCB47FC6E8C3}">
      <dgm:prSet/>
      <dgm:spPr/>
      <dgm:t>
        <a:bodyPr/>
        <a:lstStyle/>
        <a:p>
          <a:endParaRPr lang="en-US"/>
        </a:p>
      </dgm:t>
    </dgm:pt>
    <dgm:pt modelId="{380475B6-E117-C842-B6B2-8A04503492BE}" type="pres">
      <dgm:prSet presAssocID="{68072926-4570-B04D-835A-006BC21AEC0C}" presName="linearFlow" presStyleCnt="0">
        <dgm:presLayoutVars>
          <dgm:dir/>
          <dgm:resizeHandles val="exact"/>
        </dgm:presLayoutVars>
      </dgm:prSet>
      <dgm:spPr/>
    </dgm:pt>
    <dgm:pt modelId="{F53F70C1-5A14-6E40-8D16-C12B69EE2EFF}" type="pres">
      <dgm:prSet presAssocID="{931BDE3C-2015-8D42-B2F2-999FE382595D}" presName="composite" presStyleCnt="0"/>
      <dgm:spPr/>
    </dgm:pt>
    <dgm:pt modelId="{1257A333-931D-AC42-8094-9081E2F61475}" type="pres">
      <dgm:prSet presAssocID="{931BDE3C-2015-8D42-B2F2-999FE382595D}"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D360CA3-164F-CC43-87BD-630CF9D1ED0E}" type="pres">
      <dgm:prSet presAssocID="{931BDE3C-2015-8D42-B2F2-999FE382595D}" presName="txShp" presStyleLbl="node1" presStyleIdx="0" presStyleCnt="3">
        <dgm:presLayoutVars>
          <dgm:bulletEnabled val="1"/>
        </dgm:presLayoutVars>
      </dgm:prSet>
      <dgm:spPr/>
      <dgm:t>
        <a:bodyPr/>
        <a:lstStyle/>
        <a:p>
          <a:endParaRPr lang="en-US"/>
        </a:p>
      </dgm:t>
    </dgm:pt>
    <dgm:pt modelId="{2CAAC054-29C9-A747-8368-42B84BBF96FA}" type="pres">
      <dgm:prSet presAssocID="{4CEC6DBD-4A4D-854D-8374-F6C41F22D177}" presName="spacing" presStyleCnt="0"/>
      <dgm:spPr/>
    </dgm:pt>
    <dgm:pt modelId="{F67F9291-9B3B-D541-88E6-4BA238069ECD}" type="pres">
      <dgm:prSet presAssocID="{003FE3DC-9F77-0C4E-826F-F83F6AFD3CE9}" presName="composite" presStyleCnt="0"/>
      <dgm:spPr/>
    </dgm:pt>
    <dgm:pt modelId="{A6A3D4CF-103C-DA4F-BDF0-03FD7A7441DB}" type="pres">
      <dgm:prSet presAssocID="{003FE3DC-9F77-0C4E-826F-F83F6AFD3CE9}"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AF5A137-BC72-444A-AAC8-3B7565191AEE}" type="pres">
      <dgm:prSet presAssocID="{003FE3DC-9F77-0C4E-826F-F83F6AFD3CE9}" presName="txShp" presStyleLbl="node1" presStyleIdx="1" presStyleCnt="3">
        <dgm:presLayoutVars>
          <dgm:bulletEnabled val="1"/>
        </dgm:presLayoutVars>
      </dgm:prSet>
      <dgm:spPr/>
      <dgm:t>
        <a:bodyPr/>
        <a:lstStyle/>
        <a:p>
          <a:endParaRPr lang="en-US"/>
        </a:p>
      </dgm:t>
    </dgm:pt>
    <dgm:pt modelId="{7F946BB4-CC5A-9F45-9CBA-7D9BBF421ACB}" type="pres">
      <dgm:prSet presAssocID="{E28742A3-886A-844C-97CD-A6B1AA65FC08}" presName="spacing" presStyleCnt="0"/>
      <dgm:spPr/>
    </dgm:pt>
    <dgm:pt modelId="{7C0ECCEC-51D6-EF44-85CF-D29F14A7B6E1}" type="pres">
      <dgm:prSet presAssocID="{47B349CE-9246-5547-B0F2-0D329AB46516}" presName="composite" presStyleCnt="0"/>
      <dgm:spPr/>
    </dgm:pt>
    <dgm:pt modelId="{51DE6694-BA4C-FB4F-B546-F3E47C0C1D2C}" type="pres">
      <dgm:prSet presAssocID="{47B349CE-9246-5547-B0F2-0D329AB46516}"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CFF4138-3B60-E845-B3B7-DC7F65DDA3F6}" type="pres">
      <dgm:prSet presAssocID="{47B349CE-9246-5547-B0F2-0D329AB46516}" presName="txShp" presStyleLbl="node1" presStyleIdx="2" presStyleCnt="3">
        <dgm:presLayoutVars>
          <dgm:bulletEnabled val="1"/>
        </dgm:presLayoutVars>
      </dgm:prSet>
      <dgm:spPr/>
      <dgm:t>
        <a:bodyPr/>
        <a:lstStyle/>
        <a:p>
          <a:endParaRPr lang="en-US"/>
        </a:p>
      </dgm:t>
    </dgm:pt>
  </dgm:ptLst>
  <dgm:cxnLst>
    <dgm:cxn modelId="{3BB68499-59FD-9643-8D4C-C096050BCAB3}" type="presOf" srcId="{47B349CE-9246-5547-B0F2-0D329AB46516}" destId="{5CFF4138-3B60-E845-B3B7-DC7F65DDA3F6}" srcOrd="0" destOrd="0" presId="urn:microsoft.com/office/officeart/2005/8/layout/vList3"/>
    <dgm:cxn modelId="{A3DA1CFD-F655-6546-9A9D-DCB47FC6E8C3}" srcId="{68072926-4570-B04D-835A-006BC21AEC0C}" destId="{47B349CE-9246-5547-B0F2-0D329AB46516}" srcOrd="2" destOrd="0" parTransId="{EBDF2AF0-62BD-054E-BF3C-78397DDCB41D}" sibTransId="{26B2F432-B6B3-DD44-9095-74C4AD7CB243}"/>
    <dgm:cxn modelId="{496A2F18-5CBD-C84F-A4B5-B9001099FFFE}" type="presOf" srcId="{931BDE3C-2015-8D42-B2F2-999FE382595D}" destId="{3D360CA3-164F-CC43-87BD-630CF9D1ED0E}" srcOrd="0" destOrd="0" presId="urn:microsoft.com/office/officeart/2005/8/layout/vList3"/>
    <dgm:cxn modelId="{7CF49525-4936-1C4A-A4D9-A546B91F65BA}" srcId="{68072926-4570-B04D-835A-006BC21AEC0C}" destId="{003FE3DC-9F77-0C4E-826F-F83F6AFD3CE9}" srcOrd="1" destOrd="0" parTransId="{FFCE12CB-9F7A-9E4F-9452-DD06BDBCD178}" sibTransId="{E28742A3-886A-844C-97CD-A6B1AA65FC08}"/>
    <dgm:cxn modelId="{810F319A-34F4-5249-A355-EA9B607D9A67}" srcId="{68072926-4570-B04D-835A-006BC21AEC0C}" destId="{931BDE3C-2015-8D42-B2F2-999FE382595D}" srcOrd="0" destOrd="0" parTransId="{4638A9EC-8A2D-C14F-B03D-D9CEDD193A42}" sibTransId="{4CEC6DBD-4A4D-854D-8374-F6C41F22D177}"/>
    <dgm:cxn modelId="{646800B3-3182-E849-BB2C-6354370B406D}" type="presOf" srcId="{003FE3DC-9F77-0C4E-826F-F83F6AFD3CE9}" destId="{4AF5A137-BC72-444A-AAC8-3B7565191AEE}" srcOrd="0" destOrd="0" presId="urn:microsoft.com/office/officeart/2005/8/layout/vList3"/>
    <dgm:cxn modelId="{231D96BE-FFE3-4440-AEE7-F7F26490AC8F}" type="presOf" srcId="{68072926-4570-B04D-835A-006BC21AEC0C}" destId="{380475B6-E117-C842-B6B2-8A04503492BE}" srcOrd="0" destOrd="0" presId="urn:microsoft.com/office/officeart/2005/8/layout/vList3"/>
    <dgm:cxn modelId="{17FF2374-8612-5D42-BFE2-7FBD63741B3C}" type="presParOf" srcId="{380475B6-E117-C842-B6B2-8A04503492BE}" destId="{F53F70C1-5A14-6E40-8D16-C12B69EE2EFF}" srcOrd="0" destOrd="0" presId="urn:microsoft.com/office/officeart/2005/8/layout/vList3"/>
    <dgm:cxn modelId="{338F0054-2766-2049-A8C8-AAE817C26D61}" type="presParOf" srcId="{F53F70C1-5A14-6E40-8D16-C12B69EE2EFF}" destId="{1257A333-931D-AC42-8094-9081E2F61475}" srcOrd="0" destOrd="0" presId="urn:microsoft.com/office/officeart/2005/8/layout/vList3"/>
    <dgm:cxn modelId="{182AE733-E965-F940-8463-893FD2B87113}" type="presParOf" srcId="{F53F70C1-5A14-6E40-8D16-C12B69EE2EFF}" destId="{3D360CA3-164F-CC43-87BD-630CF9D1ED0E}" srcOrd="1" destOrd="0" presId="urn:microsoft.com/office/officeart/2005/8/layout/vList3"/>
    <dgm:cxn modelId="{3A7EC251-AC2A-8741-953B-60C75D0F890A}" type="presParOf" srcId="{380475B6-E117-C842-B6B2-8A04503492BE}" destId="{2CAAC054-29C9-A747-8368-42B84BBF96FA}" srcOrd="1" destOrd="0" presId="urn:microsoft.com/office/officeart/2005/8/layout/vList3"/>
    <dgm:cxn modelId="{F427BDDD-9F3D-9748-88FA-D65E3FA166A0}" type="presParOf" srcId="{380475B6-E117-C842-B6B2-8A04503492BE}" destId="{F67F9291-9B3B-D541-88E6-4BA238069ECD}" srcOrd="2" destOrd="0" presId="urn:microsoft.com/office/officeart/2005/8/layout/vList3"/>
    <dgm:cxn modelId="{18A5E165-9922-F54B-A860-8162B3E74EBE}" type="presParOf" srcId="{F67F9291-9B3B-D541-88E6-4BA238069ECD}" destId="{A6A3D4CF-103C-DA4F-BDF0-03FD7A7441DB}" srcOrd="0" destOrd="0" presId="urn:microsoft.com/office/officeart/2005/8/layout/vList3"/>
    <dgm:cxn modelId="{E24C2CC3-5047-3840-A6D8-2179E6ADFB75}" type="presParOf" srcId="{F67F9291-9B3B-D541-88E6-4BA238069ECD}" destId="{4AF5A137-BC72-444A-AAC8-3B7565191AEE}" srcOrd="1" destOrd="0" presId="urn:microsoft.com/office/officeart/2005/8/layout/vList3"/>
    <dgm:cxn modelId="{FB0797DC-716A-BE4D-8D32-018DBEC6379C}" type="presParOf" srcId="{380475B6-E117-C842-B6B2-8A04503492BE}" destId="{7F946BB4-CC5A-9F45-9CBA-7D9BBF421ACB}" srcOrd="3" destOrd="0" presId="urn:microsoft.com/office/officeart/2005/8/layout/vList3"/>
    <dgm:cxn modelId="{8385643E-0150-8B4F-8916-D6C15AC6B361}" type="presParOf" srcId="{380475B6-E117-C842-B6B2-8A04503492BE}" destId="{7C0ECCEC-51D6-EF44-85CF-D29F14A7B6E1}" srcOrd="4" destOrd="0" presId="urn:microsoft.com/office/officeart/2005/8/layout/vList3"/>
    <dgm:cxn modelId="{5A8EA168-874A-E440-8739-6F9B3BF736CA}" type="presParOf" srcId="{7C0ECCEC-51D6-EF44-85CF-D29F14A7B6E1}" destId="{51DE6694-BA4C-FB4F-B546-F3E47C0C1D2C}" srcOrd="0" destOrd="0" presId="urn:microsoft.com/office/officeart/2005/8/layout/vList3"/>
    <dgm:cxn modelId="{8B8EEFC8-21AE-234A-95A1-FC352AFC8D0D}" type="presParOf" srcId="{7C0ECCEC-51D6-EF44-85CF-D29F14A7B6E1}" destId="{5CFF4138-3B60-E845-B3B7-DC7F65DDA3F6}" srcOrd="1" destOrd="0" presId="urn:microsoft.com/office/officeart/2005/8/layout/vList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4FE0C-98CA-F640-91DF-D49DE6E5518B}">
      <dsp:nvSpPr>
        <dsp:cNvPr id="0" name=""/>
        <dsp:cNvSpPr/>
      </dsp:nvSpPr>
      <dsp:spPr>
        <a:xfrm>
          <a:off x="-6244703" y="-669863"/>
          <a:ext cx="7435728" cy="7435728"/>
        </a:xfrm>
        <a:prstGeom prst="blockArc">
          <a:avLst>
            <a:gd name="adj1" fmla="val 18900000"/>
            <a:gd name="adj2" fmla="val 2700000"/>
            <a:gd name="adj3" fmla="val 290"/>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E0FEE4-DB4A-C041-BF74-9E8848D20217}">
      <dsp:nvSpPr>
        <dsp:cNvPr id="0" name=""/>
        <dsp:cNvSpPr/>
      </dsp:nvSpPr>
      <dsp:spPr>
        <a:xfrm>
          <a:off x="766800" y="838200"/>
          <a:ext cx="3576561" cy="1104900"/>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7014"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SDKs</a:t>
          </a:r>
          <a:endParaRPr lang="en-US" sz="3300" kern="1200" dirty="0"/>
        </a:p>
      </dsp:txBody>
      <dsp:txXfrm>
        <a:off x="766800" y="838200"/>
        <a:ext cx="3576561" cy="1104900"/>
      </dsp:txXfrm>
    </dsp:sp>
    <dsp:sp modelId="{B439A15A-4E58-5F45-94DE-0AB984AD7A8A}">
      <dsp:nvSpPr>
        <dsp:cNvPr id="0" name=""/>
        <dsp:cNvSpPr/>
      </dsp:nvSpPr>
      <dsp:spPr>
        <a:xfrm>
          <a:off x="76238" y="700087"/>
          <a:ext cx="1381125" cy="138112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6E4AA8-11E9-8C4A-9DCA-230E3E12FCA6}">
      <dsp:nvSpPr>
        <dsp:cNvPr id="0" name=""/>
        <dsp:cNvSpPr/>
      </dsp:nvSpPr>
      <dsp:spPr>
        <a:xfrm>
          <a:off x="1168431" y="2495550"/>
          <a:ext cx="3174930" cy="1104900"/>
        </a:xfrm>
        <a:prstGeom prst="rect">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7014"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Device OS SDK</a:t>
          </a:r>
          <a:endParaRPr lang="en-US" sz="3300" kern="1200" dirty="0"/>
        </a:p>
      </dsp:txBody>
      <dsp:txXfrm>
        <a:off x="1168431" y="2495550"/>
        <a:ext cx="3174930" cy="1104900"/>
      </dsp:txXfrm>
    </dsp:sp>
    <dsp:sp modelId="{FABEF443-656F-8F4E-9DBB-41EE0F66EEB8}">
      <dsp:nvSpPr>
        <dsp:cNvPr id="0" name=""/>
        <dsp:cNvSpPr/>
      </dsp:nvSpPr>
      <dsp:spPr>
        <a:xfrm>
          <a:off x="477869" y="2357437"/>
          <a:ext cx="1381125" cy="138112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D7B0F2-77F7-E64F-89F2-09A73CE6F6B3}">
      <dsp:nvSpPr>
        <dsp:cNvPr id="0" name=""/>
        <dsp:cNvSpPr/>
      </dsp:nvSpPr>
      <dsp:spPr>
        <a:xfrm>
          <a:off x="766800" y="4152900"/>
          <a:ext cx="3576561" cy="1104900"/>
        </a:xfrm>
        <a:prstGeom prst="rect">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7014"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Enterprise SDKs</a:t>
          </a:r>
          <a:endParaRPr lang="en-US" sz="3300" kern="1200" dirty="0"/>
        </a:p>
      </dsp:txBody>
      <dsp:txXfrm>
        <a:off x="766800" y="4152900"/>
        <a:ext cx="3576561" cy="1104900"/>
      </dsp:txXfrm>
    </dsp:sp>
    <dsp:sp modelId="{686C1DBA-C331-CE48-8C31-908170D03880}">
      <dsp:nvSpPr>
        <dsp:cNvPr id="0" name=""/>
        <dsp:cNvSpPr/>
      </dsp:nvSpPr>
      <dsp:spPr>
        <a:xfrm>
          <a:off x="76238" y="4014787"/>
          <a:ext cx="1381125" cy="138112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30D1C-0EF0-5148-B91E-B01DC5A0594E}">
      <dsp:nvSpPr>
        <dsp:cNvPr id="0" name=""/>
        <dsp:cNvSpPr/>
      </dsp:nvSpPr>
      <dsp:spPr>
        <a:xfrm>
          <a:off x="0" y="334782"/>
          <a:ext cx="2895599" cy="10160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APP, TOOL, LEARNING OBJECT</a:t>
          </a:r>
          <a:endParaRPr lang="en-US" sz="2800" kern="1200" dirty="0"/>
        </a:p>
      </dsp:txBody>
      <dsp:txXfrm>
        <a:off x="29758" y="364540"/>
        <a:ext cx="2836083" cy="956484"/>
      </dsp:txXfrm>
    </dsp:sp>
    <dsp:sp modelId="{AE090518-E86C-7B4A-B09F-21C3F57D2E30}">
      <dsp:nvSpPr>
        <dsp:cNvPr id="0" name=""/>
        <dsp:cNvSpPr/>
      </dsp:nvSpPr>
      <dsp:spPr>
        <a:xfrm flipH="1">
          <a:off x="0" y="1533164"/>
          <a:ext cx="1003868" cy="105763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7EF7579-8B0D-584F-AE3A-02C3B5EB8788}">
      <dsp:nvSpPr>
        <dsp:cNvPr id="0" name=""/>
        <dsp:cNvSpPr/>
      </dsp:nvSpPr>
      <dsp:spPr>
        <a:xfrm>
          <a:off x="1076960" y="1554479"/>
          <a:ext cx="1818640" cy="1016000"/>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CLIENT</a:t>
          </a:r>
          <a:endParaRPr lang="en-US" sz="2800" kern="1200" dirty="0"/>
        </a:p>
      </dsp:txBody>
      <dsp:txXfrm>
        <a:off x="1126566" y="1604085"/>
        <a:ext cx="1719428" cy="916788"/>
      </dsp:txXfrm>
    </dsp:sp>
    <dsp:sp modelId="{59BC727C-94D9-1B46-9F8E-8D9E96BC10B6}">
      <dsp:nvSpPr>
        <dsp:cNvPr id="0" name=""/>
        <dsp:cNvSpPr/>
      </dsp:nvSpPr>
      <dsp:spPr>
        <a:xfrm>
          <a:off x="0" y="2713217"/>
          <a:ext cx="1016000" cy="1016000"/>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C6EA45E-F235-2E4E-9E91-16B65DF7A9B2}">
      <dsp:nvSpPr>
        <dsp:cNvPr id="0" name=""/>
        <dsp:cNvSpPr/>
      </dsp:nvSpPr>
      <dsp:spPr>
        <a:xfrm>
          <a:off x="1076960" y="2713217"/>
          <a:ext cx="1818640" cy="1016000"/>
        </a:xfrm>
        <a:prstGeom prst="roundRect">
          <a:avLst>
            <a:gd name="adj" fmla="val 1667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WEB</a:t>
          </a:r>
          <a:endParaRPr lang="en-US" sz="2800" kern="1200" dirty="0"/>
        </a:p>
      </dsp:txBody>
      <dsp:txXfrm>
        <a:off x="1126566" y="2762823"/>
        <a:ext cx="1719428" cy="916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60CA3-164F-CC43-87BD-630CF9D1ED0E}">
      <dsp:nvSpPr>
        <dsp:cNvPr id="0" name=""/>
        <dsp:cNvSpPr/>
      </dsp:nvSpPr>
      <dsp:spPr>
        <a:xfrm rot="10800000">
          <a:off x="1027802" y="186"/>
          <a:ext cx="3648456" cy="435322"/>
        </a:xfrm>
        <a:prstGeom prst="homePlate">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1965"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1">
                  <a:lumMod val="75000"/>
                </a:schemeClr>
              </a:solidFill>
            </a:rPr>
            <a:t>Portal or Learning Platform</a:t>
          </a:r>
          <a:endParaRPr lang="en-US" sz="2000" kern="1200" dirty="0">
            <a:solidFill>
              <a:schemeClr val="accent1">
                <a:lumMod val="75000"/>
              </a:schemeClr>
            </a:solidFill>
          </a:endParaRPr>
        </a:p>
      </dsp:txBody>
      <dsp:txXfrm rot="10800000">
        <a:off x="1136632" y="186"/>
        <a:ext cx="3539626" cy="435322"/>
      </dsp:txXfrm>
    </dsp:sp>
    <dsp:sp modelId="{1257A333-931D-AC42-8094-9081E2F61475}">
      <dsp:nvSpPr>
        <dsp:cNvPr id="0" name=""/>
        <dsp:cNvSpPr/>
      </dsp:nvSpPr>
      <dsp:spPr>
        <a:xfrm>
          <a:off x="810141" y="186"/>
          <a:ext cx="435322" cy="4353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AF5A137-BC72-444A-AAC8-3B7565191AEE}">
      <dsp:nvSpPr>
        <dsp:cNvPr id="0" name=""/>
        <dsp:cNvSpPr/>
      </dsp:nvSpPr>
      <dsp:spPr>
        <a:xfrm rot="10800000">
          <a:off x="1027802" y="544338"/>
          <a:ext cx="3648456" cy="435322"/>
        </a:xfrm>
        <a:prstGeom prst="homePlate">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1965"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1">
                  <a:lumMod val="75000"/>
                </a:schemeClr>
              </a:solidFill>
            </a:rPr>
            <a:t>Student Information System</a:t>
          </a:r>
          <a:endParaRPr lang="en-US" sz="2000" kern="1200" dirty="0">
            <a:solidFill>
              <a:schemeClr val="accent1">
                <a:lumMod val="75000"/>
              </a:schemeClr>
            </a:solidFill>
          </a:endParaRPr>
        </a:p>
      </dsp:txBody>
      <dsp:txXfrm rot="10800000">
        <a:off x="1136632" y="544338"/>
        <a:ext cx="3539626" cy="435322"/>
      </dsp:txXfrm>
    </dsp:sp>
    <dsp:sp modelId="{A6A3D4CF-103C-DA4F-BDF0-03FD7A7441DB}">
      <dsp:nvSpPr>
        <dsp:cNvPr id="0" name=""/>
        <dsp:cNvSpPr/>
      </dsp:nvSpPr>
      <dsp:spPr>
        <a:xfrm>
          <a:off x="810141" y="544338"/>
          <a:ext cx="435322" cy="4353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CFF4138-3B60-E845-B3B7-DC7F65DDA3F6}">
      <dsp:nvSpPr>
        <dsp:cNvPr id="0" name=""/>
        <dsp:cNvSpPr/>
      </dsp:nvSpPr>
      <dsp:spPr>
        <a:xfrm rot="10800000">
          <a:off x="1027802" y="1088491"/>
          <a:ext cx="3648456" cy="435322"/>
        </a:xfrm>
        <a:prstGeom prst="homePlate">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1965" tIns="76200" rIns="14224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accent1">
                  <a:lumMod val="75000"/>
                </a:schemeClr>
              </a:solidFill>
            </a:rPr>
            <a:t>Analytics Store &amp; Dashboard</a:t>
          </a:r>
          <a:endParaRPr lang="en-US" sz="2000" kern="1200" dirty="0">
            <a:solidFill>
              <a:schemeClr val="accent1">
                <a:lumMod val="75000"/>
              </a:schemeClr>
            </a:solidFill>
          </a:endParaRPr>
        </a:p>
      </dsp:txBody>
      <dsp:txXfrm rot="10800000">
        <a:off x="1136632" y="1088491"/>
        <a:ext cx="3539626" cy="435322"/>
      </dsp:txXfrm>
    </dsp:sp>
    <dsp:sp modelId="{51DE6694-BA4C-FB4F-B546-F3E47C0C1D2C}">
      <dsp:nvSpPr>
        <dsp:cNvPr id="0" name=""/>
        <dsp:cNvSpPr/>
      </dsp:nvSpPr>
      <dsp:spPr>
        <a:xfrm>
          <a:off x="810141" y="1088491"/>
          <a:ext cx="435322" cy="4353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A8D58-C988-4704-BEC4-72263EE65081}" type="datetimeFigureOut">
              <a:rPr lang="en-US" smtClean="0"/>
              <a:t>5/5/15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F7198D-8F54-474F-8270-A8E3D4D27801}" type="slidenum">
              <a:rPr lang="en-US" smtClean="0"/>
              <a:t>‹#›</a:t>
            </a:fld>
            <a:endParaRPr lang="en-US"/>
          </a:p>
        </p:txBody>
      </p:sp>
    </p:spTree>
    <p:extLst>
      <p:ext uri="{BB962C8B-B14F-4D97-AF65-F5344CB8AC3E}">
        <p14:creationId xmlns:p14="http://schemas.microsoft.com/office/powerpoint/2010/main" val="4130557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00F67-D0DC-3345-928E-65767AE04C31}" type="datetimeFigureOut">
              <a:rPr lang="en-US" smtClean="0"/>
              <a:t>5/5/15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A5EDE-1ED4-1947-9F19-2463F9B1A52A}" type="slidenum">
              <a:rPr lang="en-US" smtClean="0"/>
              <a:t>‹#›</a:t>
            </a:fld>
            <a:endParaRPr lang="en-US"/>
          </a:p>
        </p:txBody>
      </p:sp>
    </p:spTree>
    <p:extLst>
      <p:ext uri="{BB962C8B-B14F-4D97-AF65-F5344CB8AC3E}">
        <p14:creationId xmlns:p14="http://schemas.microsoft.com/office/powerpoint/2010/main" val="41700104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B4163BCC-DBB2-AC4D-B220-AA076591E5E6}" type="slidenum">
              <a:rPr lang="en-US" sz="1200" b="0"/>
              <a:pPr/>
              <a:t>1</a:t>
            </a:fld>
            <a:endParaRPr lang="en-US" sz="1200" b="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383CCEF-7B3A-1E4F-8E73-E0FFDBE83D09}" type="slidenum">
              <a:rPr lang="en-US">
                <a:latin typeface="Times" charset="0"/>
              </a:rPr>
              <a:pPr/>
              <a:t>11</a:t>
            </a:fld>
            <a:endParaRPr lang="en-US" dirty="0">
              <a:latin typeface="Times" charset="0"/>
            </a:endParaRPr>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charset="0"/>
                <a:ea typeface="ＭＳ Ｐゴシック" charset="-128"/>
                <a:cs typeface="ＭＳ Ｐゴシック" charset="-128"/>
              </a:rPr>
              <a:t>Rob</a:t>
            </a:r>
          </a:p>
          <a:p>
            <a:pPr eaLnBrk="1" hangingPunct="1"/>
            <a:endParaRPr lang="en-US" dirty="0" smtClean="0">
              <a:latin typeface="Times" charset="0"/>
              <a:ea typeface="ＭＳ Ｐゴシック" charset="-128"/>
              <a:cs typeface="ＭＳ Ｐゴシック" charset="-128"/>
            </a:endParaRPr>
          </a:p>
          <a:p>
            <a:pPr eaLnBrk="1" hangingPunct="1"/>
            <a:r>
              <a:rPr lang="en-US" dirty="0" smtClean="0">
                <a:latin typeface="Times" charset="0"/>
                <a:ea typeface="ＭＳ Ｐゴシック" charset="-128"/>
                <a:cs typeface="ＭＳ Ｐゴシック" charset="-128"/>
              </a:rPr>
              <a:t>What else</a:t>
            </a:r>
            <a:r>
              <a:rPr lang="en-US" baseline="0" dirty="0" smtClean="0">
                <a:latin typeface="Times" charset="0"/>
                <a:ea typeface="ＭＳ Ｐゴシック" charset="-128"/>
                <a:cs typeface="ＭＳ Ｐゴシック" charset="-128"/>
              </a:rPr>
              <a:t> made the app explosion possible?  How did it commence?</a:t>
            </a:r>
            <a:endParaRPr lang="en-US" dirty="0" smtClean="0">
              <a:latin typeface="Times" charset="0"/>
              <a:ea typeface="ＭＳ Ｐゴシック" charset="-128"/>
              <a:cs typeface="ＭＳ Ｐゴシック" charset="-128"/>
            </a:endParaRPr>
          </a:p>
          <a:p>
            <a:pPr eaLnBrk="1" hangingPunct="1"/>
            <a:endParaRPr lang="en-US" dirty="0" smtClean="0">
              <a:latin typeface="Times" charset="0"/>
              <a:ea typeface="ＭＳ Ｐゴシック" charset="-128"/>
              <a:cs typeface="ＭＳ Ｐゴシック" charset="-128"/>
            </a:endParaRPr>
          </a:p>
          <a:p>
            <a:pPr eaLnBrk="1" hangingPunct="1"/>
            <a:r>
              <a:rPr lang="en-US" dirty="0" smtClean="0">
                <a:latin typeface="Times" charset="0"/>
                <a:ea typeface="ＭＳ Ｐゴシック" charset="-128"/>
                <a:cs typeface="ＭＳ Ｐゴシック" charset="-128"/>
              </a:rPr>
              <a:t>On March 6, 2008 Apple released the iPhone SDK . . . and the app</a:t>
            </a:r>
            <a:r>
              <a:rPr lang="en-US" baseline="0" dirty="0" smtClean="0">
                <a:latin typeface="Times" charset="0"/>
                <a:ea typeface="ＭＳ Ｐゴシック" charset="-128"/>
                <a:cs typeface="ＭＳ Ｐゴシック" charset="-128"/>
              </a:rPr>
              <a:t> explosion began in earnest. From 800 at the initial launch in July 2008 to 1 million apps in October 2013.</a:t>
            </a:r>
          </a:p>
          <a:p>
            <a:pPr eaLnBrk="1" hangingPunct="1"/>
            <a:endParaRPr lang="en-US" baseline="0" dirty="0" smtClean="0">
              <a:latin typeface="Times"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However,</a:t>
            </a:r>
            <a:r>
              <a:rPr lang="en-US" baseline="0" dirty="0" smtClean="0"/>
              <a:t> while it did get </a:t>
            </a:r>
            <a:r>
              <a:rPr lang="en-US" u="sng" baseline="0" dirty="0" smtClean="0"/>
              <a:t>some</a:t>
            </a:r>
            <a:r>
              <a:rPr lang="en-US" baseline="0" dirty="0" smtClean="0"/>
              <a:t> press at the time, not everyone remembers that Steve Jobs was at first reluctant to open up the iPhone platform to 3rd party developers. In hindsight, it turns out that this was a key success factor in the app explosion.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eaLnBrk="1" hangingPunct="1"/>
            <a:r>
              <a:rPr lang="en-US" sz="1200" dirty="0" smtClean="0"/>
              <a:t>Theme two:</a:t>
            </a:r>
            <a:br>
              <a:rPr lang="en-US" sz="1200" dirty="0" smtClean="0"/>
            </a:br>
            <a:r>
              <a:rPr lang="en-US" sz="1200" dirty="0" smtClean="0"/>
              <a:t>Can the education community do what Apple did, build</a:t>
            </a:r>
            <a:r>
              <a:rPr lang="en-US" sz="1200" baseline="0" dirty="0" smtClean="0"/>
              <a:t> a learning app environment that i</a:t>
            </a:r>
            <a:r>
              <a:rPr lang="en-US" sz="1200" dirty="0" smtClean="0"/>
              <a:t>s cross-platform &amp; cross-institution?</a:t>
            </a:r>
            <a:endParaRPr lang="en-US" dirty="0" smtClean="0">
              <a:latin typeface="Times"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74755C2D-C645-1E45-B038-F82EFC4B9776}" type="slidenum">
              <a:rPr lang="en-US" sz="1200" b="0"/>
              <a:pPr/>
              <a:t>12</a:t>
            </a:fld>
            <a:endParaRPr lang="en-US" sz="1200" b="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Rob</a:t>
            </a: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The solution gets back to SDKs . . . just like the iPhone</a:t>
            </a:r>
            <a:r>
              <a:rPr lang="en-US" baseline="0" dirty="0" smtClean="0">
                <a:latin typeface="Times" charset="0"/>
                <a:ea typeface="ＭＳ Ｐゴシック" charset="0"/>
                <a:cs typeface="ＭＳ Ｐゴシック" charset="0"/>
              </a:rPr>
              <a:t> became a platform . . . educational enterprises need to provide the open platform that enables innovative applications to be developed by all comers . . .  across all platforms . . . across all institutions as desired</a:t>
            </a:r>
            <a:endParaRPr lang="en-US" dirty="0" smtClean="0">
              <a:latin typeface="Times" charset="0"/>
              <a:ea typeface="ＭＳ Ｐゴシック" charset="0"/>
              <a:cs typeface="ＭＳ Ｐゴシック" charset="0"/>
            </a:endParaRP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There is not</a:t>
            </a:r>
            <a:r>
              <a:rPr lang="en-US" baseline="0" dirty="0" smtClean="0">
                <a:latin typeface="Times" charset="0"/>
                <a:ea typeface="ＭＳ Ｐゴシック" charset="0"/>
                <a:cs typeface="ＭＳ Ｐゴシック" charset="0"/>
              </a:rPr>
              <a:t> much we can do about device SDKs other than move to responsive design . .  so, t</a:t>
            </a:r>
            <a:r>
              <a:rPr lang="en-US" dirty="0" smtClean="0">
                <a:latin typeface="Times" charset="0"/>
                <a:ea typeface="ＭＳ Ｐゴシック" charset="0"/>
                <a:cs typeface="ＭＳ Ｐゴシック" charset="0"/>
              </a:rPr>
              <a:t>he key to what we need to accomplish as an educational community is in the enterprise SDKs . . . </a:t>
            </a: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Here we need to agree</a:t>
            </a:r>
            <a:r>
              <a:rPr lang="en-US" baseline="0" dirty="0" smtClean="0">
                <a:latin typeface="Times" charset="0"/>
                <a:ea typeface="ＭＳ Ｐゴシック" charset="0"/>
                <a:cs typeface="ＭＳ Ｐゴシック" charset="0"/>
              </a:rPr>
              <a:t> </a:t>
            </a:r>
            <a:r>
              <a:rPr lang="en-US" dirty="0" smtClean="0">
                <a:latin typeface="Times" charset="0"/>
                <a:ea typeface="ＭＳ Ｐゴシック" charset="0"/>
                <a:cs typeface="ＭＳ Ｐゴシック" charset="0"/>
              </a:rPr>
              <a:t>upon integration points with</a:t>
            </a:r>
            <a:r>
              <a:rPr lang="en-US" baseline="0" dirty="0" smtClean="0">
                <a:latin typeface="Times" charset="0"/>
                <a:ea typeface="ＭＳ Ｐゴシック" charset="0"/>
                <a:cs typeface="ＭＳ Ｐゴシック" charset="0"/>
              </a:rPr>
              <a:t> key academic systems and capabilities such as learning platforms, student systems and analytics dashboards.  </a:t>
            </a:r>
          </a:p>
          <a:p>
            <a:pPr eaLnBrk="1" hangingPunct="1"/>
            <a:endParaRPr lang="en-US" baseline="0" dirty="0" smtClean="0">
              <a:latin typeface="Times" charset="0"/>
              <a:ea typeface="ＭＳ Ｐゴシック" charset="0"/>
              <a:cs typeface="ＭＳ Ｐゴシック" charset="0"/>
            </a:endParaRPr>
          </a:p>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jack</a:t>
            </a:r>
          </a:p>
          <a:p>
            <a:endParaRPr lang="en-US" sz="1200" dirty="0" smtClean="0"/>
          </a:p>
          <a:p>
            <a:r>
              <a:rPr lang="en-US" sz="1200" dirty="0" smtClean="0"/>
              <a:t>But despite all the “connectedness” among people – lot’s of educational software does </a:t>
            </a:r>
            <a:r>
              <a:rPr lang="en-US" sz="1200" u="sng" dirty="0" smtClean="0"/>
              <a:t>not</a:t>
            </a:r>
            <a:r>
              <a:rPr lang="en-US" sz="1200" dirty="0" smtClean="0"/>
              <a:t> connect easily.</a:t>
            </a:r>
          </a:p>
          <a:p>
            <a:endParaRPr lang="en-US" sz="1200" dirty="0" smtClean="0"/>
          </a:p>
          <a:p>
            <a:r>
              <a:rPr lang="en-US" sz="1200" dirty="0" smtClean="0"/>
              <a:t>Theme three:</a:t>
            </a:r>
            <a:r>
              <a:rPr lang="en-US" sz="1200" baseline="0" dirty="0" smtClean="0"/>
              <a:t> </a:t>
            </a:r>
            <a:r>
              <a:rPr lang="en-US" sz="1200" dirty="0" smtClean="0"/>
              <a:t>Communications breakdown</a:t>
            </a:r>
            <a:r>
              <a:rPr lang="en-US" sz="1200" baseline="0" dirty="0" smtClean="0"/>
              <a:t> . . . </a:t>
            </a:r>
            <a:r>
              <a:rPr lang="en-US" sz="1200" dirty="0" smtClean="0"/>
              <a:t>aka the silos ate your data . . . </a:t>
            </a:r>
            <a:endParaRPr lang="en-US" dirty="0" smtClean="0"/>
          </a:p>
          <a:p>
            <a:endParaRPr lang="en-US" dirty="0" smtClean="0"/>
          </a:p>
          <a:p>
            <a:r>
              <a:rPr lang="en-US" dirty="0" smtClean="0"/>
              <a:t>Perhaps</a:t>
            </a:r>
            <a:r>
              <a:rPr lang="en-US" baseline="0" dirty="0" smtClean="0"/>
              <a:t> the communications breakdown is already familiar to some of you? </a:t>
            </a:r>
            <a:r>
              <a:rPr lang="en-US" dirty="0" smtClean="0"/>
              <a:t>We </a:t>
            </a:r>
            <a:r>
              <a:rPr lang="en-US" baseline="0" dirty="0" smtClean="0"/>
              <a:t>have been grappling with this for years in educational IT. </a:t>
            </a:r>
          </a:p>
          <a:p>
            <a:endParaRPr lang="en-US" baseline="0" dirty="0" smtClean="0"/>
          </a:p>
          <a:p>
            <a:r>
              <a:rPr lang="en-US" baseline="0" dirty="0" smtClean="0"/>
              <a:t> Here we show a relatively limited set of tools or apps that typically even at well-resourced institutions are far from being seamlessly integrated. Thus, whereas we once had, “the dog ate my homework” it is now, “the silos ate my data.” </a:t>
            </a:r>
          </a:p>
          <a:p>
            <a:endParaRPr lang="en-US" baseline="0" dirty="0" smtClean="0"/>
          </a:p>
          <a:p>
            <a:r>
              <a:rPr lang="en-US" baseline="0" dirty="0" smtClean="0"/>
              <a:t>Data that institutions, students, teachers and parents need are locked into these systems. And even simple use cases that involve seamless interaction of 2 or 3 of these tools toward one purpose – say understanding student progress is difficult.</a:t>
            </a:r>
            <a:endParaRPr lang="en-US" dirty="0"/>
          </a:p>
        </p:txBody>
      </p:sp>
      <p:sp>
        <p:nvSpPr>
          <p:cNvPr id="4" name="Slide Number Placeholder 3"/>
          <p:cNvSpPr>
            <a:spLocks noGrp="1"/>
          </p:cNvSpPr>
          <p:nvPr>
            <p:ph type="sldNum" sz="quarter" idx="10"/>
          </p:nvPr>
        </p:nvSpPr>
        <p:spPr/>
        <p:txBody>
          <a:bodyPr/>
          <a:lstStyle/>
          <a:p>
            <a:fld id="{8A72E276-7F1F-4045-A849-E3D05A51789F}" type="slidenum">
              <a:rPr lang="en-US" smtClean="0"/>
              <a:t>13</a:t>
            </a:fld>
            <a:endParaRPr lang="en-US"/>
          </a:p>
        </p:txBody>
      </p:sp>
    </p:spTree>
    <p:extLst>
      <p:ext uri="{BB962C8B-B14F-4D97-AF65-F5344CB8AC3E}">
        <p14:creationId xmlns:p14="http://schemas.microsoft.com/office/powerpoint/2010/main" val="369207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Jack</a:t>
            </a:r>
          </a:p>
          <a:p>
            <a:endParaRPr lang="en-US" sz="1200" dirty="0" smtClean="0"/>
          </a:p>
          <a:p>
            <a:r>
              <a:rPr lang="en-US" sz="1200" dirty="0" smtClean="0"/>
              <a:t>Theme four:</a:t>
            </a:r>
            <a:br>
              <a:rPr lang="en-US" sz="1200" dirty="0" smtClean="0"/>
            </a:br>
            <a:r>
              <a:rPr lang="en-US" sz="1200" dirty="0" smtClean="0"/>
              <a:t>In search of a cross-institutional platform for innovation</a:t>
            </a:r>
            <a:br>
              <a:rPr lang="en-US" sz="1200" dirty="0" smtClean="0"/>
            </a:b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i="1" dirty="0" smtClean="0"/>
              <a:t>What if . . .</a:t>
            </a:r>
            <a:r>
              <a:rPr lang="en-US" dirty="0" smtClean="0"/>
              <a:t/>
            </a:r>
            <a:br>
              <a:rPr lang="en-US" dirty="0" smtClean="0"/>
            </a:br>
            <a:r>
              <a:rPr lang="en-US" dirty="0" smtClean="0"/>
              <a:t>the Educational Community, </a:t>
            </a:r>
            <a:br>
              <a:rPr lang="en-US" dirty="0" smtClean="0"/>
            </a:br>
            <a:r>
              <a:rPr lang="en-US" dirty="0" smtClean="0"/>
              <a:t>Meaning Institutions &amp; Suppliers Alike, Were to Work Together</a:t>
            </a:r>
            <a:br>
              <a:rPr lang="en-US" dirty="0" smtClean="0"/>
            </a:br>
            <a:r>
              <a:rPr lang="en-US" dirty="0" smtClean="0"/>
              <a:t>to Enable</a:t>
            </a:r>
            <a:r>
              <a:rPr lang="en-US" baseline="0" dirty="0" smtClean="0"/>
              <a:t> </a:t>
            </a:r>
            <a:r>
              <a:rPr lang="en-US" dirty="0" smtClean="0"/>
              <a:t>an Explosion of</a:t>
            </a:r>
            <a:br>
              <a:rPr lang="en-US" dirty="0" smtClean="0"/>
            </a:br>
            <a:r>
              <a:rPr lang="en-US" dirty="0" smtClean="0"/>
              <a:t>Innovative Educational Apps?</a:t>
            </a:r>
          </a:p>
          <a:p>
            <a:endParaRPr lang="en-US" dirty="0" smtClean="0"/>
          </a:p>
          <a:p>
            <a:r>
              <a:rPr lang="en-US" dirty="0" smtClean="0"/>
              <a:t>How to leverage what</a:t>
            </a:r>
            <a:r>
              <a:rPr lang="en-US" baseline="0" dirty="0" smtClean="0"/>
              <a:t> worked well for Apple but make it open and extensible!</a:t>
            </a:r>
          </a:p>
          <a:p>
            <a:endParaRPr lang="en-US" baseline="0" dirty="0" smtClean="0"/>
          </a:p>
          <a:p>
            <a:r>
              <a:rPr lang="en-US" dirty="0" smtClean="0"/>
              <a:t>In other words – how do we create An Educational App Mode</a:t>
            </a:r>
            <a:r>
              <a:rPr lang="en-US" baseline="0" dirty="0" smtClean="0"/>
              <a:t>l that doesn’t relay on a “single store” or a single vertical software stack from one vendor?</a:t>
            </a:r>
            <a:endParaRPr lang="en-US" dirty="0"/>
          </a:p>
        </p:txBody>
      </p:sp>
      <p:sp>
        <p:nvSpPr>
          <p:cNvPr id="4" name="Slide Number Placeholder 3"/>
          <p:cNvSpPr>
            <a:spLocks noGrp="1"/>
          </p:cNvSpPr>
          <p:nvPr>
            <p:ph type="sldNum" sz="quarter" idx="10"/>
          </p:nvPr>
        </p:nvSpPr>
        <p:spPr/>
        <p:txBody>
          <a:bodyPr/>
          <a:lstStyle/>
          <a:p>
            <a:fld id="{EA0A5EDE-1ED4-1947-9F19-2463F9B1A52A}" type="slidenum">
              <a:rPr lang="en-US" smtClean="0"/>
              <a:t>14</a:t>
            </a:fld>
            <a:endParaRPr lang="en-US"/>
          </a:p>
        </p:txBody>
      </p:sp>
    </p:spTree>
    <p:extLst>
      <p:ext uri="{BB962C8B-B14F-4D97-AF65-F5344CB8AC3E}">
        <p14:creationId xmlns:p14="http://schemas.microsoft.com/office/powerpoint/2010/main" val="3368047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74755C2D-C645-1E45-B038-F82EFC4B9776}" type="slidenum">
              <a:rPr lang="en-US" sz="1200" b="0"/>
              <a:pPr/>
              <a:t>15</a:t>
            </a:fld>
            <a:endParaRPr lang="en-US" sz="1200" b="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a:t>
            </a:r>
          </a:p>
          <a:p>
            <a:endParaRPr lang="en-US" dirty="0" smtClean="0"/>
          </a:p>
          <a:p>
            <a:r>
              <a:rPr lang="en-US" dirty="0" smtClean="0"/>
              <a:t>That was before the existence</a:t>
            </a:r>
            <a:r>
              <a:rPr lang="en-US" baseline="0" dirty="0" smtClean="0"/>
              <a:t> of Learning Tools Interoperability (LTI).  LTI provides a standardized yet flexible communications between learning systems and apps that allow one to plug into another without custom programming.</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charset="0"/>
                <a:ea typeface="ＭＳ Ｐゴシック" charset="0"/>
                <a:cs typeface="ＭＳ Ｐゴシック" charset="0"/>
              </a:rPr>
              <a:t>LTI makes integration of apps used</a:t>
            </a:r>
            <a:r>
              <a:rPr lang="en-US" baseline="0" dirty="0" smtClean="0">
                <a:latin typeface="Times" charset="0"/>
                <a:ea typeface="ＭＳ Ｐゴシック" charset="0"/>
                <a:cs typeface="ＭＳ Ｐゴシック" charset="0"/>
              </a:rPr>
              <a:t> in an institutional learning context plug and play with user platforms – either course-oriented or institutionally-oriented, such as LMS’s or portals. LTI opens up an adaptive communication channel between the host and app/tool.</a:t>
            </a:r>
            <a:endParaRPr lang="en-US" dirty="0" smtClean="0">
              <a:latin typeface="Times" charset="0"/>
              <a:ea typeface="ＭＳ Ｐゴシック" charset="0"/>
              <a:cs typeface="ＭＳ Ｐゴシック" charset="0"/>
            </a:endParaRPr>
          </a:p>
          <a:p>
            <a:endParaRPr lang="en-US" dirty="0" smtClean="0"/>
          </a:p>
          <a:p>
            <a:r>
              <a:rPr lang="en-US" dirty="0" smtClean="0"/>
              <a:t>BTW</a:t>
            </a:r>
            <a:r>
              <a:rPr lang="en-US" baseline="0" dirty="0" smtClean="0"/>
              <a:t> – the ELI community are our partners on LTI – and great sources of information such as the 7 Things shown here. LTI is from the education community for the education community.</a:t>
            </a:r>
            <a:endParaRPr lang="en-US" dirty="0"/>
          </a:p>
        </p:txBody>
      </p:sp>
      <p:sp>
        <p:nvSpPr>
          <p:cNvPr id="4" name="Slide Number Placeholder 3"/>
          <p:cNvSpPr>
            <a:spLocks noGrp="1"/>
          </p:cNvSpPr>
          <p:nvPr>
            <p:ph type="sldNum" sz="quarter" idx="10"/>
          </p:nvPr>
        </p:nvSpPr>
        <p:spPr/>
        <p:txBody>
          <a:bodyPr/>
          <a:lstStyle/>
          <a:p>
            <a:fld id="{3A8F4AB8-18C2-494E-B6EB-7663B5FDA788}" type="slidenum">
              <a:rPr lang="en-US" smtClean="0"/>
              <a:t>16</a:t>
            </a:fld>
            <a:endParaRPr lang="en-US"/>
          </a:p>
        </p:txBody>
      </p:sp>
    </p:spTree>
    <p:extLst>
      <p:ext uri="{BB962C8B-B14F-4D97-AF65-F5344CB8AC3E}">
        <p14:creationId xmlns:p14="http://schemas.microsoft.com/office/powerpoint/2010/main" val="3189486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74755C2D-C645-1E45-B038-F82EFC4B9776}" type="slidenum">
              <a:rPr lang="en-US" sz="1200" b="0"/>
              <a:pPr/>
              <a:t>17</a:t>
            </a:fld>
            <a:endParaRPr lang="en-US" sz="1200" b="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Rob</a:t>
            </a: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LTI has 10-100x time and resource savings for four categories of users – application developers, system administrators/integrators, teachers</a:t>
            </a:r>
            <a:r>
              <a:rPr lang="en-US" baseline="0" dirty="0" smtClean="0">
                <a:latin typeface="Times" charset="0"/>
                <a:ea typeface="ＭＳ Ｐゴシック" charset="0"/>
                <a:cs typeface="ＭＳ Ｐゴシック" charset="0"/>
              </a:rPr>
              <a:t> and learners – radically improving IT and educational technology agility and capacity for supporting apps.</a:t>
            </a:r>
            <a:endParaRPr lang="en-US" dirty="0">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a:t>
            </a:r>
          </a:p>
          <a:p>
            <a:endParaRPr lang="en-US" dirty="0" smtClean="0"/>
          </a:p>
          <a:p>
            <a:endParaRPr lang="en-US" dirty="0" smtClean="0"/>
          </a:p>
          <a:p>
            <a:r>
              <a:rPr lang="en-US" dirty="0" smtClean="0"/>
              <a:t>Does</a:t>
            </a:r>
            <a:r>
              <a:rPr lang="en-US" baseline="0" dirty="0" smtClean="0"/>
              <a:t> LTI provide real evidence that there can be a single approach for integrating with multiple platforms? Yes, over 20 learning platforms accept LTI apps – and growing.</a:t>
            </a:r>
          </a:p>
          <a:p>
            <a:endParaRPr lang="en-US" baseline="0" dirty="0" smtClean="0"/>
          </a:p>
          <a:p>
            <a:r>
              <a:rPr lang="en-US" baseline="0" dirty="0" smtClean="0"/>
              <a:t>In addition, there are now over 100 certified LTI applications !!!</a:t>
            </a:r>
            <a:endParaRPr lang="en-US" dirty="0"/>
          </a:p>
        </p:txBody>
      </p:sp>
      <p:sp>
        <p:nvSpPr>
          <p:cNvPr id="4" name="Slide Number Placeholder 3"/>
          <p:cNvSpPr>
            <a:spLocks noGrp="1"/>
          </p:cNvSpPr>
          <p:nvPr>
            <p:ph type="sldNum" sz="quarter" idx="10"/>
          </p:nvPr>
        </p:nvSpPr>
        <p:spPr/>
        <p:txBody>
          <a:bodyPr/>
          <a:lstStyle/>
          <a:p>
            <a:fld id="{EA0A5EDE-1ED4-1947-9F19-2463F9B1A52A}" type="slidenum">
              <a:rPr lang="en-US" smtClean="0"/>
              <a:t>18</a:t>
            </a:fld>
            <a:endParaRPr lang="en-US"/>
          </a:p>
        </p:txBody>
      </p:sp>
    </p:spTree>
    <p:extLst>
      <p:ext uri="{BB962C8B-B14F-4D97-AF65-F5344CB8AC3E}">
        <p14:creationId xmlns:p14="http://schemas.microsoft.com/office/powerpoint/2010/main" val="237260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74755C2D-C645-1E45-B038-F82EFC4B9776}" type="slidenum">
              <a:rPr lang="en-US" sz="1200" b="0"/>
              <a:pPr/>
              <a:t>19</a:t>
            </a:fld>
            <a:endParaRPr lang="en-US" sz="1200" b="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Rob</a:t>
            </a: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But of course the apps at</a:t>
            </a:r>
            <a:r>
              <a:rPr lang="en-US" baseline="0" dirty="0" smtClean="0">
                <a:latin typeface="Times" charset="0"/>
                <a:ea typeface="ＭＳ Ｐゴシック" charset="0"/>
                <a:cs typeface="ＭＳ Ｐゴシック" charset="0"/>
              </a:rPr>
              <a:t> your institution should not exist on an island or in silos. We need to go further in solving the communications breakdown. </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To get to creating the type of diversity and innovation that Apple achieved with the App Store, but with the communications infrastructure that enables teachers, students &amp; institutions with the tools they need, we need to consider other issues such as interaction with the SIS, how to share apps and making data collection from apps easy and automatic.</a:t>
            </a:r>
            <a:endParaRPr lang="en-US" dirty="0">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74755C2D-C645-1E45-B038-F82EFC4B9776}" type="slidenum">
              <a:rPr lang="en-US" sz="1200" b="0"/>
              <a:pPr/>
              <a:t>20</a:t>
            </a:fld>
            <a:endParaRPr lang="en-US" sz="1200" b="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mtClean="0">
                <a:latin typeface="Times" charset="0"/>
                <a:ea typeface="ＭＳ Ｐゴシック" charset="0"/>
                <a:cs typeface="ＭＳ Ｐゴシック" charset="0"/>
              </a:rPr>
              <a:t> Rob</a:t>
            </a:r>
            <a:endParaRPr lang="en-US" dirty="0" smtClean="0">
              <a:latin typeface="Times" charset="0"/>
              <a:ea typeface="ＭＳ Ｐゴシック" charset="0"/>
              <a:cs typeface="ＭＳ Ｐゴシック" charset="0"/>
            </a:endParaRP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And, as it turns out, the IMS community has complementary</a:t>
            </a:r>
            <a:r>
              <a:rPr lang="en-US" baseline="0" dirty="0" smtClean="0">
                <a:latin typeface="Times" charset="0"/>
                <a:ea typeface="ＭＳ Ｐゴシック" charset="0"/>
                <a:cs typeface="ＭＳ Ｐゴシック" charset="0"/>
              </a:rPr>
              <a:t> activities in each of these key areas. CASA is our initiative to build an open source reference implementation of a peer-to-peer </a:t>
            </a:r>
            <a:r>
              <a:rPr lang="en-US" u="sng" baseline="0" dirty="0" smtClean="0">
                <a:latin typeface="Times" charset="0"/>
                <a:ea typeface="ＭＳ Ｐゴシック" charset="0"/>
                <a:cs typeface="ＭＳ Ｐゴシック" charset="0"/>
              </a:rPr>
              <a:t>community app store architecture </a:t>
            </a:r>
            <a:r>
              <a:rPr lang="en-US" baseline="0" dirty="0" smtClean="0">
                <a:latin typeface="Times" charset="0"/>
                <a:ea typeface="ＭＳ Ｐゴシック" charset="0"/>
                <a:cs typeface="ＭＳ Ｐゴシック" charset="0"/>
              </a:rPr>
              <a:t>led by UCLA and some of the IMS institutional members. Caliper is an analytics framework, including APIs to make it easy to instrument learning apps and platforms. And IMS has a well-known body of work called Learning Information Services for enabling synchronization with student systems using open standards.</a:t>
            </a:r>
          </a:p>
          <a:p>
            <a:pPr eaLnBrk="1" hangingPunct="1"/>
            <a:endParaRPr lang="en-US" baseline="0" dirty="0" smtClean="0">
              <a:latin typeface="Times" charset="0"/>
              <a:ea typeface="ＭＳ Ｐゴシック" charset="0"/>
              <a:cs typeface="ＭＳ Ｐゴシック" charset="0"/>
            </a:endParaRP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IMS is working</a:t>
            </a:r>
            <a:r>
              <a:rPr lang="en-US" baseline="0" dirty="0" smtClean="0">
                <a:latin typeface="Times" charset="0"/>
                <a:ea typeface="ＭＳ Ｐゴシック" charset="0"/>
                <a:cs typeface="ＭＳ Ｐゴシック" charset="0"/>
              </a:rPr>
              <a:t> with our members – in conjunction with the historic collaboration with ELI, </a:t>
            </a:r>
            <a:r>
              <a:rPr lang="en-US" baseline="0" dirty="0" err="1" smtClean="0">
                <a:latin typeface="Times" charset="0"/>
                <a:ea typeface="ＭＳ Ｐゴシック" charset="0"/>
                <a:cs typeface="ＭＳ Ｐゴシック" charset="0"/>
              </a:rPr>
              <a:t>InCommon</a:t>
            </a:r>
            <a:r>
              <a:rPr lang="en-US" baseline="0" dirty="0" smtClean="0">
                <a:latin typeface="Times" charset="0"/>
                <a:ea typeface="ＭＳ Ｐゴシック" charset="0"/>
                <a:cs typeface="ＭＳ Ｐゴシック" charset="0"/>
              </a:rPr>
              <a:t> and ITANA -  as well as corporate sponsors and institutional advocates to create and scale the </a:t>
            </a:r>
            <a:r>
              <a:rPr lang="en-US" u="sng" baseline="0" dirty="0" smtClean="0">
                <a:latin typeface="Times" charset="0"/>
                <a:ea typeface="ＭＳ Ｐゴシック" charset="0"/>
                <a:cs typeface="ＭＳ Ｐゴシック" charset="0"/>
              </a:rPr>
              <a:t>community</a:t>
            </a:r>
            <a:r>
              <a:rPr lang="en-US" baseline="0" dirty="0" smtClean="0">
                <a:latin typeface="Times" charset="0"/>
                <a:ea typeface="ＭＳ Ｐゴシック" charset="0"/>
                <a:cs typeface="ＭＳ Ｐゴシック" charset="0"/>
              </a:rPr>
              <a:t> that we think is going to change the educational app world . . . to evolve our current situation of a relatively limited number of integrated learning applications to a universe of innovation.</a:t>
            </a:r>
          </a:p>
          <a:p>
            <a:pPr eaLnBrk="1" hangingPunct="1"/>
            <a:endParaRPr lang="en-US" baseline="0" dirty="0" smtClean="0">
              <a:latin typeface="Times"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charset="0"/>
                <a:ea typeface="ＭＳ Ｐゴシック" charset="0"/>
                <a:cs typeface="ＭＳ Ｐゴシック" charset="0"/>
              </a:rPr>
              <a:t>This community is sponsoring and facilitating the first ever cross-platform</a:t>
            </a:r>
            <a:r>
              <a:rPr lang="en-US" baseline="0" dirty="0" smtClean="0">
                <a:latin typeface="Times" charset="0"/>
                <a:ea typeface="ＭＳ Ｐゴシック" charset="0"/>
                <a:cs typeface="ＭＳ Ｐゴシック" charset="0"/>
              </a:rPr>
              <a:t> app challenge  – to encourage/enable development of connected learning apps – reward and promote the most innovative – and carry on “how to,” evolution and governance of the technical pieces I’ve mentioned earlier including CASA, Caliper and, of course, LTI.  If you have an app or platform you’d like to submit to the challenge you still have until March 1.</a:t>
            </a:r>
            <a:endParaRPr lang="en-US" dirty="0" smtClean="0">
              <a:latin typeface="Times" charset="0"/>
              <a:ea typeface="ＭＳ Ｐゴシック" charset="0"/>
              <a:cs typeface="ＭＳ Ｐゴシック" charset="0"/>
            </a:endParaRPr>
          </a:p>
          <a:p>
            <a:pPr eaLnBrk="1" hangingPunct="1"/>
            <a:endParaRPr lang="en-US" dirty="0">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a:t>
            </a:r>
          </a:p>
          <a:p>
            <a:endParaRPr lang="en-US" dirty="0" smtClean="0"/>
          </a:p>
          <a:p>
            <a:r>
              <a:rPr lang="en-US" dirty="0" smtClean="0"/>
              <a:t>It is a miracle that curiosity survives</a:t>
            </a:r>
            <a:r>
              <a:rPr lang="en-US" baseline="0" dirty="0" smtClean="0"/>
              <a:t> formal education!  -- Albert Einstein.</a:t>
            </a:r>
          </a:p>
          <a:p>
            <a:endParaRPr lang="en-US" baseline="0" dirty="0" smtClean="0"/>
          </a:p>
          <a:p>
            <a:pPr eaLnBrk="1" hangingPunct="1"/>
            <a:r>
              <a:rPr lang="en-US" baseline="0" dirty="0" smtClean="0">
                <a:latin typeface="Times" charset="0"/>
                <a:ea typeface="ＭＳ Ｐゴシック" charset="0"/>
                <a:cs typeface="ＭＳ Ｐゴシック" charset="0"/>
              </a:rPr>
              <a:t>Our question to you --- Think about your best learning experience – is that type of learning experience easily enabled by the tools we give faculty today?</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If your answer is no, then stay tuned.</a:t>
            </a:r>
          </a:p>
          <a:p>
            <a:pPr eaLnBrk="1" hangingPunct="1"/>
            <a:endParaRPr lang="en-US" baseline="0" dirty="0" smtClean="0">
              <a:latin typeface="Times" charset="0"/>
              <a:ea typeface="ＭＳ Ｐゴシック" charset="0"/>
              <a:cs typeface="ＭＳ Ｐゴシック" charset="0"/>
            </a:endParaRPr>
          </a:p>
          <a:p>
            <a:pPr eaLnBrk="1" hangingPunct="1"/>
            <a:endParaRPr lang="en-US" dirty="0" smtClean="0">
              <a:latin typeface="Times"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EA0A5EDE-1ED4-1947-9F19-2463F9B1A52A}" type="slidenum">
              <a:rPr lang="en-US" smtClean="0"/>
              <a:t>3</a:t>
            </a:fld>
            <a:endParaRPr lang="en-US"/>
          </a:p>
        </p:txBody>
      </p:sp>
    </p:spTree>
    <p:extLst>
      <p:ext uri="{BB962C8B-B14F-4D97-AF65-F5344CB8AC3E}">
        <p14:creationId xmlns:p14="http://schemas.microsoft.com/office/powerpoint/2010/main" val="1065619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74755C2D-C645-1E45-B038-F82EFC4B9776}" type="slidenum">
              <a:rPr lang="en-US" sz="1200" b="0"/>
              <a:pPr/>
              <a:t>21</a:t>
            </a:fld>
            <a:endParaRPr lang="en-US" sz="1200" b="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Jack</a:t>
            </a:r>
          </a:p>
          <a:p>
            <a:pPr eaLnBrk="1" hangingPunct="1"/>
            <a:endParaRPr lang="en-US" dirty="0" smtClean="0">
              <a:latin typeface="Times"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Theme five:</a:t>
            </a:r>
            <a:r>
              <a:rPr lang="en-US" sz="1200" baseline="0" dirty="0" smtClean="0"/>
              <a:t> </a:t>
            </a:r>
            <a:r>
              <a:rPr lang="en-US" sz="1200" dirty="0" smtClean="0"/>
              <a:t>E Pluribus Unum:</a:t>
            </a:r>
            <a:r>
              <a:rPr lang="en-US" sz="1200" baseline="0" dirty="0" smtClean="0"/>
              <a:t> </a:t>
            </a:r>
            <a:r>
              <a:rPr lang="en-US" sz="1200" dirty="0" smtClean="0"/>
              <a:t>“From Many One”</a:t>
            </a:r>
            <a:endParaRPr lang="en-US" dirty="0" smtClean="0">
              <a:latin typeface="Times" charset="0"/>
              <a:ea typeface="ＭＳ Ｐゴシック" charset="0"/>
              <a:cs typeface="ＭＳ Ｐゴシック" charset="0"/>
            </a:endParaRP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The Connected</a:t>
            </a:r>
            <a:r>
              <a:rPr lang="en-US" baseline="0" dirty="0" smtClean="0">
                <a:latin typeface="Times" charset="0"/>
                <a:ea typeface="ＭＳ Ｐゴシック" charset="0"/>
                <a:cs typeface="ＭＳ Ｐゴシック" charset="0"/>
              </a:rPr>
              <a:t> Learning Innovation Community is a brand new community at the start of of creating the innovation app explosion. These are some of the early supporters. Will it move at the same rate as Apple’s App store? We don’t expect it to and don’t think it needs to. The educational community can drive this at our own rate.</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Can we do it?  Of course we can . . .  the historic collaboration among leading associations in this space coupled with the collective resources of of the education community far outweigh the resources of </a:t>
            </a:r>
            <a:r>
              <a:rPr lang="en-US" u="sng" baseline="0" dirty="0" smtClean="0">
                <a:latin typeface="Times" charset="0"/>
                <a:ea typeface="ＭＳ Ｐゴシック" charset="0"/>
                <a:cs typeface="ＭＳ Ｐゴシック" charset="0"/>
              </a:rPr>
              <a:t>any</a:t>
            </a:r>
            <a:r>
              <a:rPr lang="en-US" baseline="0" dirty="0" smtClean="0">
                <a:latin typeface="Times" charset="0"/>
                <a:ea typeface="ＭＳ Ｐゴシック" charset="0"/>
                <a:cs typeface="ＭＳ Ｐゴシック" charset="0"/>
              </a:rPr>
              <a:t> single vendor . . . so, if a vendor can establish an architecture and a set of SDKs so can the education community!</a:t>
            </a:r>
            <a:endParaRPr lang="en-US" dirty="0">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CF5DDCF-83D4-EB4F-B65F-DE35EF43AA6E}" type="slidenum">
              <a:rPr lang="en-US">
                <a:latin typeface="Times" charset="0"/>
              </a:rPr>
              <a:pPr/>
              <a:t>22</a:t>
            </a:fld>
            <a:endParaRPr lang="en-US">
              <a:latin typeface="Times" charset="0"/>
            </a:endParaRPr>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74755C2D-C645-1E45-B038-F82EFC4B9776}" type="slidenum">
              <a:rPr lang="en-US" sz="1200" b="0"/>
              <a:pPr/>
              <a:t>23</a:t>
            </a:fld>
            <a:endParaRPr lang="en-US" sz="1200" b="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Jack</a:t>
            </a: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As we introduced in this October 2013 piece in</a:t>
            </a:r>
            <a:r>
              <a:rPr lang="en-US" baseline="0" dirty="0" smtClean="0">
                <a:latin typeface="Times" charset="0"/>
                <a:ea typeface="ＭＳ Ｐゴシック" charset="0"/>
                <a:cs typeface="ＭＳ Ｐゴシック" charset="0"/>
              </a:rPr>
              <a:t> EDUCAUSE Review – A New Architecture for Learning – IMS, </a:t>
            </a:r>
            <a:r>
              <a:rPr lang="en-US" baseline="0" dirty="0" err="1" smtClean="0">
                <a:latin typeface="Times" charset="0"/>
                <a:ea typeface="ＭＳ Ｐゴシック" charset="0"/>
                <a:cs typeface="ＭＳ Ｐゴシック" charset="0"/>
              </a:rPr>
              <a:t>InCommon</a:t>
            </a:r>
            <a:r>
              <a:rPr lang="en-US" baseline="0" dirty="0" smtClean="0">
                <a:latin typeface="Times" charset="0"/>
                <a:ea typeface="ＭＳ Ｐゴシック" charset="0"/>
                <a:cs typeface="ＭＳ Ｐゴシック" charset="0"/>
              </a:rPr>
              <a:t>, ELI and ITANA have entered into an unprecedented partnership to enable the Connected Learning Innovation Community.  After the announcement of the first round of the CLIC App Challenge winners at IMS Learning Impact in May, a new round of development and community building will begin – including an app boot camp this summer - and we hope to be back here at ELI next year announcing many innovative apps and a growing community!</a:t>
            </a:r>
          </a:p>
          <a:p>
            <a:pPr eaLnBrk="1" hangingPunct="1"/>
            <a:endParaRPr lang="en-US" baseline="0" dirty="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Thank you!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B4163BCC-DBB2-AC4D-B220-AA076591E5E6}" type="slidenum">
              <a:rPr lang="en-US" sz="1200" b="0"/>
              <a:pPr/>
              <a:t>4</a:t>
            </a:fld>
            <a:endParaRPr lang="en-US" sz="1200" b="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baseline="0" dirty="0" smtClean="0">
                <a:latin typeface="Times" charset="0"/>
                <a:ea typeface="ＭＳ Ｐゴシック" charset="0"/>
                <a:cs typeface="ＭＳ Ｐゴシック" charset="0"/>
              </a:rPr>
              <a:t>Jack or Rob</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Indeed as leaders in educational technology our goal should be to enable our teachers, students and institutions with a new IT architecture that allows them to select the right tool for the job. </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As Charles Severance points out here, we have not been that good at it.  But we can learn from our mistakes?</a:t>
            </a:r>
            <a:endParaRPr lang="en-US" dirty="0">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74755C2D-C645-1E45-B038-F82EFC4B9776}" type="slidenum">
              <a:rPr lang="en-US" sz="1200" b="0"/>
              <a:pPr/>
              <a:t>5</a:t>
            </a:fld>
            <a:endParaRPr lang="en-US" sz="1200" b="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Rob</a:t>
            </a:r>
          </a:p>
          <a:p>
            <a:pPr eaLnBrk="1" hangingPunct="1"/>
            <a:r>
              <a:rPr lang="en-US" dirty="0" smtClean="0">
                <a:latin typeface="Times" charset="0"/>
                <a:ea typeface="ＭＳ Ｐゴシック" charset="0"/>
                <a:cs typeface="ＭＳ Ｐゴシック" charset="0"/>
              </a:rPr>
              <a:t>Yong Zhao, educational scholar born in China,</a:t>
            </a:r>
            <a:r>
              <a:rPr lang="en-US" baseline="0" dirty="0" smtClean="0">
                <a:latin typeface="Times" charset="0"/>
                <a:ea typeface="ＭＳ Ｐゴシック" charset="0"/>
                <a:cs typeface="ＭＳ Ｐゴシック" charset="0"/>
              </a:rPr>
              <a:t> now at the University of Oregon, points out – the future of education is about enabling students to reach their full potential in diverse and creative ways. </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Technology when done right should pull in students and strengthen their engagement.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Times"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Times" charset="0"/>
                <a:ea typeface="ＭＳ Ｐゴシック" charset="0"/>
                <a:cs typeface="ＭＳ Ｐゴシック" charset="0"/>
              </a:rPr>
              <a:t>What does this mean for IT and academic technology leaders?  We think it means evolution to an architecture that more readily supports new and innovative technologies as they are needed to support a wide variety of blended education models.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a:t>
            </a:r>
          </a:p>
          <a:p>
            <a:endParaRPr lang="en-US" dirty="0" smtClean="0"/>
          </a:p>
          <a:p>
            <a:r>
              <a:rPr lang="en-US" dirty="0" smtClean="0"/>
              <a:t>The Internet and mobile platform trend</a:t>
            </a:r>
            <a:r>
              <a:rPr lang="en-US" baseline="0" dirty="0" smtClean="0"/>
              <a:t> have resulted in the Connected Age.</a:t>
            </a:r>
            <a:endParaRPr lang="en-US" dirty="0" smtClean="0"/>
          </a:p>
          <a:p>
            <a:endParaRPr lang="en-US" dirty="0" smtClean="0"/>
          </a:p>
          <a:p>
            <a:r>
              <a:rPr lang="en-US" dirty="0" smtClean="0"/>
              <a:t>How will the connected age play out in education? How will connected learning be actualized? None of us know for sure.  So, the question becomes, more</a:t>
            </a:r>
            <a:r>
              <a:rPr lang="en-US" baseline="0" dirty="0" smtClean="0"/>
              <a:t> importantly, how will we help enable diverse and innovative approaches to connected learning?</a:t>
            </a:r>
          </a:p>
          <a:p>
            <a:endParaRPr lang="en-US" baseline="0" dirty="0" smtClean="0"/>
          </a:p>
        </p:txBody>
      </p:sp>
      <p:sp>
        <p:nvSpPr>
          <p:cNvPr id="4" name="Slide Number Placeholder 3"/>
          <p:cNvSpPr>
            <a:spLocks noGrp="1"/>
          </p:cNvSpPr>
          <p:nvPr>
            <p:ph type="sldNum" sz="quarter" idx="10"/>
          </p:nvPr>
        </p:nvSpPr>
        <p:spPr/>
        <p:txBody>
          <a:bodyPr/>
          <a:lstStyle/>
          <a:p>
            <a:fld id="{EA0A5EDE-1ED4-1947-9F19-2463F9B1A52A}" type="slidenum">
              <a:rPr lang="en-US" smtClean="0"/>
              <a:t>6</a:t>
            </a:fld>
            <a:endParaRPr lang="en-US"/>
          </a:p>
        </p:txBody>
      </p:sp>
    </p:spTree>
    <p:extLst>
      <p:ext uri="{BB962C8B-B14F-4D97-AF65-F5344CB8AC3E}">
        <p14:creationId xmlns:p14="http://schemas.microsoft.com/office/powerpoint/2010/main" val="229906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74755C2D-C645-1E45-B038-F82EFC4B9776}" type="slidenum">
              <a:rPr lang="en-US" sz="1200" b="0"/>
              <a:pPr/>
              <a:t>7</a:t>
            </a:fld>
            <a:endParaRPr lang="en-US" sz="1200" b="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My vision is an</a:t>
            </a:r>
            <a:r>
              <a:rPr lang="en-US" baseline="0" dirty="0" smtClean="0">
                <a:latin typeface="Times" charset="0"/>
                <a:ea typeface="ＭＳ Ｐゴシック" charset="0"/>
                <a:cs typeface="ＭＳ Ｐゴシック" charset="0"/>
              </a:rPr>
              <a:t> environment</a:t>
            </a:r>
            <a:r>
              <a:rPr lang="en-US" dirty="0" smtClean="0">
                <a:latin typeface="Times" charset="0"/>
                <a:ea typeface="ＭＳ Ｐゴシック" charset="0"/>
                <a:cs typeface="ＭＳ Ｐゴシック" charset="0"/>
              </a:rPr>
              <a:t> where faculty can add tools from the community </a:t>
            </a:r>
            <a:r>
              <a:rPr lang="en-US" baseline="0" dirty="0" smtClean="0">
                <a:latin typeface="Times" charset="0"/>
                <a:ea typeface="ＭＳ Ｐゴシック" charset="0"/>
                <a:cs typeface="ＭＳ Ｐゴシック" charset="0"/>
              </a:rPr>
              <a:t>for their class without reaching out to IT staff. </a:t>
            </a:r>
            <a:endParaRPr lang="en-US" dirty="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74755C2D-C645-1E45-B038-F82EFC4B9776}" type="slidenum">
              <a:rPr lang="en-US" sz="1200" b="0"/>
              <a:pPr/>
              <a:t>8</a:t>
            </a:fld>
            <a:endParaRPr lang="en-US" sz="1200" b="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Jack</a:t>
            </a: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As we introduced in this October 2013 piece in</a:t>
            </a:r>
            <a:r>
              <a:rPr lang="en-US" baseline="0" dirty="0" smtClean="0">
                <a:latin typeface="Times" charset="0"/>
                <a:ea typeface="ＭＳ Ｐゴシック" charset="0"/>
                <a:cs typeface="ＭＳ Ｐゴシック" charset="0"/>
              </a:rPr>
              <a:t> EDUCAUSE Review – A New Architecture for Learning – IMS, InCommon,Internet2, ELI and ITANA have entered into an unprecedented partnership to cooperate and build the Connected Learning Innovation Community.  </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Our hope is that at the end of this talk many of you will join us in supporting the Connected Learning Innovation Challenge (CLIC).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74755C2D-C645-1E45-B038-F82EFC4B9776}" type="slidenum">
              <a:rPr lang="en-US" sz="1200" b="0"/>
              <a:pPr/>
              <a:t>9</a:t>
            </a:fld>
            <a:endParaRPr lang="en-US" sz="1200" b="0"/>
          </a:p>
        </p:txBody>
      </p:sp>
      <p:sp>
        <p:nvSpPr>
          <p:cNvPr id="19458" name="Rectangle 2"/>
          <p:cNvSpPr>
            <a:spLocks noGrp="1" noRot="1" noChangeAspect="1" noChangeArrowheads="1"/>
          </p:cNvSpPr>
          <p:nvPr>
            <p:ph type="sldImg"/>
          </p:nvPr>
        </p:nvSpPr>
        <p:spPr>
          <a:solidFill>
            <a:srgbClr val="FFFFFF"/>
          </a:solidFill>
          <a:ln/>
        </p:spPr>
      </p:sp>
      <p:sp>
        <p:nvSpPr>
          <p:cNvPr id="19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Today</a:t>
            </a:r>
            <a:r>
              <a:rPr lang="en-US" baseline="0" dirty="0" smtClean="0">
                <a:latin typeface="Times" charset="0"/>
                <a:ea typeface="ＭＳ Ｐゴシック" charset="0"/>
                <a:cs typeface="ＭＳ Ｐゴシック" charset="0"/>
              </a:rPr>
              <a:t> – for commercial applications the greatest amount of time spent is on legal, procurement, and security reviews – </a:t>
            </a:r>
          </a:p>
          <a:p>
            <a:pPr eaLnBrk="1" hangingPunct="1"/>
            <a:endParaRPr lang="en-US" baseline="0" dirty="0" smtClean="0">
              <a:latin typeface="Times" charset="0"/>
              <a:ea typeface="ＭＳ Ｐゴシック" charset="0"/>
              <a:cs typeface="ＭＳ Ｐゴシック" charset="0"/>
            </a:endParaRPr>
          </a:p>
          <a:p>
            <a:pPr eaLnBrk="1" hangingPunct="1"/>
            <a:r>
              <a:rPr lang="en-US" baseline="0" dirty="0" smtClean="0">
                <a:latin typeface="Times" charset="0"/>
                <a:ea typeface="ＭＳ Ｐゴシック" charset="0"/>
                <a:cs typeface="ＭＳ Ｐゴシック" charset="0"/>
              </a:rPr>
              <a:t>Lets use the NET+ model to streamline these activities for commercial tools.</a:t>
            </a:r>
            <a:endParaRPr lang="en-US" dirty="0">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fld id="{B4163BCC-DBB2-AC4D-B220-AA076591E5E6}" type="slidenum">
              <a:rPr lang="en-US" sz="1200" b="0"/>
              <a:pPr/>
              <a:t>10</a:t>
            </a:fld>
            <a:endParaRPr lang="en-US" sz="1200" b="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Rob</a:t>
            </a:r>
          </a:p>
          <a:p>
            <a:pPr eaLnBrk="1" hangingPunct="1"/>
            <a:endParaRPr lang="en-US"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As</a:t>
            </a:r>
            <a:r>
              <a:rPr lang="en-US" baseline="0" dirty="0" smtClean="0">
                <a:latin typeface="Times" charset="0"/>
                <a:ea typeface="ＭＳ Ｐゴシック" charset="0"/>
                <a:cs typeface="ＭＳ Ｐゴシック" charset="0"/>
              </a:rPr>
              <a:t> a community let’s start to think together about “architectures for innovation.” </a:t>
            </a:r>
          </a:p>
          <a:p>
            <a:pPr eaLnBrk="1" hangingPunct="1"/>
            <a:endParaRPr lang="en-US" baseline="0" dirty="0" smtClean="0">
              <a:latin typeface="Times" charset="0"/>
              <a:ea typeface="ＭＳ Ｐゴシック" charset="0"/>
              <a:cs typeface="ＭＳ Ｐゴシック" charset="0"/>
            </a:endParaRPr>
          </a:p>
          <a:p>
            <a:pPr eaLnBrk="1" hangingPunct="1"/>
            <a:r>
              <a:rPr lang="en-US" dirty="0" smtClean="0">
                <a:latin typeface="Times" charset="0"/>
                <a:ea typeface="ＭＳ Ｐゴシック" charset="0"/>
                <a:cs typeface="ＭＳ Ｐゴシック" charset="0"/>
              </a:rPr>
              <a:t>Let’s think for a minute about the App explosion and how it has resulted in unparalleled</a:t>
            </a:r>
            <a:r>
              <a:rPr lang="en-US" baseline="0" dirty="0" smtClean="0">
                <a:latin typeface="Times" charset="0"/>
                <a:ea typeface="ＭＳ Ｐゴシック" charset="0"/>
                <a:cs typeface="ＭＳ Ｐゴシック" charset="0"/>
              </a:rPr>
              <a:t> innovation</a:t>
            </a:r>
            <a:r>
              <a:rPr lang="en-US" dirty="0" smtClean="0">
                <a:latin typeface="Times" charset="0"/>
                <a:ea typeface="ＭＳ Ｐゴシック" charset="0"/>
                <a:cs typeface="ＭＳ Ｐゴシック" charset="0"/>
              </a:rPr>
              <a:t>. </a:t>
            </a:r>
            <a:br>
              <a:rPr lang="en-US" dirty="0" smtClean="0">
                <a:latin typeface="Times" charset="0"/>
                <a:ea typeface="ＭＳ Ｐゴシック" charset="0"/>
                <a:cs typeface="ＭＳ Ｐゴシック" charset="0"/>
              </a:rPr>
            </a:br>
            <a:r>
              <a:rPr lang="en-US" dirty="0" smtClean="0">
                <a:latin typeface="Times" charset="0"/>
                <a:ea typeface="ＭＳ Ｐゴシック" charset="0"/>
                <a:cs typeface="ＭＳ Ｐゴシック" charset="0"/>
              </a:rPr>
              <a:t/>
            </a:r>
            <a:br>
              <a:rPr lang="en-US" dirty="0" smtClean="0">
                <a:latin typeface="Times" charset="0"/>
                <a:ea typeface="ＭＳ Ｐゴシック" charset="0"/>
                <a:cs typeface="ＭＳ Ｐゴシック" charset="0"/>
              </a:rPr>
            </a:br>
            <a:r>
              <a:rPr lang="en-US" dirty="0" smtClean="0">
                <a:latin typeface="Times" charset="0"/>
                <a:ea typeface="ＭＳ Ｐゴシック" charset="0"/>
                <a:cs typeface="ＭＳ Ｐゴシック" charset="0"/>
              </a:rPr>
              <a:t>The “App Model” has been successful in</a:t>
            </a:r>
            <a:r>
              <a:rPr lang="en-US" baseline="0" dirty="0" smtClean="0">
                <a:latin typeface="Times" charset="0"/>
                <a:ea typeface="ＭＳ Ｐゴシック" charset="0"/>
                <a:cs typeface="ＭＳ Ｐゴシック" charset="0"/>
              </a:rPr>
              <a:t> the consumer world because it has enabled opportunities for creators – and it has also made it easy for consumers to incorporate new and innovative solutions into their daily lives – right where they want to have them – and when they want to have them.</a:t>
            </a:r>
            <a:endParaRPr lang="en-US" dirty="0">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534400" y="6553200"/>
            <a:ext cx="609600" cy="228600"/>
          </a:xfrm>
        </p:spPr>
        <p:txBody>
          <a:bodyPr anchor="ctr" anchorCtr="0"/>
          <a:lstStyle>
            <a:lvl1pPr>
              <a:defRPr sz="900"/>
            </a:lvl1pPr>
          </a:lstStyle>
          <a:p>
            <a:fld id="{A0831FCF-80A8-4E88-B35C-C66C4B9D47CE}" type="slidenum">
              <a:rPr lang="en-US" smtClean="0"/>
              <a:pPr/>
              <a:t>‹#›</a:t>
            </a:fld>
            <a:endParaRPr lang="en-US"/>
          </a:p>
        </p:txBody>
      </p:sp>
    </p:spTree>
    <p:extLst>
      <p:ext uri="{BB962C8B-B14F-4D97-AF65-F5344CB8AC3E}">
        <p14:creationId xmlns:p14="http://schemas.microsoft.com/office/powerpoint/2010/main" val="131530924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2"/>
          </p:nvPr>
        </p:nvSpPr>
        <p:spPr>
          <a:xfrm>
            <a:off x="8534400" y="6553200"/>
            <a:ext cx="609600" cy="228600"/>
          </a:xfrm>
        </p:spPr>
        <p:txBody>
          <a:bodyPr anchor="ctr" anchorCtr="0"/>
          <a:lstStyle>
            <a:lvl1pPr>
              <a:defRPr sz="900"/>
            </a:lvl1pPr>
          </a:lstStyle>
          <a:p>
            <a:fld id="{A0831FCF-80A8-4E88-B35C-C66C4B9D47CE}" type="slidenum">
              <a:rPr lang="en-US" smtClean="0"/>
              <a:pPr/>
              <a:t>‹#›</a:t>
            </a:fld>
            <a:endParaRPr lang="en-US" dirty="0"/>
          </a:p>
        </p:txBody>
      </p:sp>
    </p:spTree>
    <p:extLst>
      <p:ext uri="{BB962C8B-B14F-4D97-AF65-F5344CB8AC3E}">
        <p14:creationId xmlns:p14="http://schemas.microsoft.com/office/powerpoint/2010/main" val="279158310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5916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286000"/>
            <a:ext cx="8229600" cy="38401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0" y="6324600"/>
            <a:ext cx="9144000" cy="0"/>
          </a:xfrm>
          <a:prstGeom prst="line">
            <a:avLst/>
          </a:prstGeom>
          <a:ln w="19050">
            <a:solidFill>
              <a:srgbClr val="FF6B0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477000"/>
            <a:ext cx="9144000" cy="0"/>
          </a:xfrm>
          <a:prstGeom prst="line">
            <a:avLst/>
          </a:prstGeom>
          <a:ln w="19050">
            <a:solidFill>
              <a:srgbClr val="2A4B7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400800"/>
            <a:ext cx="9144000" cy="0"/>
          </a:xfrm>
          <a:prstGeom prst="line">
            <a:avLst/>
          </a:prstGeom>
          <a:ln w="19050">
            <a:solidFill>
              <a:srgbClr val="B2B2B2"/>
            </a:solidFill>
          </a:ln>
        </p:spPr>
        <p:style>
          <a:lnRef idx="1">
            <a:schemeClr val="accent5"/>
          </a:lnRef>
          <a:fillRef idx="0">
            <a:schemeClr val="accent5"/>
          </a:fillRef>
          <a:effectRef idx="0">
            <a:schemeClr val="accent5"/>
          </a:effectRef>
          <a:fontRef idx="minor">
            <a:schemeClr val="tx1"/>
          </a:fontRef>
        </p:style>
      </p:cxnSp>
      <p:sp>
        <p:nvSpPr>
          <p:cNvPr id="6" name="Slide Number Placeholder 5"/>
          <p:cNvSpPr>
            <a:spLocks noGrp="1"/>
          </p:cNvSpPr>
          <p:nvPr>
            <p:ph type="sldNum" sz="quarter" idx="4"/>
          </p:nvPr>
        </p:nvSpPr>
        <p:spPr>
          <a:xfrm>
            <a:off x="8534400" y="6629400"/>
            <a:ext cx="609600" cy="228600"/>
          </a:xfrm>
          <a:prstGeom prst="rect">
            <a:avLst/>
          </a:prstGeom>
        </p:spPr>
        <p:txBody>
          <a:bodyPr vert="horz" lIns="91440" tIns="45720" rIns="91440" bIns="45720" rtlCol="0" anchor="ctr"/>
          <a:lstStyle>
            <a:lvl1pPr algn="r">
              <a:defRPr sz="1100">
                <a:solidFill>
                  <a:srgbClr val="2A4B7E"/>
                </a:solidFill>
              </a:defRPr>
            </a:lvl1pPr>
          </a:lstStyle>
          <a:p>
            <a:fld id="{A0831FCF-80A8-4E88-B35C-C66C4B9D47CE}" type="slidenum">
              <a:rPr lang="en-US" smtClean="0"/>
              <a:pPr/>
              <a:t>‹#›</a:t>
            </a:fld>
            <a:endParaRPr lang="en-US" dirty="0"/>
          </a:p>
        </p:txBody>
      </p:sp>
      <p:cxnSp>
        <p:nvCxnSpPr>
          <p:cNvPr id="10" name="Straight Connector 9"/>
          <p:cNvCxnSpPr/>
          <p:nvPr userDrawn="1"/>
        </p:nvCxnSpPr>
        <p:spPr>
          <a:xfrm>
            <a:off x="0" y="1752600"/>
            <a:ext cx="9144000" cy="0"/>
          </a:xfrm>
          <a:prstGeom prst="line">
            <a:avLst/>
          </a:prstGeom>
          <a:ln w="19050">
            <a:solidFill>
              <a:srgbClr val="FF6B0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6637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6" r:id="rId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rgbClr val="2A4B7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mailto:rabel@imsglobal.org" TargetMode="External"/><Relationship Id="rId5" Type="http://schemas.openxmlformats.org/officeDocument/2006/relationships/hyperlink" Target="http://www.imsglobal.org/" TargetMode="External"/><Relationship Id="rId6" Type="http://schemas.openxmlformats.org/officeDocument/2006/relationships/hyperlink" Target="http://www.imsglobal.org/blog" TargetMode="External"/><Relationship Id="rId7" Type="http://schemas.openxmlformats.org/officeDocument/2006/relationships/hyperlink" Target="mailto:jack@umbc.edu" TargetMode="External"/><Relationship Id="rId8" Type="http://schemas.openxmlformats.org/officeDocument/2006/relationships/hyperlink" Target="http://www.umbc.edu" TargetMode="External"/><Relationship Id="rId9" Type="http://schemas.openxmlformats.org/officeDocument/2006/relationships/image" Target="../media/image2.jpg"/><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g"/><Relationship Id="rId8" Type="http://schemas.openxmlformats.org/officeDocument/2006/relationships/image" Target="../media/image18.jpg"/><Relationship Id="rId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9" Type="http://schemas.openxmlformats.org/officeDocument/2006/relationships/diagramLayout" Target="../diagrams/layout2.xml"/><Relationship Id="rId20" Type="http://schemas.microsoft.com/office/2007/relationships/diagramDrawing" Target="../diagrams/drawing3.xml"/><Relationship Id="rId21" Type="http://schemas.openxmlformats.org/officeDocument/2006/relationships/image" Target="../media/image26.png"/><Relationship Id="rId10" Type="http://schemas.openxmlformats.org/officeDocument/2006/relationships/diagramQuickStyle" Target="../diagrams/quickStyle2.xml"/><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image" Target="../media/image22.jpeg"/><Relationship Id="rId14" Type="http://schemas.openxmlformats.org/officeDocument/2006/relationships/image" Target="../media/image23.jpeg"/><Relationship Id="rId15" Type="http://schemas.openxmlformats.org/officeDocument/2006/relationships/image" Target="../media/image24.jpeg"/><Relationship Id="rId16" Type="http://schemas.openxmlformats.org/officeDocument/2006/relationships/diagramData" Target="../diagrams/data3.xml"/><Relationship Id="rId17" Type="http://schemas.openxmlformats.org/officeDocument/2006/relationships/diagramLayout" Target="../diagrams/layout3.xml"/><Relationship Id="rId18" Type="http://schemas.openxmlformats.org/officeDocument/2006/relationships/diagramQuickStyle" Target="../diagrams/quickStyle3.xml"/><Relationship Id="rId19" Type="http://schemas.openxmlformats.org/officeDocument/2006/relationships/diagramColors" Target="../diagrams/colors3.xm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17.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4" Type="http://schemas.openxmlformats.org/officeDocument/2006/relationships/image" Target="../media/image42.png"/><Relationship Id="rId15" Type="http://schemas.openxmlformats.org/officeDocument/2006/relationships/image" Target="../media/image43.png"/><Relationship Id="rId16" Type="http://schemas.openxmlformats.org/officeDocument/2006/relationships/image" Target="../media/image44.png"/><Relationship Id="rId17" Type="http://schemas.openxmlformats.org/officeDocument/2006/relationships/image" Target="../media/image45.png"/><Relationship Id="rId18"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jpg"/><Relationship Id="rId8" Type="http://schemas.openxmlformats.org/officeDocument/2006/relationships/image" Target="../media/image36.jpg"/><Relationship Id="rId9" Type="http://schemas.openxmlformats.org/officeDocument/2006/relationships/image" Target="../media/image37.png"/><Relationship Id="rId10" Type="http://schemas.openxmlformats.org/officeDocument/2006/relationships/image" Target="../media/image38.png"/></Relationships>
</file>

<file path=ppt/slides/_rels/slide18.xml.rels><?xml version="1.0" encoding="UTF-8" standalone="yes"?>
<Relationships xmlns="http://schemas.openxmlformats.org/package/2006/relationships"><Relationship Id="rId9" Type="http://schemas.openxmlformats.org/officeDocument/2006/relationships/image" Target="../media/image5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66.jpg"/><Relationship Id="rId23" Type="http://schemas.openxmlformats.org/officeDocument/2006/relationships/image" Target="../media/image67.jpe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image" Target="../media/image57.png"/><Relationship Id="rId14" Type="http://schemas.openxmlformats.org/officeDocument/2006/relationships/image" Target="../media/image58.png"/><Relationship Id="rId15" Type="http://schemas.openxmlformats.org/officeDocument/2006/relationships/image" Target="../media/image59.png"/><Relationship Id="rId16" Type="http://schemas.openxmlformats.org/officeDocument/2006/relationships/image" Target="../media/image60.png"/><Relationship Id="rId17" Type="http://schemas.openxmlformats.org/officeDocument/2006/relationships/image" Target="../media/image61.png"/><Relationship Id="rId18" Type="http://schemas.openxmlformats.org/officeDocument/2006/relationships/image" Target="../media/image62.png"/><Relationship Id="rId19"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7.png"/><Relationship Id="rId5" Type="http://schemas.openxmlformats.org/officeDocument/2006/relationships/image" Target="../media/image42.pn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1" Type="http://schemas.openxmlformats.org/officeDocument/2006/relationships/image" Target="../media/image76.png"/><Relationship Id="rId12" Type="http://schemas.openxmlformats.org/officeDocument/2006/relationships/image" Target="../media/image77.png"/><Relationship Id="rId13" Type="http://schemas.openxmlformats.org/officeDocument/2006/relationships/image" Target="../media/image3.png"/><Relationship Id="rId14" Type="http://schemas.openxmlformats.org/officeDocument/2006/relationships/image" Target="../media/image78.png"/><Relationship Id="rId15" Type="http://schemas.openxmlformats.org/officeDocument/2006/relationships/image" Target="../media/image79.png"/><Relationship Id="rId16" Type="http://schemas.openxmlformats.org/officeDocument/2006/relationships/image" Target="../media/image80.png"/><Relationship Id="rId17" Type="http://schemas.openxmlformats.org/officeDocument/2006/relationships/image" Target="../media/image81.png"/><Relationship Id="rId18" Type="http://schemas.openxmlformats.org/officeDocument/2006/relationships/image" Target="../media/image82.jpeg"/><Relationship Id="rId19" Type="http://schemas.openxmlformats.org/officeDocument/2006/relationships/hyperlink" Target="http://www.imsglobal.org/leadingchange/"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3.png"/><Relationship Id="rId9" Type="http://schemas.openxmlformats.org/officeDocument/2006/relationships/image" Target="../media/image74.png"/><Relationship Id="rId10"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83.JPG"/><Relationship Id="rId4" Type="http://schemas.openxmlformats.org/officeDocument/2006/relationships/image" Target="../media/image84.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nt2.jpg"/>
          <p:cNvPicPr>
            <a:picLocks noChangeAspect="1"/>
          </p:cNvPicPr>
          <p:nvPr/>
        </p:nvPicPr>
        <p:blipFill>
          <a:blip r:embed="rId3" cstate="print">
            <a:alphaModFix amt="15000"/>
            <a:extLst>
              <a:ext uri="{28A0092B-C50C-407E-A947-70E740481C1C}">
                <a14:useLocalDpi xmlns:a14="http://schemas.microsoft.com/office/drawing/2010/main" val="0"/>
              </a:ext>
            </a:extLst>
          </a:blip>
          <a:stretch>
            <a:fillRect/>
          </a:stretch>
        </p:blipFill>
        <p:spPr>
          <a:xfrm>
            <a:off x="901521" y="0"/>
            <a:ext cx="7251879" cy="6865112"/>
          </a:xfrm>
          <a:prstGeom prst="rect">
            <a:avLst/>
          </a:prstGeom>
        </p:spPr>
      </p:pic>
      <p:sp>
        <p:nvSpPr>
          <p:cNvPr id="280578" name="Rectangle 2"/>
          <p:cNvSpPr>
            <a:spLocks noGrp="1" noChangeArrowheads="1"/>
          </p:cNvSpPr>
          <p:nvPr>
            <p:ph type="ctrTitle"/>
          </p:nvPr>
        </p:nvSpPr>
        <p:spPr>
          <a:xfrm>
            <a:off x="381000" y="1143000"/>
            <a:ext cx="8229600" cy="1143000"/>
          </a:xfrm>
          <a:effectLst>
            <a:outerShdw blurRad="63500" dist="38099" dir="2700000" algn="ctr" rotWithShape="0">
              <a:schemeClr val="bg2">
                <a:alpha val="75000"/>
              </a:schemeClr>
            </a:outerShdw>
          </a:effectLst>
        </p:spPr>
        <p:txBody>
          <a:bodyPr>
            <a:normAutofit fontScale="90000"/>
          </a:bodyPr>
          <a:lstStyle/>
          <a:p>
            <a:pPr>
              <a:defRPr/>
            </a:pPr>
            <a:r>
              <a:rPr lang="en-US" b="1" i="1" dirty="0">
                <a:solidFill>
                  <a:schemeClr val="tx1"/>
                </a:solidFill>
              </a:rPr>
              <a:t/>
            </a:r>
            <a:br>
              <a:rPr lang="en-US" b="1" i="1" dirty="0">
                <a:solidFill>
                  <a:schemeClr val="tx1"/>
                </a:solidFill>
              </a:rPr>
            </a:br>
            <a:r>
              <a:rPr lang="en-US" sz="4800" dirty="0" smtClean="0"/>
              <a:t>The App as a Metaphor for</a:t>
            </a:r>
            <a:br>
              <a:rPr lang="en-US" sz="4800" dirty="0" smtClean="0"/>
            </a:br>
            <a:r>
              <a:rPr lang="en-US" sz="4800" dirty="0" smtClean="0"/>
              <a:t>eLearning Architecture</a:t>
            </a:r>
            <a:endParaRPr lang="en-US" sz="4900" b="1" i="1" u="sng" dirty="0">
              <a:solidFill>
                <a:schemeClr val="tx2"/>
              </a:solidFill>
              <a:latin typeface="Times New Roman" charset="0"/>
              <a:ea typeface="ＭＳ Ｐゴシック" charset="0"/>
              <a:cs typeface="ＭＳ Ｐゴシック" charset="0"/>
            </a:endParaRPr>
          </a:p>
        </p:txBody>
      </p:sp>
      <p:sp>
        <p:nvSpPr>
          <p:cNvPr id="16386" name="Rectangle 3"/>
          <p:cNvSpPr>
            <a:spLocks noGrp="1" noChangeArrowheads="1"/>
          </p:cNvSpPr>
          <p:nvPr>
            <p:ph type="subTitle" idx="1"/>
          </p:nvPr>
        </p:nvSpPr>
        <p:spPr>
          <a:xfrm>
            <a:off x="457200" y="3505200"/>
            <a:ext cx="4027768" cy="1905000"/>
          </a:xfrm>
          <a:ln>
            <a:solidFill>
              <a:schemeClr val="accent6">
                <a:lumMod val="60000"/>
                <a:lumOff val="40000"/>
              </a:schemeClr>
            </a:solidFill>
          </a:ln>
        </p:spPr>
        <p:txBody>
          <a:bodyPr>
            <a:normAutofit/>
          </a:bodyPr>
          <a:lstStyle/>
          <a:p>
            <a:pPr>
              <a:lnSpc>
                <a:spcPct val="85000"/>
              </a:lnSpc>
            </a:pPr>
            <a:r>
              <a:rPr lang="en-US" sz="1400" dirty="0">
                <a:latin typeface="Trebuchet MS" charset="0"/>
                <a:ea typeface="ＭＳ Ｐゴシック" charset="0"/>
                <a:cs typeface="ＭＳ Ｐゴシック" charset="0"/>
              </a:rPr>
              <a:t>Rob Abel, Ed.D.</a:t>
            </a:r>
          </a:p>
          <a:p>
            <a:pPr>
              <a:lnSpc>
                <a:spcPct val="85000"/>
              </a:lnSpc>
            </a:pPr>
            <a:r>
              <a:rPr lang="en-US" sz="1400" dirty="0">
                <a:latin typeface="Trebuchet MS" charset="0"/>
                <a:ea typeface="ＭＳ Ｐゴシック" charset="0"/>
                <a:cs typeface="ＭＳ Ｐゴシック" charset="0"/>
              </a:rPr>
              <a:t>Chief Executive </a:t>
            </a:r>
            <a:r>
              <a:rPr lang="en-US" sz="1400" dirty="0" smtClean="0">
                <a:latin typeface="Trebuchet MS" charset="0"/>
                <a:ea typeface="ＭＳ Ｐゴシック" charset="0"/>
                <a:cs typeface="ＭＳ Ｐゴシック" charset="0"/>
              </a:rPr>
              <a:t>Officer</a:t>
            </a:r>
          </a:p>
          <a:p>
            <a:pPr>
              <a:lnSpc>
                <a:spcPct val="85000"/>
              </a:lnSpc>
            </a:pPr>
            <a:r>
              <a:rPr lang="en-US" sz="1400" dirty="0">
                <a:latin typeface="Trebuchet MS" charset="0"/>
                <a:ea typeface="ＭＳ Ｐゴシック" charset="0"/>
                <a:cs typeface="ＭＳ Ｐゴシック" charset="0"/>
              </a:rPr>
              <a:t>IMS Global Learning Consortium</a:t>
            </a:r>
          </a:p>
          <a:p>
            <a:pPr>
              <a:lnSpc>
                <a:spcPct val="85000"/>
              </a:lnSpc>
            </a:pPr>
            <a:endParaRPr lang="en-US" sz="1400" dirty="0" smtClean="0">
              <a:latin typeface="Trebuchet MS" charset="0"/>
              <a:ea typeface="ＭＳ Ｐゴシック" charset="0"/>
              <a:cs typeface="ＭＳ Ｐゴシック" charset="0"/>
            </a:endParaRPr>
          </a:p>
          <a:p>
            <a:pPr>
              <a:lnSpc>
                <a:spcPct val="85000"/>
              </a:lnSpc>
            </a:pPr>
            <a:r>
              <a:rPr lang="en-US" sz="1400" dirty="0" smtClean="0">
                <a:latin typeface="Trebuchet MS" charset="0"/>
                <a:ea typeface="ＭＳ Ｐゴシック" charset="0"/>
                <a:cs typeface="ＭＳ Ｐゴシック" charset="0"/>
                <a:hlinkClick r:id="rId4"/>
              </a:rPr>
              <a:t>rabel@imsglobal.org</a:t>
            </a:r>
            <a:r>
              <a:rPr lang="en-US" sz="1400" dirty="0" smtClean="0">
                <a:latin typeface="Trebuchet MS" charset="0"/>
                <a:ea typeface="ＭＳ Ｐゴシック" charset="0"/>
                <a:cs typeface="ＭＳ Ｐゴシック" charset="0"/>
              </a:rPr>
              <a:t> </a:t>
            </a:r>
            <a:endParaRPr lang="en-US" sz="1400" dirty="0">
              <a:latin typeface="Trebuchet MS" charset="0"/>
              <a:ea typeface="ＭＳ Ｐゴシック" charset="0"/>
              <a:cs typeface="ＭＳ Ｐゴシック" charset="0"/>
            </a:endParaRPr>
          </a:p>
          <a:p>
            <a:pPr>
              <a:lnSpc>
                <a:spcPct val="85000"/>
              </a:lnSpc>
            </a:pPr>
            <a:r>
              <a:rPr lang="en-US" sz="1400" dirty="0" smtClean="0">
                <a:latin typeface="Trebuchet MS" charset="0"/>
                <a:ea typeface="ＭＳ Ｐゴシック" charset="0"/>
                <a:cs typeface="ＭＳ Ｐゴシック" charset="0"/>
                <a:hlinkClick r:id="rId5"/>
              </a:rPr>
              <a:t>http</a:t>
            </a:r>
            <a:r>
              <a:rPr lang="en-US" sz="1400" dirty="0">
                <a:latin typeface="Trebuchet MS" charset="0"/>
                <a:ea typeface="ＭＳ Ｐゴシック" charset="0"/>
                <a:cs typeface="ＭＳ Ｐゴシック" charset="0"/>
                <a:hlinkClick r:id="rId5"/>
              </a:rPr>
              <a:t>://www.imsglobal.org</a:t>
            </a:r>
            <a:r>
              <a:rPr lang="en-US" sz="1400" dirty="0" smtClean="0">
                <a:latin typeface="Trebuchet MS" charset="0"/>
                <a:ea typeface="ＭＳ Ｐゴシック" charset="0"/>
                <a:cs typeface="ＭＳ Ｐゴシック" charset="0"/>
                <a:hlinkClick r:id="rId5"/>
              </a:rPr>
              <a:t>/</a:t>
            </a:r>
            <a:endParaRPr lang="en-US" sz="1400" dirty="0" smtClean="0">
              <a:latin typeface="Trebuchet MS" charset="0"/>
              <a:ea typeface="ＭＳ Ｐゴシック" charset="0"/>
              <a:cs typeface="ＭＳ Ｐゴシック" charset="0"/>
            </a:endParaRPr>
          </a:p>
          <a:p>
            <a:pPr>
              <a:lnSpc>
                <a:spcPct val="85000"/>
              </a:lnSpc>
            </a:pPr>
            <a:r>
              <a:rPr lang="en-US" sz="1400" dirty="0" smtClean="0">
                <a:latin typeface="Trebuchet MS" charset="0"/>
                <a:ea typeface="ＭＳ Ｐゴシック" charset="0"/>
                <a:cs typeface="ＭＳ Ｐゴシック" charset="0"/>
              </a:rPr>
              <a:t>Twitter: </a:t>
            </a:r>
            <a:r>
              <a:rPr lang="en-US" sz="1400" dirty="0">
                <a:latin typeface="Trebuchet MS" charset="0"/>
                <a:ea typeface="ＭＳ Ｐゴシック" charset="0"/>
                <a:cs typeface="ＭＳ Ｐゴシック" charset="0"/>
              </a:rPr>
              <a:t>@</a:t>
            </a:r>
            <a:r>
              <a:rPr lang="en-US" sz="1400" dirty="0" err="1" smtClean="0">
                <a:latin typeface="Trebuchet MS" charset="0"/>
                <a:ea typeface="ＭＳ Ｐゴシック" charset="0"/>
                <a:cs typeface="ＭＳ Ｐゴシック" charset="0"/>
              </a:rPr>
              <a:t>LearningImpact</a:t>
            </a:r>
            <a:endParaRPr lang="en-US" sz="1400" dirty="0" smtClean="0">
              <a:latin typeface="Trebuchet MS" charset="0"/>
              <a:ea typeface="ＭＳ Ｐゴシック" charset="0"/>
              <a:cs typeface="ＭＳ Ｐゴシック" charset="0"/>
            </a:endParaRPr>
          </a:p>
          <a:p>
            <a:pPr>
              <a:lnSpc>
                <a:spcPct val="85000"/>
              </a:lnSpc>
            </a:pPr>
            <a:r>
              <a:rPr lang="en-US" sz="1400" dirty="0" smtClean="0">
                <a:latin typeface="Trebuchet MS" charset="0"/>
                <a:ea typeface="ＭＳ Ｐゴシック" charset="0"/>
                <a:cs typeface="ＭＳ Ｐゴシック" charset="0"/>
              </a:rPr>
              <a:t>Blog</a:t>
            </a:r>
            <a:r>
              <a:rPr lang="en-US" sz="1400" dirty="0">
                <a:latin typeface="Trebuchet MS" charset="0"/>
                <a:ea typeface="ＭＳ Ｐゴシック" charset="0"/>
                <a:cs typeface="ＭＳ Ｐゴシック" charset="0"/>
              </a:rPr>
              <a:t>: </a:t>
            </a:r>
            <a:r>
              <a:rPr lang="en-US" sz="1400" dirty="0">
                <a:latin typeface="Trebuchet MS" charset="0"/>
                <a:ea typeface="ＭＳ Ｐゴシック" charset="0"/>
                <a:cs typeface="ＭＳ Ｐゴシック" charset="0"/>
                <a:hlinkClick r:id="rId6"/>
              </a:rPr>
              <a:t>http://www.imsglobal.org/blog</a:t>
            </a:r>
            <a:r>
              <a:rPr lang="en-US" sz="1400" dirty="0">
                <a:latin typeface="Trebuchet MS" charset="0"/>
                <a:ea typeface="ＭＳ Ｐゴシック" charset="0"/>
                <a:cs typeface="ＭＳ Ｐゴシック" charset="0"/>
              </a:rPr>
              <a:t> </a:t>
            </a:r>
          </a:p>
          <a:p>
            <a:pPr eaLnBrk="1" hangingPunct="1">
              <a:lnSpc>
                <a:spcPct val="85000"/>
              </a:lnSpc>
            </a:pPr>
            <a:endParaRPr lang="en-US" sz="1000" dirty="0">
              <a:latin typeface="Trebuchet MS" charset="0"/>
              <a:ea typeface="ＭＳ Ｐゴシック" charset="0"/>
              <a:cs typeface="ＭＳ Ｐゴシック" charset="0"/>
            </a:endParaRPr>
          </a:p>
        </p:txBody>
      </p:sp>
      <p:sp>
        <p:nvSpPr>
          <p:cNvPr id="4" name="Rectangle 3"/>
          <p:cNvSpPr txBox="1">
            <a:spLocks noChangeArrowheads="1"/>
          </p:cNvSpPr>
          <p:nvPr/>
        </p:nvSpPr>
        <p:spPr>
          <a:xfrm>
            <a:off x="4572000" y="3505200"/>
            <a:ext cx="4027768" cy="1905000"/>
          </a:xfrm>
          <a:prstGeom prst="rect">
            <a:avLst/>
          </a:prstGeom>
          <a:ln>
            <a:solidFill>
              <a:srgbClr val="FAC090"/>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5000"/>
              </a:lnSpc>
            </a:pPr>
            <a:r>
              <a:rPr lang="en-US" sz="1400" dirty="0" smtClean="0">
                <a:latin typeface="Trebuchet MS" charset="0"/>
                <a:ea typeface="ＭＳ Ｐゴシック" charset="0"/>
                <a:cs typeface="ＭＳ Ｐゴシック" charset="0"/>
              </a:rPr>
              <a:t>Jack </a:t>
            </a:r>
            <a:r>
              <a:rPr lang="en-US" sz="1400" dirty="0" err="1" smtClean="0">
                <a:latin typeface="Trebuchet MS" charset="0"/>
                <a:ea typeface="ＭＳ Ｐゴシック" charset="0"/>
                <a:cs typeface="ＭＳ Ｐゴシック" charset="0"/>
              </a:rPr>
              <a:t>Suess</a:t>
            </a:r>
            <a:endParaRPr lang="en-US" sz="1400" dirty="0" smtClean="0">
              <a:latin typeface="Trebuchet MS" charset="0"/>
              <a:ea typeface="ＭＳ Ｐゴシック" charset="0"/>
              <a:cs typeface="ＭＳ Ｐゴシック" charset="0"/>
            </a:endParaRPr>
          </a:p>
          <a:p>
            <a:pPr>
              <a:lnSpc>
                <a:spcPct val="85000"/>
              </a:lnSpc>
            </a:pPr>
            <a:r>
              <a:rPr lang="en-US" sz="1400" dirty="0" smtClean="0">
                <a:latin typeface="Trebuchet MS" charset="0"/>
                <a:ea typeface="ＭＳ Ｐゴシック" charset="0"/>
                <a:cs typeface="ＭＳ Ｐゴシック" charset="0"/>
              </a:rPr>
              <a:t>VP of IT &amp; CIO</a:t>
            </a:r>
          </a:p>
          <a:p>
            <a:pPr>
              <a:lnSpc>
                <a:spcPct val="85000"/>
              </a:lnSpc>
            </a:pPr>
            <a:r>
              <a:rPr lang="en-US" sz="1400" dirty="0" smtClean="0">
                <a:latin typeface="Trebuchet MS" charset="0"/>
                <a:ea typeface="ＭＳ Ｐゴシック" charset="0"/>
                <a:cs typeface="ＭＳ Ｐゴシック" charset="0"/>
              </a:rPr>
              <a:t>University of Maryland, Baltimore County</a:t>
            </a:r>
          </a:p>
          <a:p>
            <a:pPr>
              <a:lnSpc>
                <a:spcPct val="85000"/>
              </a:lnSpc>
            </a:pPr>
            <a:endParaRPr lang="en-US" sz="1400" dirty="0" smtClean="0">
              <a:latin typeface="Trebuchet MS" charset="0"/>
              <a:ea typeface="ＭＳ Ｐゴシック" charset="0"/>
              <a:cs typeface="ＭＳ Ｐゴシック" charset="0"/>
            </a:endParaRPr>
          </a:p>
          <a:p>
            <a:pPr>
              <a:lnSpc>
                <a:spcPct val="85000"/>
              </a:lnSpc>
            </a:pPr>
            <a:r>
              <a:rPr lang="en-US" sz="1400" dirty="0" smtClean="0">
                <a:latin typeface="Trebuchet MS" charset="0"/>
                <a:ea typeface="ＭＳ Ｐゴシック" charset="0"/>
                <a:cs typeface="ＭＳ Ｐゴシック" charset="0"/>
                <a:hlinkClick r:id="rId7"/>
              </a:rPr>
              <a:t>jack@umbc.edu</a:t>
            </a:r>
            <a:endParaRPr lang="en-US" sz="1400" dirty="0" smtClean="0">
              <a:latin typeface="Trebuchet MS" charset="0"/>
              <a:ea typeface="ＭＳ Ｐゴシック" charset="0"/>
              <a:cs typeface="ＭＳ Ｐゴシック" charset="0"/>
            </a:endParaRPr>
          </a:p>
          <a:p>
            <a:pPr>
              <a:lnSpc>
                <a:spcPct val="85000"/>
              </a:lnSpc>
            </a:pPr>
            <a:r>
              <a:rPr lang="en-US" sz="1400" dirty="0">
                <a:latin typeface="Trebuchet MS" charset="0"/>
                <a:ea typeface="ＭＳ Ｐゴシック" charset="0"/>
                <a:cs typeface="ＭＳ Ｐゴシック" charset="0"/>
                <a:hlinkClick r:id="rId8"/>
              </a:rPr>
              <a:t>http://</a:t>
            </a:r>
            <a:r>
              <a:rPr lang="en-US" sz="1400" dirty="0" smtClean="0">
                <a:latin typeface="Trebuchet MS" charset="0"/>
                <a:ea typeface="ＭＳ Ｐゴシック" charset="0"/>
                <a:cs typeface="ＭＳ Ｐゴシック" charset="0"/>
                <a:hlinkClick r:id="rId8"/>
              </a:rPr>
              <a:t>www.umbc.edu</a:t>
            </a:r>
            <a:r>
              <a:rPr lang="en-US" sz="1400" dirty="0" smtClean="0">
                <a:latin typeface="Trebuchet MS" charset="0"/>
                <a:ea typeface="ＭＳ Ｐゴシック" charset="0"/>
                <a:cs typeface="ＭＳ Ｐゴシック" charset="0"/>
              </a:rPr>
              <a:t>   </a:t>
            </a:r>
          </a:p>
          <a:p>
            <a:pPr>
              <a:lnSpc>
                <a:spcPct val="85000"/>
              </a:lnSpc>
            </a:pPr>
            <a:endParaRPr lang="en-US" sz="1000" dirty="0">
              <a:latin typeface="Trebuchet MS" charset="0"/>
              <a:ea typeface="ＭＳ Ｐゴシック" charset="0"/>
              <a:cs typeface="ＭＳ Ｐゴシック" charset="0"/>
            </a:endParaRPr>
          </a:p>
        </p:txBody>
      </p:sp>
      <p:pic>
        <p:nvPicPr>
          <p:cNvPr id="6" name="Picture 5"/>
          <p:cNvPicPr>
            <a:picLocks noChangeAspect="1"/>
          </p:cNvPicPr>
          <p:nvPr/>
        </p:nvPicPr>
        <p:blipFill>
          <a:blip r:embed="rId9" cstate="print">
            <a:alphaModFix amt="61000"/>
            <a:extLst>
              <a:ext uri="{28A0092B-C50C-407E-A947-70E740481C1C}">
                <a14:useLocalDpi xmlns:a14="http://schemas.microsoft.com/office/drawing/2010/main" val="0"/>
              </a:ext>
            </a:extLst>
          </a:blip>
          <a:stretch>
            <a:fillRect/>
          </a:stretch>
        </p:blipFill>
        <p:spPr>
          <a:xfrm>
            <a:off x="609600" y="5486400"/>
            <a:ext cx="3581400" cy="1013274"/>
          </a:xfrm>
          <a:prstGeom prst="rect">
            <a:avLst/>
          </a:prstGeom>
        </p:spPr>
      </p:pic>
      <p:pic>
        <p:nvPicPr>
          <p:cNvPr id="3" name="Picture 2" descr="umbc.png"/>
          <p:cNvPicPr>
            <a:picLocks noChangeAspect="1"/>
          </p:cNvPicPr>
          <p:nvPr/>
        </p:nvPicPr>
        <p:blipFill>
          <a:blip r:embed="rId10">
            <a:alphaModFix amt="67000"/>
            <a:extLst>
              <a:ext uri="{28A0092B-C50C-407E-A947-70E740481C1C}">
                <a14:useLocalDpi xmlns:a14="http://schemas.microsoft.com/office/drawing/2010/main" val="0"/>
              </a:ext>
            </a:extLst>
          </a:blip>
          <a:stretch>
            <a:fillRect/>
          </a:stretch>
        </p:blipFill>
        <p:spPr>
          <a:xfrm>
            <a:off x="5473700" y="5181600"/>
            <a:ext cx="2222500" cy="1270000"/>
          </a:xfrm>
          <a:prstGeom prst="rect">
            <a:avLst/>
          </a:prstGeom>
        </p:spPr>
      </p:pic>
    </p:spTree>
    <p:extLst>
      <p:ext uri="{BB962C8B-B14F-4D97-AF65-F5344CB8AC3E}">
        <p14:creationId xmlns:p14="http://schemas.microsoft.com/office/powerpoint/2010/main" val="36034647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6A6048"/>
        </a:solidFill>
        <a:effectLst/>
      </p:bgPr>
    </p:bg>
    <p:spTree>
      <p:nvGrpSpPr>
        <p:cNvPr id="1" name=""/>
        <p:cNvGrpSpPr/>
        <p:nvPr/>
      </p:nvGrpSpPr>
      <p:grpSpPr>
        <a:xfrm>
          <a:off x="0" y="0"/>
          <a:ext cx="0" cy="0"/>
          <a:chOff x="0" y="0"/>
          <a:chExt cx="0" cy="0"/>
        </a:xfrm>
      </p:grpSpPr>
      <p:sp>
        <p:nvSpPr>
          <p:cNvPr id="2" name="TextBox 1"/>
          <p:cNvSpPr txBox="1"/>
          <p:nvPr/>
        </p:nvSpPr>
        <p:spPr>
          <a:xfrm>
            <a:off x="1143000" y="838200"/>
            <a:ext cx="6553200" cy="1200328"/>
          </a:xfrm>
          <a:prstGeom prst="rect">
            <a:avLst/>
          </a:prstGeom>
          <a:noFill/>
        </p:spPr>
        <p:txBody>
          <a:bodyPr wrap="square" rtlCol="0">
            <a:spAutoFit/>
          </a:bodyPr>
          <a:lstStyle/>
          <a:p>
            <a:pPr algn="ctr"/>
            <a:r>
              <a:rPr lang="en-US" sz="2400" dirty="0" smtClean="0">
                <a:solidFill>
                  <a:schemeClr val="bg1"/>
                </a:solidFill>
              </a:rPr>
              <a:t>“In the creation of an App Store Apple made it so that bright creators can put stuff in the hands of end users and be rewarded for it.”</a:t>
            </a:r>
            <a:endParaRPr lang="en-US" sz="2400" dirty="0">
              <a:solidFill>
                <a:schemeClr val="bg1"/>
              </a:solidFill>
            </a:endParaRPr>
          </a:p>
        </p:txBody>
      </p:sp>
      <p:pic>
        <p:nvPicPr>
          <p:cNvPr id="4" name="Picture 3" descr="SafariScreenSnapz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438400"/>
            <a:ext cx="5544520" cy="3394075"/>
          </a:xfrm>
          <a:prstGeom prst="rect">
            <a:avLst/>
          </a:prstGeom>
        </p:spPr>
      </p:pic>
      <p:sp>
        <p:nvSpPr>
          <p:cNvPr id="3" name="Rectangle 2"/>
          <p:cNvSpPr/>
          <p:nvPr/>
        </p:nvSpPr>
        <p:spPr>
          <a:xfrm>
            <a:off x="2209800" y="6096000"/>
            <a:ext cx="4172937" cy="369332"/>
          </a:xfrm>
          <a:prstGeom prst="rect">
            <a:avLst/>
          </a:prstGeom>
        </p:spPr>
        <p:txBody>
          <a:bodyPr wrap="none">
            <a:spAutoFit/>
          </a:bodyPr>
          <a:lstStyle/>
          <a:p>
            <a:r>
              <a:rPr lang="en-US" dirty="0">
                <a:solidFill>
                  <a:schemeClr val="bg1"/>
                </a:solidFill>
              </a:rPr>
              <a:t>http://</a:t>
            </a:r>
            <a:r>
              <a:rPr lang="en-US" dirty="0" err="1">
                <a:solidFill>
                  <a:schemeClr val="bg1"/>
                </a:solidFill>
              </a:rPr>
              <a:t>www.imsglobal.org</a:t>
            </a:r>
            <a:r>
              <a:rPr lang="en-US" dirty="0">
                <a:solidFill>
                  <a:schemeClr val="bg1"/>
                </a:solidFill>
              </a:rPr>
              <a:t>/</a:t>
            </a:r>
            <a:r>
              <a:rPr lang="en-US" dirty="0" err="1">
                <a:solidFill>
                  <a:schemeClr val="bg1"/>
                </a:solidFill>
              </a:rPr>
              <a:t>leadingchange</a:t>
            </a:r>
            <a:r>
              <a:rPr lang="en-US" dirty="0">
                <a:solidFill>
                  <a:schemeClr val="bg1"/>
                </a:solidFill>
              </a:rPr>
              <a:t>/</a:t>
            </a:r>
          </a:p>
        </p:txBody>
      </p:sp>
    </p:spTree>
    <p:extLst>
      <p:ext uri="{BB962C8B-B14F-4D97-AF65-F5344CB8AC3E}">
        <p14:creationId xmlns:p14="http://schemas.microsoft.com/office/powerpoint/2010/main" val="8148272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6" name="Title 2"/>
          <p:cNvSpPr>
            <a:spLocks noGrp="1"/>
          </p:cNvSpPr>
          <p:nvPr>
            <p:ph type="title"/>
          </p:nvPr>
        </p:nvSpPr>
        <p:spPr>
          <a:xfrm>
            <a:off x="838200" y="381000"/>
            <a:ext cx="7848600" cy="1143000"/>
          </a:xfrm>
        </p:spPr>
        <p:txBody>
          <a:bodyPr>
            <a:noAutofit/>
          </a:bodyPr>
          <a:lstStyle/>
          <a:p>
            <a:r>
              <a:rPr lang="en-US" dirty="0" smtClean="0">
                <a:solidFill>
                  <a:schemeClr val="bg1"/>
                </a:solidFill>
              </a:rPr>
              <a:t>March 6, 2008</a:t>
            </a:r>
            <a:br>
              <a:rPr lang="en-US" dirty="0" smtClean="0">
                <a:solidFill>
                  <a:schemeClr val="bg1"/>
                </a:solidFill>
              </a:rPr>
            </a:br>
            <a:r>
              <a:rPr lang="en-US" dirty="0" smtClean="0">
                <a:solidFill>
                  <a:schemeClr val="bg1"/>
                </a:solidFill>
              </a:rPr>
              <a:t>iPhone SDK Press Conference</a:t>
            </a:r>
            <a:endParaRPr lang="en-US" dirty="0">
              <a:solidFill>
                <a:schemeClr val="bg1"/>
              </a:solidFill>
            </a:endParaRPr>
          </a:p>
        </p:txBody>
      </p:sp>
      <p:pic>
        <p:nvPicPr>
          <p:cNvPr id="7" name="Picture 6" descr="apple-sdk-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239788"/>
            <a:ext cx="2438400" cy="1618211"/>
          </a:xfrm>
          <a:prstGeom prst="rect">
            <a:avLst/>
          </a:prstGeom>
        </p:spPr>
      </p:pic>
      <p:pic>
        <p:nvPicPr>
          <p:cNvPr id="8" name="Picture 7" descr="apple-sdk-15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5222932"/>
            <a:ext cx="2463800" cy="1635067"/>
          </a:xfrm>
          <a:prstGeom prst="rect">
            <a:avLst/>
          </a:prstGeom>
        </p:spPr>
      </p:pic>
      <p:pic>
        <p:nvPicPr>
          <p:cNvPr id="9" name="Picture 8" descr="apple-sdk-07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8160" y="1676400"/>
            <a:ext cx="5052166" cy="3352800"/>
          </a:xfrm>
          <a:prstGeom prst="rect">
            <a:avLst/>
          </a:prstGeom>
        </p:spPr>
      </p:pic>
      <p:pic>
        <p:nvPicPr>
          <p:cNvPr id="4" name="Picture 3" descr="apple-sdk-03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00200"/>
            <a:ext cx="5588000" cy="3708400"/>
          </a:xfrm>
          <a:prstGeom prst="rect">
            <a:avLst/>
          </a:prstGeom>
        </p:spPr>
      </p:pic>
      <p:pic>
        <p:nvPicPr>
          <p:cNvPr id="14" name="Picture 13" descr="apple-sdk-13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290358"/>
            <a:ext cx="2362200" cy="1567642"/>
          </a:xfrm>
          <a:prstGeom prst="rect">
            <a:avLst/>
          </a:prstGeom>
        </p:spPr>
      </p:pic>
      <p:pic>
        <p:nvPicPr>
          <p:cNvPr id="17" name="Picture 16" descr="apple-sdk-06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2200" y="5290295"/>
            <a:ext cx="2247474" cy="1491505"/>
          </a:xfrm>
          <a:prstGeom prst="rect">
            <a:avLst/>
          </a:prstGeom>
        </p:spPr>
      </p:pic>
      <p:pic>
        <p:nvPicPr>
          <p:cNvPr id="2" name="Picture 1" descr="Screen Shot 2014-01-31 at 10.15.43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04800"/>
            <a:ext cx="9144000" cy="4708402"/>
          </a:xfrm>
          <a:prstGeom prst="rect">
            <a:avLst/>
          </a:prstGeom>
        </p:spPr>
      </p:pic>
    </p:spTree>
    <p:extLst>
      <p:ext uri="{BB962C8B-B14F-4D97-AF65-F5344CB8AC3E}">
        <p14:creationId xmlns:p14="http://schemas.microsoft.com/office/powerpoint/2010/main" val="3315347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612323838"/>
              </p:ext>
            </p:extLst>
          </p:nvPr>
        </p:nvGraphicFramePr>
        <p:xfrm>
          <a:off x="3378199" y="-304800"/>
          <a:ext cx="441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4008568820"/>
              </p:ext>
            </p:extLst>
          </p:nvPr>
        </p:nvGraphicFramePr>
        <p:xfrm>
          <a:off x="304800" y="685800"/>
          <a:ext cx="28956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4" name="Picture 13" descr="Unknown-2.jpe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01000" y="609600"/>
            <a:ext cx="1050127" cy="927100"/>
          </a:xfrm>
          <a:prstGeom prst="rect">
            <a:avLst/>
          </a:prstGeom>
        </p:spPr>
      </p:pic>
      <p:pic>
        <p:nvPicPr>
          <p:cNvPr id="15" name="Picture 14" descr="Unknown-1.jpe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01000" y="2209800"/>
            <a:ext cx="1066800" cy="1034047"/>
          </a:xfrm>
          <a:prstGeom prst="rect">
            <a:avLst/>
          </a:prstGeom>
        </p:spPr>
      </p:pic>
      <p:pic>
        <p:nvPicPr>
          <p:cNvPr id="2" name="Picture 1" descr="images-2.jpe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24800" y="3657600"/>
            <a:ext cx="938831" cy="1253388"/>
          </a:xfrm>
          <a:prstGeom prst="rect">
            <a:avLst/>
          </a:prstGeom>
        </p:spPr>
      </p:pic>
      <p:graphicFrame>
        <p:nvGraphicFramePr>
          <p:cNvPr id="4" name="Diagram 3"/>
          <p:cNvGraphicFramePr/>
          <p:nvPr>
            <p:extLst>
              <p:ext uri="{D42A27DB-BD31-4B8C-83A1-F6EECF244321}">
                <p14:modId xmlns:p14="http://schemas.microsoft.com/office/powerpoint/2010/main" val="3176285609"/>
              </p:ext>
            </p:extLst>
          </p:nvPr>
        </p:nvGraphicFramePr>
        <p:xfrm>
          <a:off x="3505200" y="5181600"/>
          <a:ext cx="5486400" cy="15240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grpSp>
        <p:nvGrpSpPr>
          <p:cNvPr id="9" name="Group 8"/>
          <p:cNvGrpSpPr/>
          <p:nvPr/>
        </p:nvGrpSpPr>
        <p:grpSpPr>
          <a:xfrm>
            <a:off x="304800" y="4495800"/>
            <a:ext cx="3596986" cy="2362200"/>
            <a:chOff x="304800" y="4495800"/>
            <a:chExt cx="3596986" cy="2362200"/>
          </a:xfrm>
        </p:grpSpPr>
        <p:pic>
          <p:nvPicPr>
            <p:cNvPr id="7" name="Picture 6" descr="community-architecture.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04800" y="4495800"/>
              <a:ext cx="3596986" cy="2362200"/>
            </a:xfrm>
            <a:prstGeom prst="rect">
              <a:avLst/>
            </a:prstGeom>
          </p:spPr>
        </p:pic>
        <p:sp>
          <p:nvSpPr>
            <p:cNvPr id="8" name="Rectangle 7"/>
            <p:cNvSpPr/>
            <p:nvPr/>
          </p:nvSpPr>
          <p:spPr>
            <a:xfrm rot="21265295">
              <a:off x="863791" y="5375785"/>
              <a:ext cx="2458964" cy="646331"/>
            </a:xfrm>
            <a:prstGeom prst="rect">
              <a:avLst/>
            </a:prstGeom>
          </p:spPr>
          <p:txBody>
            <a:bodyPr wrap="none">
              <a:spAutoFit/>
            </a:bodyPr>
            <a:lstStyle/>
            <a:p>
              <a:pPr lvl="0" algn="ctr"/>
              <a:r>
                <a:rPr lang="en-US" b="1" i="1" dirty="0" smtClean="0">
                  <a:solidFill>
                    <a:schemeClr val="accent1">
                      <a:lumMod val="75000"/>
                    </a:schemeClr>
                  </a:solidFill>
                </a:rPr>
                <a:t>Architecture for</a:t>
              </a:r>
            </a:p>
            <a:p>
              <a:pPr lvl="0" algn="ctr"/>
              <a:r>
                <a:rPr lang="en-US" b="1" i="1" dirty="0" smtClean="0">
                  <a:solidFill>
                    <a:schemeClr val="accent1">
                      <a:lumMod val="75000"/>
                    </a:schemeClr>
                  </a:solidFill>
                </a:rPr>
                <a:t>Educational Innovation</a:t>
              </a:r>
              <a:endParaRPr lang="en-US" i="1" dirty="0"/>
            </a:p>
          </p:txBody>
        </p:sp>
      </p:grpSp>
    </p:spTree>
    <p:extLst>
      <p:ext uri="{BB962C8B-B14F-4D97-AF65-F5344CB8AC3E}">
        <p14:creationId xmlns:p14="http://schemas.microsoft.com/office/powerpoint/2010/main" val="933866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sn-ga-2012-silo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7"/>
          <p:cNvSpPr txBox="1">
            <a:spLocks noChangeArrowheads="1"/>
          </p:cNvSpPr>
          <p:nvPr/>
        </p:nvSpPr>
        <p:spPr>
          <a:xfrm>
            <a:off x="0" y="229950"/>
            <a:ext cx="9144000" cy="1625600"/>
          </a:xfrm>
          <a:prstGeom prst="rect">
            <a:avLst/>
          </a:prstGeom>
        </p:spPr>
        <p:txBody>
          <a:bodyPr lIns="126435" tIns="72248" rIns="126435" bIns="72248"/>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300163"/>
            <a:r>
              <a:rPr lang="en-US" sz="4500" dirty="0" smtClean="0">
                <a:solidFill>
                  <a:srgbClr val="17375E"/>
                </a:solidFill>
                <a:latin typeface="Arial"/>
                <a:cs typeface="Arial"/>
                <a:sym typeface="Helvetica" charset="0"/>
              </a:rPr>
              <a:t>Lack of Cross-Application Architecture = Silos</a:t>
            </a:r>
            <a:endParaRPr lang="en-US" sz="4500" dirty="0">
              <a:solidFill>
                <a:srgbClr val="17375E"/>
              </a:solidFill>
              <a:latin typeface="Arial"/>
              <a:cs typeface="Arial"/>
            </a:endParaRPr>
          </a:p>
        </p:txBody>
      </p:sp>
      <p:sp>
        <p:nvSpPr>
          <p:cNvPr id="11" name="Rectangle 10"/>
          <p:cNvSpPr>
            <a:spLocks/>
          </p:cNvSpPr>
          <p:nvPr/>
        </p:nvSpPr>
        <p:spPr bwMode="auto">
          <a:xfrm>
            <a:off x="7289166" y="4953696"/>
            <a:ext cx="1534194" cy="632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algn="ctr" defTabSz="1300163"/>
            <a:r>
              <a:rPr lang="en-US" dirty="0">
                <a:latin typeface="Arial"/>
                <a:cs typeface="Arial"/>
                <a:sym typeface="Trebuchet MS" charset="0"/>
              </a:rPr>
              <a:t>Summative</a:t>
            </a:r>
            <a:endParaRPr lang="en-US" dirty="0">
              <a:solidFill>
                <a:srgbClr val="00001E"/>
              </a:solidFill>
              <a:latin typeface="Arial"/>
              <a:cs typeface="Arial"/>
              <a:sym typeface="Times New Roman" charset="0"/>
            </a:endParaRPr>
          </a:p>
          <a:p>
            <a:pPr algn="ctr" defTabSz="1300163"/>
            <a:r>
              <a:rPr lang="en-US" dirty="0">
                <a:latin typeface="Arial"/>
                <a:cs typeface="Arial"/>
                <a:sym typeface="Trebuchet MS" charset="0"/>
              </a:rPr>
              <a:t>A</a:t>
            </a:r>
            <a:r>
              <a:rPr lang="en-US" dirty="0" smtClean="0">
                <a:latin typeface="Arial"/>
                <a:cs typeface="Arial"/>
                <a:sym typeface="Trebuchet MS" charset="0"/>
              </a:rPr>
              <a:t>ssessment </a:t>
            </a:r>
            <a:r>
              <a:rPr lang="en-US" dirty="0">
                <a:latin typeface="Arial"/>
                <a:cs typeface="Arial"/>
                <a:sym typeface="Trebuchet MS" charset="0"/>
              </a:rPr>
              <a:t>S</a:t>
            </a:r>
            <a:r>
              <a:rPr lang="en-US" dirty="0" smtClean="0">
                <a:latin typeface="Arial"/>
                <a:cs typeface="Arial"/>
                <a:sym typeface="Trebuchet MS" charset="0"/>
              </a:rPr>
              <a:t>ystem</a:t>
            </a:r>
            <a:endParaRPr lang="en-US" dirty="0">
              <a:latin typeface="Arial"/>
              <a:cs typeface="Arial"/>
            </a:endParaRPr>
          </a:p>
        </p:txBody>
      </p:sp>
      <p:sp>
        <p:nvSpPr>
          <p:cNvPr id="12" name="Rectangle 11"/>
          <p:cNvSpPr>
            <a:spLocks/>
          </p:cNvSpPr>
          <p:nvPr/>
        </p:nvSpPr>
        <p:spPr bwMode="auto">
          <a:xfrm>
            <a:off x="2999880" y="4953696"/>
            <a:ext cx="1620686" cy="632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algn="ctr" defTabSz="1300163"/>
            <a:r>
              <a:rPr lang="en-US" dirty="0" smtClean="0">
                <a:latin typeface="Arial"/>
                <a:cs typeface="Arial"/>
                <a:sym typeface="Trebuchet MS" charset="0"/>
              </a:rPr>
              <a:t>E-Portfolio</a:t>
            </a:r>
          </a:p>
          <a:p>
            <a:pPr algn="ctr" defTabSz="1300163"/>
            <a:r>
              <a:rPr lang="en-US" dirty="0" smtClean="0">
                <a:latin typeface="Arial"/>
                <a:cs typeface="Arial"/>
                <a:sym typeface="Trebuchet MS" charset="0"/>
              </a:rPr>
              <a:t>System</a:t>
            </a:r>
            <a:endParaRPr lang="en-US" dirty="0">
              <a:latin typeface="Arial"/>
              <a:cs typeface="Arial"/>
            </a:endParaRPr>
          </a:p>
        </p:txBody>
      </p:sp>
      <p:sp>
        <p:nvSpPr>
          <p:cNvPr id="13" name="Rectangle 12"/>
          <p:cNvSpPr>
            <a:spLocks/>
          </p:cNvSpPr>
          <p:nvPr/>
        </p:nvSpPr>
        <p:spPr bwMode="auto">
          <a:xfrm>
            <a:off x="4572000" y="4953696"/>
            <a:ext cx="1519127" cy="632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algn="ctr" defTabSz="1300163"/>
            <a:r>
              <a:rPr lang="en-US" dirty="0" smtClean="0">
                <a:latin typeface="Arial"/>
                <a:cs typeface="Arial"/>
                <a:sym typeface="Trebuchet MS" charset="0"/>
              </a:rPr>
              <a:t>E-Textbooks &amp; Diverse Digital</a:t>
            </a:r>
          </a:p>
          <a:p>
            <a:pPr algn="ctr" defTabSz="1300163"/>
            <a:r>
              <a:rPr lang="en-US" dirty="0" smtClean="0">
                <a:latin typeface="Arial"/>
                <a:cs typeface="Arial"/>
                <a:sym typeface="Trebuchet MS" charset="0"/>
              </a:rPr>
              <a:t>Content</a:t>
            </a:r>
            <a:endParaRPr lang="en-US" dirty="0">
              <a:latin typeface="Arial"/>
              <a:cs typeface="Arial"/>
            </a:endParaRPr>
          </a:p>
        </p:txBody>
      </p:sp>
      <p:sp>
        <p:nvSpPr>
          <p:cNvPr id="14" name="Rectangle 13"/>
          <p:cNvSpPr>
            <a:spLocks/>
          </p:cNvSpPr>
          <p:nvPr/>
        </p:nvSpPr>
        <p:spPr bwMode="auto">
          <a:xfrm>
            <a:off x="1712868" y="4953696"/>
            <a:ext cx="1370295" cy="1513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algn="ctr" defTabSz="1300163"/>
            <a:r>
              <a:rPr lang="en-US" dirty="0" smtClean="0">
                <a:latin typeface="Arial"/>
                <a:cs typeface="Arial"/>
                <a:sym typeface="Trebuchet MS" charset="0"/>
              </a:rPr>
              <a:t>Classroom Capture</a:t>
            </a:r>
          </a:p>
          <a:p>
            <a:pPr algn="ctr" defTabSz="1300163"/>
            <a:r>
              <a:rPr lang="en-US" dirty="0" smtClean="0">
                <a:latin typeface="Arial"/>
                <a:cs typeface="Arial"/>
                <a:sym typeface="Trebuchet MS" charset="0"/>
              </a:rPr>
              <a:t>System</a:t>
            </a:r>
            <a:endParaRPr lang="en-US" dirty="0">
              <a:latin typeface="Arial"/>
              <a:cs typeface="Arial"/>
            </a:endParaRPr>
          </a:p>
        </p:txBody>
      </p:sp>
      <p:sp>
        <p:nvSpPr>
          <p:cNvPr id="15" name="Rectangle 14"/>
          <p:cNvSpPr>
            <a:spLocks/>
          </p:cNvSpPr>
          <p:nvPr/>
        </p:nvSpPr>
        <p:spPr bwMode="auto">
          <a:xfrm>
            <a:off x="142043" y="4953696"/>
            <a:ext cx="1629313" cy="81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algn="ctr" defTabSz="1300163"/>
            <a:r>
              <a:rPr lang="en-US" dirty="0" smtClean="0">
                <a:latin typeface="Arial"/>
                <a:cs typeface="Arial"/>
                <a:sym typeface="Trebuchet MS" charset="0"/>
              </a:rPr>
              <a:t>Learning</a:t>
            </a:r>
          </a:p>
          <a:p>
            <a:pPr algn="ctr" defTabSz="1300163"/>
            <a:r>
              <a:rPr lang="en-US" dirty="0" smtClean="0">
                <a:latin typeface="Arial"/>
                <a:cs typeface="Arial"/>
                <a:sym typeface="Trebuchet MS" charset="0"/>
              </a:rPr>
              <a:t>Management</a:t>
            </a:r>
          </a:p>
          <a:p>
            <a:pPr algn="ctr" defTabSz="1300163"/>
            <a:r>
              <a:rPr lang="en-US" dirty="0">
                <a:latin typeface="Arial"/>
                <a:cs typeface="Arial"/>
                <a:sym typeface="Trebuchet MS" charset="0"/>
              </a:rPr>
              <a:t>S</a:t>
            </a:r>
            <a:r>
              <a:rPr lang="en-US" dirty="0" smtClean="0">
                <a:latin typeface="Arial"/>
                <a:cs typeface="Arial"/>
                <a:sym typeface="Trebuchet MS" charset="0"/>
              </a:rPr>
              <a:t>ystem</a:t>
            </a:r>
            <a:endParaRPr lang="en-US" dirty="0">
              <a:latin typeface="Arial"/>
              <a:cs typeface="Arial"/>
            </a:endParaRPr>
          </a:p>
        </p:txBody>
      </p:sp>
      <p:sp>
        <p:nvSpPr>
          <p:cNvPr id="16" name="Rectangle 15"/>
          <p:cNvSpPr>
            <a:spLocks/>
          </p:cNvSpPr>
          <p:nvPr/>
        </p:nvSpPr>
        <p:spPr bwMode="auto">
          <a:xfrm>
            <a:off x="6096000" y="4953696"/>
            <a:ext cx="1342649" cy="6328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26435" tIns="72248" rIns="126435" bIns="72248"/>
          <a:lstStyle/>
          <a:p>
            <a:pPr algn="ctr" defTabSz="1300163"/>
            <a:r>
              <a:rPr lang="en-US" dirty="0" smtClean="0">
                <a:latin typeface="Arial"/>
                <a:cs typeface="Arial"/>
                <a:sym typeface="Trebuchet MS" charset="0"/>
              </a:rPr>
              <a:t>Clicker</a:t>
            </a:r>
          </a:p>
          <a:p>
            <a:pPr algn="ctr" defTabSz="1300163"/>
            <a:r>
              <a:rPr lang="en-US" dirty="0" smtClean="0">
                <a:latin typeface="Arial"/>
                <a:cs typeface="Arial"/>
                <a:sym typeface="Trebuchet MS" charset="0"/>
              </a:rPr>
              <a:t>Classroom</a:t>
            </a:r>
          </a:p>
          <a:p>
            <a:pPr algn="ctr" defTabSz="1300163"/>
            <a:r>
              <a:rPr lang="en-US" dirty="0" smtClean="0">
                <a:latin typeface="Arial"/>
                <a:cs typeface="Arial"/>
                <a:sym typeface="Trebuchet MS" charset="0"/>
              </a:rPr>
              <a:t>Feedback</a:t>
            </a:r>
          </a:p>
          <a:p>
            <a:pPr algn="ctr" defTabSz="1300163"/>
            <a:r>
              <a:rPr lang="en-US" dirty="0" smtClean="0">
                <a:latin typeface="Arial"/>
                <a:cs typeface="Arial"/>
                <a:sym typeface="Trebuchet MS" charset="0"/>
              </a:rPr>
              <a:t>System</a:t>
            </a:r>
            <a:endParaRPr lang="en-US" dirty="0">
              <a:latin typeface="Arial"/>
              <a:cs typeface="Arial"/>
            </a:endParaRPr>
          </a:p>
        </p:txBody>
      </p:sp>
    </p:spTree>
    <p:extLst>
      <p:ext uri="{BB962C8B-B14F-4D97-AF65-F5344CB8AC3E}">
        <p14:creationId xmlns:p14="http://schemas.microsoft.com/office/powerpoint/2010/main" val="1986193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creen Shot 2014-01-31 at 10.42.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708010" cy="6858000"/>
          </a:xfrm>
          <a:prstGeom prst="rect">
            <a:avLst/>
          </a:prstGeom>
        </p:spPr>
      </p:pic>
    </p:spTree>
    <p:extLst>
      <p:ext uri="{BB962C8B-B14F-4D97-AF65-F5344CB8AC3E}">
        <p14:creationId xmlns:p14="http://schemas.microsoft.com/office/powerpoint/2010/main" val="29034762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4294967295"/>
          </p:nvPr>
        </p:nvSpPr>
        <p:spPr>
          <a:xfrm>
            <a:off x="6553200" y="64008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r>
              <a:rPr lang="en-US" sz="900" b="0">
                <a:solidFill>
                  <a:schemeClr val="bg1"/>
                </a:solidFill>
                <a:latin typeface="Trebuchet MS" charset="0"/>
              </a:rPr>
              <a:t>Page </a:t>
            </a:r>
            <a:fld id="{0F37580A-2322-754F-A90B-514E84ACAECF}" type="slidenum">
              <a:rPr lang="en-US" sz="900" b="0">
                <a:solidFill>
                  <a:schemeClr val="bg1"/>
                </a:solidFill>
                <a:latin typeface="Trebuchet MS" charset="0"/>
              </a:rPr>
              <a:pPr/>
              <a:t>15</a:t>
            </a:fld>
            <a:endParaRPr lang="en-US" sz="900" b="0">
              <a:solidFill>
                <a:schemeClr val="bg1"/>
              </a:solidFill>
              <a:latin typeface="Trebuchet MS" charset="0"/>
            </a:endParaRPr>
          </a:p>
        </p:txBody>
      </p:sp>
      <p:sp>
        <p:nvSpPr>
          <p:cNvPr id="8" name="Rectangle 2"/>
          <p:cNvSpPr txBox="1">
            <a:spLocks noChangeArrowheads="1"/>
          </p:cNvSpPr>
          <p:nvPr/>
        </p:nvSpPr>
        <p:spPr>
          <a:xfrm>
            <a:off x="1752600" y="762000"/>
            <a:ext cx="5638800" cy="2895600"/>
          </a:xfrm>
          <a:prstGeom prst="rect">
            <a:avLst/>
          </a:prstGeom>
          <a:effectLst>
            <a:outerShdw blurRad="63500" dist="38099" dir="2700000" algn="ctr" rotWithShape="0">
              <a:schemeClr val="bg2">
                <a:alpha val="75000"/>
              </a:scheme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2A4B7E"/>
                </a:solidFill>
                <a:latin typeface="+mj-lt"/>
                <a:ea typeface="+mj-ea"/>
                <a:cs typeface="+mj-cs"/>
              </a:defRPr>
            </a:lvl1pPr>
          </a:lstStyle>
          <a:p>
            <a:pPr>
              <a:defRPr/>
            </a:pPr>
            <a:endParaRPr lang="en-US" sz="3600" b="1" dirty="0"/>
          </a:p>
        </p:txBody>
      </p:sp>
      <p:pic>
        <p:nvPicPr>
          <p:cNvPr id="3" name="Picture 2" descr="SafariScreenSnapz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16" y="-1"/>
            <a:ext cx="6510065" cy="6858001"/>
          </a:xfrm>
          <a:prstGeom prst="rect">
            <a:avLst/>
          </a:prstGeom>
        </p:spPr>
      </p:pic>
      <p:sp>
        <p:nvSpPr>
          <p:cNvPr id="4" name="Oval 3"/>
          <p:cNvSpPr/>
          <p:nvPr/>
        </p:nvSpPr>
        <p:spPr>
          <a:xfrm>
            <a:off x="3276600" y="2133600"/>
            <a:ext cx="2057400" cy="20574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5409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crobatScreenSnapz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23" y="152400"/>
            <a:ext cx="8276167" cy="6477000"/>
          </a:xfrm>
          <a:prstGeom prst="rect">
            <a:avLst/>
          </a:prstGeom>
        </p:spPr>
      </p:pic>
    </p:spTree>
    <p:extLst>
      <p:ext uri="{BB962C8B-B14F-4D97-AF65-F5344CB8AC3E}">
        <p14:creationId xmlns:p14="http://schemas.microsoft.com/office/powerpoint/2010/main" val="33679364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 name="Rounded Rectangle 83"/>
          <p:cNvSpPr/>
          <p:nvPr/>
        </p:nvSpPr>
        <p:spPr>
          <a:xfrm>
            <a:off x="4495800" y="1295400"/>
            <a:ext cx="1752600" cy="4572000"/>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female_he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1" y="1600200"/>
            <a:ext cx="1074616" cy="1117600"/>
          </a:xfrm>
          <a:prstGeom prst="rect">
            <a:avLst/>
          </a:prstGeom>
        </p:spPr>
      </p:pic>
      <p:pic>
        <p:nvPicPr>
          <p:cNvPr id="6" name="Picture 5" descr="male_he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4343400"/>
            <a:ext cx="1252451" cy="1219200"/>
          </a:xfrm>
          <a:prstGeom prst="rect">
            <a:avLst/>
          </a:prstGeom>
        </p:spPr>
      </p:pic>
      <p:pic>
        <p:nvPicPr>
          <p:cNvPr id="7" name="Picture 6" descr="grou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5617" y="4495800"/>
            <a:ext cx="1661583" cy="996950"/>
          </a:xfrm>
          <a:prstGeom prst="rect">
            <a:avLst/>
          </a:prstGeom>
        </p:spPr>
      </p:pic>
      <p:pic>
        <p:nvPicPr>
          <p:cNvPr id="8" name="Picture 7" descr="left_arrow.png"/>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6248400" y="3793490"/>
            <a:ext cx="1137920" cy="702310"/>
          </a:xfrm>
          <a:prstGeom prst="rect">
            <a:avLst/>
          </a:prstGeom>
        </p:spPr>
      </p:pic>
      <p:pic>
        <p:nvPicPr>
          <p:cNvPr id="19" name="Picture 18" descr="cc_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0" y="6540500"/>
            <a:ext cx="762000" cy="317500"/>
          </a:xfrm>
          <a:prstGeom prst="rect">
            <a:avLst/>
          </a:prstGeom>
        </p:spPr>
      </p:pic>
      <p:pic>
        <p:nvPicPr>
          <p:cNvPr id="20" name="Picture 19" descr="celtic-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 y="6541875"/>
            <a:ext cx="3333750" cy="298618"/>
          </a:xfrm>
          <a:prstGeom prst="rect">
            <a:avLst/>
          </a:prstGeom>
        </p:spPr>
      </p:pic>
      <p:pic>
        <p:nvPicPr>
          <p:cNvPr id="31" name="Picture 30" descr="greyarrow.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4200" y="1905000"/>
            <a:ext cx="1295400" cy="393700"/>
          </a:xfrm>
          <a:prstGeom prst="rect">
            <a:avLst/>
          </a:prstGeom>
        </p:spPr>
      </p:pic>
      <p:pic>
        <p:nvPicPr>
          <p:cNvPr id="30" name="Picture 29" descr="deployarrow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400" y="5361020"/>
            <a:ext cx="342900" cy="990600"/>
          </a:xfrm>
          <a:prstGeom prst="rect">
            <a:avLst/>
          </a:prstGeom>
        </p:spPr>
      </p:pic>
      <p:pic>
        <p:nvPicPr>
          <p:cNvPr id="32" name="Picture 31" descr="deployarrow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19200" y="5943600"/>
            <a:ext cx="5029200" cy="457200"/>
          </a:xfrm>
          <a:prstGeom prst="rect">
            <a:avLst/>
          </a:prstGeom>
        </p:spPr>
      </p:pic>
      <p:pic>
        <p:nvPicPr>
          <p:cNvPr id="33" name="Picture 32" descr="develop_arrow.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4400" y="2438400"/>
            <a:ext cx="457200" cy="2133600"/>
          </a:xfrm>
          <a:prstGeom prst="rect">
            <a:avLst/>
          </a:prstGeom>
        </p:spPr>
      </p:pic>
      <p:grpSp>
        <p:nvGrpSpPr>
          <p:cNvPr id="37" name="Group 36"/>
          <p:cNvGrpSpPr/>
          <p:nvPr/>
        </p:nvGrpSpPr>
        <p:grpSpPr>
          <a:xfrm>
            <a:off x="76200" y="1752600"/>
            <a:ext cx="1981200" cy="609600"/>
            <a:chOff x="228600" y="762000"/>
            <a:chExt cx="2438400" cy="609600"/>
          </a:xfrm>
        </p:grpSpPr>
        <p:sp>
          <p:nvSpPr>
            <p:cNvPr id="34" name="Rectangle 33"/>
            <p:cNvSpPr/>
            <p:nvPr/>
          </p:nvSpPr>
          <p:spPr>
            <a:xfrm>
              <a:off x="228600" y="762000"/>
              <a:ext cx="2438400" cy="609600"/>
            </a:xfrm>
            <a:prstGeom prst="rect">
              <a:avLst/>
            </a:prstGeom>
            <a:gradFill flip="none" rotWithShape="1">
              <a:gsLst>
                <a:gs pos="0">
                  <a:schemeClr val="bg1">
                    <a:alpha val="57000"/>
                  </a:schemeClr>
                </a:gs>
                <a:gs pos="100000">
                  <a:schemeClr val="bg1">
                    <a:alpha val="0"/>
                  </a:schemeClr>
                </a:gs>
              </a:gsLst>
              <a:lin ang="16200000" scaled="0"/>
              <a:tileRect/>
            </a:gradFill>
            <a:ln w="3175" cap="rnd"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609600" y="838200"/>
              <a:ext cx="2057400" cy="461665"/>
            </a:xfrm>
            <a:prstGeom prst="rect">
              <a:avLst/>
            </a:prstGeom>
            <a:noFill/>
          </p:spPr>
          <p:txBody>
            <a:bodyPr wrap="square" rtlCol="0">
              <a:spAutoFit/>
            </a:bodyPr>
            <a:lstStyle/>
            <a:p>
              <a:r>
                <a:rPr lang="en-US" sz="2400" b="1" dirty="0" smtClean="0">
                  <a:solidFill>
                    <a:schemeClr val="bg1">
                      <a:lumMod val="50000"/>
                    </a:schemeClr>
                  </a:solidFill>
                  <a:latin typeface="Century Gothic"/>
                  <a:cs typeface="Century Gothic"/>
                </a:rPr>
                <a:t>DEVELOP</a:t>
              </a:r>
              <a:endParaRPr lang="en-US" sz="2400" b="1" dirty="0">
                <a:solidFill>
                  <a:schemeClr val="bg1">
                    <a:lumMod val="50000"/>
                  </a:schemeClr>
                </a:solidFill>
                <a:latin typeface="Century Gothic"/>
                <a:cs typeface="Century Gothic"/>
              </a:endParaRPr>
            </a:p>
          </p:txBody>
        </p:sp>
        <p:sp>
          <p:nvSpPr>
            <p:cNvPr id="36" name="Rectangle 35"/>
            <p:cNvSpPr/>
            <p:nvPr/>
          </p:nvSpPr>
          <p:spPr>
            <a:xfrm>
              <a:off x="228600" y="914400"/>
              <a:ext cx="76200" cy="304800"/>
            </a:xfrm>
            <a:prstGeom prst="rect">
              <a:avLst/>
            </a:prstGeom>
            <a:solidFill>
              <a:srgbClr val="D7632A"/>
            </a:solidFill>
            <a:ln>
              <a:solidFill>
                <a:srgbClr val="D763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76200" y="4621180"/>
            <a:ext cx="1981200" cy="609600"/>
            <a:chOff x="228600" y="762000"/>
            <a:chExt cx="2438400" cy="609600"/>
          </a:xfrm>
        </p:grpSpPr>
        <p:sp>
          <p:nvSpPr>
            <p:cNvPr id="39" name="Rectangle 38"/>
            <p:cNvSpPr/>
            <p:nvPr/>
          </p:nvSpPr>
          <p:spPr>
            <a:xfrm>
              <a:off x="228600" y="762000"/>
              <a:ext cx="2438400" cy="609600"/>
            </a:xfrm>
            <a:prstGeom prst="rect">
              <a:avLst/>
            </a:prstGeom>
            <a:gradFill flip="none" rotWithShape="1">
              <a:gsLst>
                <a:gs pos="0">
                  <a:schemeClr val="bg1">
                    <a:alpha val="57000"/>
                  </a:schemeClr>
                </a:gs>
                <a:gs pos="100000">
                  <a:schemeClr val="bg1">
                    <a:alpha val="0"/>
                  </a:schemeClr>
                </a:gs>
              </a:gsLst>
              <a:lin ang="16200000" scaled="0"/>
              <a:tileRect/>
            </a:gradFill>
            <a:ln w="3175" cap="rnd"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609600" y="838200"/>
              <a:ext cx="2057400" cy="461665"/>
            </a:xfrm>
            <a:prstGeom prst="rect">
              <a:avLst/>
            </a:prstGeom>
            <a:noFill/>
          </p:spPr>
          <p:txBody>
            <a:bodyPr wrap="square" rtlCol="0">
              <a:spAutoFit/>
            </a:bodyPr>
            <a:lstStyle/>
            <a:p>
              <a:r>
                <a:rPr lang="en-US" sz="2400" b="1" dirty="0" smtClean="0">
                  <a:solidFill>
                    <a:schemeClr val="bg1">
                      <a:lumMod val="50000"/>
                    </a:schemeClr>
                  </a:solidFill>
                  <a:latin typeface="Century Gothic"/>
                  <a:cs typeface="Century Gothic"/>
                </a:rPr>
                <a:t>DEPLOY</a:t>
              </a:r>
              <a:endParaRPr lang="en-US" sz="2400" b="1" dirty="0">
                <a:solidFill>
                  <a:schemeClr val="bg1">
                    <a:lumMod val="50000"/>
                  </a:schemeClr>
                </a:solidFill>
                <a:latin typeface="Century Gothic"/>
                <a:cs typeface="Century Gothic"/>
              </a:endParaRPr>
            </a:p>
          </p:txBody>
        </p:sp>
        <p:sp>
          <p:nvSpPr>
            <p:cNvPr id="41" name="Rectangle 40"/>
            <p:cNvSpPr/>
            <p:nvPr/>
          </p:nvSpPr>
          <p:spPr>
            <a:xfrm>
              <a:off x="228600" y="914400"/>
              <a:ext cx="76200" cy="304800"/>
            </a:xfrm>
            <a:prstGeom prst="rect">
              <a:avLst/>
            </a:prstGeom>
            <a:solidFill>
              <a:srgbClr val="266A92"/>
            </a:solidFill>
            <a:ln>
              <a:solidFill>
                <a:srgbClr val="266A9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324600" y="5831730"/>
            <a:ext cx="1828800" cy="609600"/>
            <a:chOff x="228600" y="762000"/>
            <a:chExt cx="2438400" cy="609600"/>
          </a:xfrm>
        </p:grpSpPr>
        <p:sp>
          <p:nvSpPr>
            <p:cNvPr id="43" name="Rectangle 42"/>
            <p:cNvSpPr/>
            <p:nvPr/>
          </p:nvSpPr>
          <p:spPr>
            <a:xfrm>
              <a:off x="228600" y="762000"/>
              <a:ext cx="2438400" cy="609600"/>
            </a:xfrm>
            <a:prstGeom prst="rect">
              <a:avLst/>
            </a:prstGeom>
            <a:gradFill flip="none" rotWithShape="1">
              <a:gsLst>
                <a:gs pos="0">
                  <a:schemeClr val="bg1">
                    <a:alpha val="57000"/>
                  </a:schemeClr>
                </a:gs>
                <a:gs pos="100000">
                  <a:schemeClr val="bg1">
                    <a:alpha val="0"/>
                  </a:schemeClr>
                </a:gs>
              </a:gsLst>
              <a:lin ang="16200000" scaled="0"/>
              <a:tileRect/>
            </a:gradFill>
            <a:ln w="3175" cap="rnd" cmpd="sng">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609600" y="838200"/>
              <a:ext cx="2057400" cy="461665"/>
            </a:xfrm>
            <a:prstGeom prst="rect">
              <a:avLst/>
            </a:prstGeom>
            <a:noFill/>
          </p:spPr>
          <p:txBody>
            <a:bodyPr wrap="square" rtlCol="0">
              <a:spAutoFit/>
            </a:bodyPr>
            <a:lstStyle/>
            <a:p>
              <a:r>
                <a:rPr lang="en-US" sz="2400" b="1" dirty="0" smtClean="0">
                  <a:solidFill>
                    <a:schemeClr val="bg1">
                      <a:lumMod val="50000"/>
                    </a:schemeClr>
                  </a:solidFill>
                  <a:latin typeface="Century Gothic"/>
                  <a:cs typeface="Century Gothic"/>
                </a:rPr>
                <a:t>UTILIZE</a:t>
              </a:r>
              <a:endParaRPr lang="en-US" sz="2400" b="1" dirty="0">
                <a:solidFill>
                  <a:schemeClr val="bg1">
                    <a:lumMod val="50000"/>
                  </a:schemeClr>
                </a:solidFill>
                <a:latin typeface="Century Gothic"/>
                <a:cs typeface="Century Gothic"/>
              </a:endParaRPr>
            </a:p>
          </p:txBody>
        </p:sp>
        <p:sp>
          <p:nvSpPr>
            <p:cNvPr id="45" name="Rectangle 44"/>
            <p:cNvSpPr/>
            <p:nvPr/>
          </p:nvSpPr>
          <p:spPr>
            <a:xfrm>
              <a:off x="228600" y="914400"/>
              <a:ext cx="76200" cy="304800"/>
            </a:xfrm>
            <a:prstGeom prst="rect">
              <a:avLst/>
            </a:prstGeom>
            <a:solidFill>
              <a:srgbClr val="73B028"/>
            </a:solidFill>
            <a:ln>
              <a:solidFill>
                <a:srgbClr val="78B9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7" name="Picture 46" descr="greyarrow.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4200" y="4864100"/>
            <a:ext cx="1295400" cy="393700"/>
          </a:xfrm>
          <a:prstGeom prst="rect">
            <a:avLst/>
          </a:prstGeom>
        </p:spPr>
      </p:pic>
      <p:sp>
        <p:nvSpPr>
          <p:cNvPr id="49" name="Rectangle 48"/>
          <p:cNvSpPr/>
          <p:nvPr/>
        </p:nvSpPr>
        <p:spPr>
          <a:xfrm>
            <a:off x="1632644" y="2667000"/>
            <a:ext cx="2101156" cy="523220"/>
          </a:xfrm>
          <a:prstGeom prst="rect">
            <a:avLst/>
          </a:prstGeom>
        </p:spPr>
        <p:txBody>
          <a:bodyPr wrap="square">
            <a:spAutoFit/>
          </a:bodyPr>
          <a:lstStyle/>
          <a:p>
            <a:pPr algn="ctr"/>
            <a:r>
              <a:rPr lang="en-US" sz="1400" dirty="0" smtClean="0">
                <a:solidFill>
                  <a:schemeClr val="bg1">
                    <a:lumMod val="50000"/>
                  </a:schemeClr>
                </a:solidFill>
                <a:latin typeface="Century Gothic"/>
                <a:cs typeface="Century Gothic"/>
              </a:rPr>
              <a:t>Learning application</a:t>
            </a:r>
          </a:p>
          <a:p>
            <a:pPr algn="ctr"/>
            <a:r>
              <a:rPr lang="en-US" sz="1400" dirty="0">
                <a:solidFill>
                  <a:schemeClr val="bg1">
                    <a:lumMod val="50000"/>
                  </a:schemeClr>
                </a:solidFill>
                <a:latin typeface="Century Gothic"/>
                <a:cs typeface="Century Gothic"/>
              </a:rPr>
              <a:t>d</a:t>
            </a:r>
            <a:r>
              <a:rPr lang="en-US" sz="1400" dirty="0" smtClean="0">
                <a:solidFill>
                  <a:schemeClr val="bg1">
                    <a:lumMod val="50000"/>
                  </a:schemeClr>
                </a:solidFill>
                <a:latin typeface="Century Gothic"/>
                <a:cs typeface="Century Gothic"/>
              </a:rPr>
              <a:t>eveloper</a:t>
            </a:r>
            <a:endParaRPr lang="en-US" sz="1400" dirty="0">
              <a:solidFill>
                <a:schemeClr val="bg1">
                  <a:lumMod val="50000"/>
                </a:schemeClr>
              </a:solidFill>
              <a:latin typeface="Century Gothic"/>
              <a:cs typeface="Century Gothic"/>
            </a:endParaRPr>
          </a:p>
        </p:txBody>
      </p:sp>
      <p:sp>
        <p:nvSpPr>
          <p:cNvPr id="50" name="Rectangle 49"/>
          <p:cNvSpPr/>
          <p:nvPr/>
        </p:nvSpPr>
        <p:spPr>
          <a:xfrm>
            <a:off x="1600200" y="5496580"/>
            <a:ext cx="2112577" cy="523220"/>
          </a:xfrm>
          <a:prstGeom prst="rect">
            <a:avLst/>
          </a:prstGeom>
        </p:spPr>
        <p:txBody>
          <a:bodyPr wrap="none">
            <a:spAutoFit/>
          </a:bodyPr>
          <a:lstStyle/>
          <a:p>
            <a:pPr algn="ctr"/>
            <a:r>
              <a:rPr lang="en-US" sz="1400" dirty="0" smtClean="0">
                <a:solidFill>
                  <a:schemeClr val="bg1">
                    <a:lumMod val="50000"/>
                  </a:schemeClr>
                </a:solidFill>
                <a:latin typeface="Century Gothic"/>
                <a:cs typeface="Century Gothic"/>
              </a:rPr>
              <a:t>Portal or learning</a:t>
            </a:r>
          </a:p>
          <a:p>
            <a:pPr algn="ctr"/>
            <a:r>
              <a:rPr lang="en-US" sz="1400" dirty="0" smtClean="0">
                <a:solidFill>
                  <a:schemeClr val="bg1">
                    <a:lumMod val="50000"/>
                  </a:schemeClr>
                </a:solidFill>
                <a:latin typeface="Century Gothic"/>
                <a:cs typeface="Century Gothic"/>
              </a:rPr>
              <a:t>platform administrator</a:t>
            </a:r>
            <a:endParaRPr lang="en-US" sz="1400" dirty="0">
              <a:solidFill>
                <a:schemeClr val="bg1">
                  <a:lumMod val="50000"/>
                </a:schemeClr>
              </a:solidFill>
              <a:latin typeface="Century Gothic"/>
              <a:cs typeface="Century Gothic"/>
            </a:endParaRPr>
          </a:p>
        </p:txBody>
      </p:sp>
      <p:grpSp>
        <p:nvGrpSpPr>
          <p:cNvPr id="52" name="Group 51"/>
          <p:cNvGrpSpPr/>
          <p:nvPr/>
        </p:nvGrpSpPr>
        <p:grpSpPr>
          <a:xfrm>
            <a:off x="4876800" y="1371600"/>
            <a:ext cx="1041400" cy="965200"/>
            <a:chOff x="5257800" y="1600200"/>
            <a:chExt cx="1041400" cy="965200"/>
          </a:xfrm>
        </p:grpSpPr>
        <p:pic>
          <p:nvPicPr>
            <p:cNvPr id="9" name="Picture 8" descr="compute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57800" y="1600200"/>
              <a:ext cx="1041400" cy="965200"/>
            </a:xfrm>
            <a:prstGeom prst="rect">
              <a:avLst/>
            </a:prstGeom>
          </p:spPr>
        </p:pic>
        <p:sp>
          <p:nvSpPr>
            <p:cNvPr id="51" name="Rectangle 50"/>
            <p:cNvSpPr/>
            <p:nvPr/>
          </p:nvSpPr>
          <p:spPr>
            <a:xfrm>
              <a:off x="5486400" y="1752600"/>
              <a:ext cx="613983" cy="369332"/>
            </a:xfrm>
            <a:prstGeom prst="rect">
              <a:avLst/>
            </a:prstGeom>
          </p:spPr>
          <p:txBody>
            <a:bodyPr wrap="none">
              <a:spAutoFit/>
            </a:bodyPr>
            <a:lstStyle/>
            <a:p>
              <a:r>
                <a:rPr lang="en-US" b="1" dirty="0" smtClean="0">
                  <a:solidFill>
                    <a:srgbClr val="D7632A"/>
                  </a:solidFill>
                  <a:latin typeface="Century Gothic"/>
                  <a:cs typeface="Century Gothic"/>
                </a:rPr>
                <a:t>APP</a:t>
              </a:r>
              <a:endParaRPr lang="en-US" dirty="0">
                <a:solidFill>
                  <a:srgbClr val="D7632A"/>
                </a:solidFill>
              </a:endParaRPr>
            </a:p>
          </p:txBody>
        </p:sp>
      </p:grpSp>
      <p:grpSp>
        <p:nvGrpSpPr>
          <p:cNvPr id="55" name="Group 54"/>
          <p:cNvGrpSpPr/>
          <p:nvPr/>
        </p:nvGrpSpPr>
        <p:grpSpPr>
          <a:xfrm>
            <a:off x="4876800" y="4648200"/>
            <a:ext cx="1041400" cy="965200"/>
            <a:chOff x="5029200" y="4191000"/>
            <a:chExt cx="1041400" cy="965200"/>
          </a:xfrm>
        </p:grpSpPr>
        <p:pic>
          <p:nvPicPr>
            <p:cNvPr id="10" name="Picture 9" descr="computer_blue.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29200" y="4191000"/>
              <a:ext cx="1041400" cy="965200"/>
            </a:xfrm>
            <a:prstGeom prst="rect">
              <a:avLst/>
            </a:prstGeom>
          </p:spPr>
        </p:pic>
        <p:sp>
          <p:nvSpPr>
            <p:cNvPr id="53" name="Rectangle 52"/>
            <p:cNvSpPr/>
            <p:nvPr/>
          </p:nvSpPr>
          <p:spPr>
            <a:xfrm>
              <a:off x="5278966" y="4343400"/>
              <a:ext cx="613983" cy="369332"/>
            </a:xfrm>
            <a:prstGeom prst="rect">
              <a:avLst/>
            </a:prstGeom>
          </p:spPr>
          <p:txBody>
            <a:bodyPr wrap="none">
              <a:spAutoFit/>
            </a:bodyPr>
            <a:lstStyle/>
            <a:p>
              <a:r>
                <a:rPr lang="en-US" b="1" dirty="0" smtClean="0">
                  <a:solidFill>
                    <a:srgbClr val="163B4F"/>
                  </a:solidFill>
                  <a:latin typeface="Century Gothic"/>
                  <a:cs typeface="Century Gothic"/>
                </a:rPr>
                <a:t>LMS</a:t>
              </a:r>
              <a:endParaRPr lang="en-US" dirty="0">
                <a:solidFill>
                  <a:srgbClr val="163B4F"/>
                </a:solidFill>
              </a:endParaRPr>
            </a:p>
          </p:txBody>
        </p:sp>
      </p:grpSp>
      <p:grpSp>
        <p:nvGrpSpPr>
          <p:cNvPr id="64" name="Group 63"/>
          <p:cNvGrpSpPr/>
          <p:nvPr/>
        </p:nvGrpSpPr>
        <p:grpSpPr>
          <a:xfrm>
            <a:off x="2590800" y="76200"/>
            <a:ext cx="2362200" cy="1828800"/>
            <a:chOff x="1952978" y="90311"/>
            <a:chExt cx="2362200" cy="1828800"/>
          </a:xfrm>
        </p:grpSpPr>
        <p:pic>
          <p:nvPicPr>
            <p:cNvPr id="27" name="Picture 26" descr="cloud_caption1c.png"/>
            <p:cNvPicPr>
              <a:picLocks noChangeAspect="1"/>
            </p:cNvPicPr>
            <p:nvPr/>
          </p:nvPicPr>
          <p:blipFill>
            <a:blip r:embed="rId15">
              <a:alphaModFix amt="20000"/>
              <a:extLst>
                <a:ext uri="{28A0092B-C50C-407E-A947-70E740481C1C}">
                  <a14:useLocalDpi xmlns:a14="http://schemas.microsoft.com/office/drawing/2010/main" val="0"/>
                </a:ext>
              </a:extLst>
            </a:blip>
            <a:stretch>
              <a:fillRect/>
            </a:stretch>
          </p:blipFill>
          <p:spPr>
            <a:xfrm>
              <a:off x="1952978" y="90311"/>
              <a:ext cx="2362200" cy="1828800"/>
            </a:xfrm>
            <a:prstGeom prst="rect">
              <a:avLst/>
            </a:prstGeom>
          </p:spPr>
        </p:pic>
        <p:sp>
          <p:nvSpPr>
            <p:cNvPr id="62" name="Rectangle 61"/>
            <p:cNvSpPr/>
            <p:nvPr/>
          </p:nvSpPr>
          <p:spPr>
            <a:xfrm>
              <a:off x="2114791" y="251361"/>
              <a:ext cx="2052665" cy="830997"/>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Hey, this is great,</a:t>
              </a:r>
            </a:p>
            <a:p>
              <a:pPr algn="ctr"/>
              <a:r>
                <a:rPr lang="en-US" sz="1200" dirty="0" smtClean="0">
                  <a:solidFill>
                    <a:schemeClr val="bg1">
                      <a:lumMod val="50000"/>
                    </a:schemeClr>
                  </a:solidFill>
                  <a:latin typeface="Century Gothic"/>
                  <a:cs typeface="Century Gothic"/>
                </a:rPr>
                <a:t>I just need to write one</a:t>
              </a:r>
            </a:p>
            <a:p>
              <a:pPr algn="ctr"/>
              <a:r>
                <a:rPr lang="en-US" sz="1200" dirty="0" smtClean="0">
                  <a:solidFill>
                    <a:schemeClr val="bg1">
                      <a:lumMod val="50000"/>
                    </a:schemeClr>
                  </a:solidFill>
                  <a:latin typeface="Century Gothic"/>
                  <a:cs typeface="Century Gothic"/>
                </a:rPr>
                <a:t>integration using my own</a:t>
              </a:r>
            </a:p>
            <a:p>
              <a:pPr algn="ctr"/>
              <a:r>
                <a:rPr lang="en-US" sz="1200" dirty="0" smtClean="0">
                  <a:solidFill>
                    <a:schemeClr val="bg1">
                      <a:lumMod val="50000"/>
                    </a:schemeClr>
                  </a:solidFill>
                  <a:latin typeface="Century Gothic"/>
                  <a:cs typeface="Century Gothic"/>
                </a:rPr>
                <a:t>language of choice</a:t>
              </a:r>
              <a:endParaRPr lang="en-US" sz="1200" dirty="0">
                <a:solidFill>
                  <a:schemeClr val="bg1">
                    <a:lumMod val="50000"/>
                  </a:schemeClr>
                </a:solidFill>
                <a:latin typeface="Century Gothic"/>
                <a:cs typeface="Century Gothic"/>
              </a:endParaRPr>
            </a:p>
          </p:txBody>
        </p:sp>
      </p:grpSp>
      <p:pic>
        <p:nvPicPr>
          <p:cNvPr id="29" name="Picture 28" descr="cloud_caption1b.png"/>
          <p:cNvPicPr>
            <a:picLocks noChangeAspect="1"/>
          </p:cNvPicPr>
          <p:nvPr/>
        </p:nvPicPr>
        <p:blipFill>
          <a:blip r:embed="rId16">
            <a:alphaModFix amt="23000"/>
            <a:extLst>
              <a:ext uri="{28A0092B-C50C-407E-A947-70E740481C1C}">
                <a14:useLocalDpi xmlns:a14="http://schemas.microsoft.com/office/drawing/2010/main" val="0"/>
              </a:ext>
            </a:extLst>
          </a:blip>
          <a:stretch>
            <a:fillRect/>
          </a:stretch>
        </p:blipFill>
        <p:spPr>
          <a:xfrm>
            <a:off x="2971800" y="1524000"/>
            <a:ext cx="304800" cy="196173"/>
          </a:xfrm>
          <a:prstGeom prst="rect">
            <a:avLst/>
          </a:prstGeom>
        </p:spPr>
      </p:pic>
      <p:grpSp>
        <p:nvGrpSpPr>
          <p:cNvPr id="87" name="Group 86"/>
          <p:cNvGrpSpPr/>
          <p:nvPr/>
        </p:nvGrpSpPr>
        <p:grpSpPr>
          <a:xfrm>
            <a:off x="2514600" y="3200400"/>
            <a:ext cx="1905000" cy="1981200"/>
            <a:chOff x="7239000" y="1066800"/>
            <a:chExt cx="1905000" cy="1981200"/>
          </a:xfrm>
        </p:grpSpPr>
        <p:grpSp>
          <p:nvGrpSpPr>
            <p:cNvPr id="67" name="Group 66"/>
            <p:cNvGrpSpPr/>
            <p:nvPr/>
          </p:nvGrpSpPr>
          <p:grpSpPr>
            <a:xfrm>
              <a:off x="7239000" y="1066800"/>
              <a:ext cx="1905000" cy="1981200"/>
              <a:chOff x="2133600" y="-76200"/>
              <a:chExt cx="1828800" cy="1981200"/>
            </a:xfrm>
          </p:grpSpPr>
          <p:pic>
            <p:nvPicPr>
              <p:cNvPr id="69" name="Picture 68" descr="cloud_caption1c.png"/>
              <p:cNvPicPr>
                <a:picLocks noChangeAspect="1"/>
              </p:cNvPicPr>
              <p:nvPr/>
            </p:nvPicPr>
            <p:blipFill>
              <a:blip r:embed="rId15">
                <a:alphaModFix amt="20000"/>
                <a:extLst>
                  <a:ext uri="{28A0092B-C50C-407E-A947-70E740481C1C}">
                    <a14:useLocalDpi xmlns:a14="http://schemas.microsoft.com/office/drawing/2010/main" val="0"/>
                  </a:ext>
                </a:extLst>
              </a:blip>
              <a:stretch>
                <a:fillRect/>
              </a:stretch>
            </p:blipFill>
            <p:spPr>
              <a:xfrm>
                <a:off x="2133600" y="-76200"/>
                <a:ext cx="1828800" cy="1981200"/>
              </a:xfrm>
              <a:prstGeom prst="rect">
                <a:avLst/>
              </a:prstGeom>
            </p:spPr>
          </p:pic>
          <p:sp>
            <p:nvSpPr>
              <p:cNvPr id="70" name="Rectangle 69"/>
              <p:cNvSpPr/>
              <p:nvPr/>
            </p:nvSpPr>
            <p:spPr>
              <a:xfrm>
                <a:off x="2133600" y="36285"/>
                <a:ext cx="1792515" cy="1015663"/>
              </a:xfrm>
              <a:prstGeom prst="rect">
                <a:avLst/>
              </a:prstGeom>
            </p:spPr>
            <p:txBody>
              <a:bodyPr wrap="square">
                <a:spAutoFit/>
              </a:bodyPr>
              <a:lstStyle/>
              <a:p>
                <a:pPr algn="ctr"/>
                <a:r>
                  <a:rPr lang="en-US" sz="1200" dirty="0" smtClean="0">
                    <a:solidFill>
                      <a:schemeClr val="bg1">
                        <a:lumMod val="50000"/>
                      </a:schemeClr>
                    </a:solidFill>
                    <a:latin typeface="Century Gothic"/>
                    <a:cs typeface="Century Gothic"/>
                  </a:rPr>
                  <a:t>This certainly</a:t>
                </a:r>
              </a:p>
              <a:p>
                <a:pPr algn="ctr"/>
                <a:r>
                  <a:rPr lang="en-US" sz="1200" dirty="0" smtClean="0">
                    <a:solidFill>
                      <a:schemeClr val="bg1">
                        <a:lumMod val="50000"/>
                      </a:schemeClr>
                    </a:solidFill>
                    <a:latin typeface="Century Gothic"/>
                    <a:cs typeface="Century Gothic"/>
                  </a:rPr>
                  <a:t>beats</a:t>
                </a:r>
                <a:r>
                  <a:rPr lang="en-US" sz="1200" dirty="0">
                    <a:solidFill>
                      <a:schemeClr val="bg1">
                        <a:lumMod val="50000"/>
                      </a:schemeClr>
                    </a:solidFill>
                    <a:latin typeface="Century Gothic"/>
                    <a:cs typeface="Century Gothic"/>
                  </a:rPr>
                  <a:t> </a:t>
                </a:r>
                <a:r>
                  <a:rPr lang="en-US" sz="1200" dirty="0" smtClean="0">
                    <a:solidFill>
                      <a:schemeClr val="bg1">
                        <a:lumMod val="50000"/>
                      </a:schemeClr>
                    </a:solidFill>
                    <a:latin typeface="Century Gothic"/>
                    <a:cs typeface="Century Gothic"/>
                  </a:rPr>
                  <a:t>having to upgrade our systems every time we add</a:t>
                </a:r>
              </a:p>
              <a:p>
                <a:pPr algn="ctr"/>
                <a:r>
                  <a:rPr lang="en-US" sz="1200" dirty="0" smtClean="0">
                    <a:solidFill>
                      <a:schemeClr val="bg1">
                        <a:lumMod val="50000"/>
                      </a:schemeClr>
                    </a:solidFill>
                    <a:latin typeface="Century Gothic"/>
                    <a:cs typeface="Century Gothic"/>
                  </a:rPr>
                  <a:t>a new application</a:t>
                </a:r>
                <a:endParaRPr lang="en-US" sz="1200" dirty="0">
                  <a:solidFill>
                    <a:schemeClr val="bg1">
                      <a:lumMod val="50000"/>
                    </a:schemeClr>
                  </a:solidFill>
                  <a:latin typeface="Century Gothic"/>
                  <a:cs typeface="Century Gothic"/>
                </a:endParaRPr>
              </a:p>
            </p:txBody>
          </p:sp>
        </p:grpSp>
        <p:pic>
          <p:nvPicPr>
            <p:cNvPr id="68" name="Picture 67" descr="cloud_caption1b.png"/>
            <p:cNvPicPr>
              <a:picLocks noChangeAspect="1"/>
            </p:cNvPicPr>
            <p:nvPr/>
          </p:nvPicPr>
          <p:blipFill>
            <a:blip r:embed="rId16">
              <a:alphaModFix amt="23000"/>
              <a:extLst>
                <a:ext uri="{28A0092B-C50C-407E-A947-70E740481C1C}">
                  <a14:useLocalDpi xmlns:a14="http://schemas.microsoft.com/office/drawing/2010/main" val="0"/>
                </a:ext>
              </a:extLst>
            </a:blip>
            <a:stretch>
              <a:fillRect/>
            </a:stretch>
          </p:blipFill>
          <p:spPr>
            <a:xfrm>
              <a:off x="7647820" y="2438400"/>
              <a:ext cx="276980" cy="171137"/>
            </a:xfrm>
            <a:prstGeom prst="rect">
              <a:avLst/>
            </a:prstGeom>
          </p:spPr>
        </p:pic>
      </p:grpSp>
      <p:grpSp>
        <p:nvGrpSpPr>
          <p:cNvPr id="79" name="Group 78"/>
          <p:cNvGrpSpPr/>
          <p:nvPr/>
        </p:nvGrpSpPr>
        <p:grpSpPr>
          <a:xfrm>
            <a:off x="4550449" y="2362200"/>
            <a:ext cx="1067570" cy="2303869"/>
            <a:chOff x="4626649" y="2362200"/>
            <a:chExt cx="1067570" cy="2303869"/>
          </a:xfrm>
        </p:grpSpPr>
        <p:pic>
          <p:nvPicPr>
            <p:cNvPr id="56" name="Picture 55" descr="arrowdown1.png"/>
            <p:cNvPicPr preferRelativeResize="0">
              <a:picLocks/>
            </p:cNvPicPr>
            <p:nvPr/>
          </p:nvPicPr>
          <p:blipFill>
            <a:blip r:embed="rId1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flipV="1">
              <a:off x="5109735" y="2362200"/>
              <a:ext cx="101399" cy="365760"/>
            </a:xfrm>
            <a:prstGeom prst="rect">
              <a:avLst/>
            </a:prstGeom>
            <a:noFill/>
            <a:ln>
              <a:noFill/>
            </a:ln>
          </p:spPr>
        </p:pic>
        <p:sp>
          <p:nvSpPr>
            <p:cNvPr id="57" name="Rectangle 56"/>
            <p:cNvSpPr/>
            <p:nvPr/>
          </p:nvSpPr>
          <p:spPr>
            <a:xfrm>
              <a:off x="4789592" y="2667000"/>
              <a:ext cx="741684"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Launch</a:t>
              </a:r>
              <a:endParaRPr lang="en-US" sz="1200" dirty="0">
                <a:solidFill>
                  <a:schemeClr val="bg1">
                    <a:lumMod val="50000"/>
                  </a:schemeClr>
                </a:solidFill>
                <a:latin typeface="Century Gothic"/>
                <a:cs typeface="Century Gothic"/>
              </a:endParaRPr>
            </a:p>
          </p:txBody>
        </p:sp>
        <p:sp>
          <p:nvSpPr>
            <p:cNvPr id="58" name="Rectangle 57"/>
            <p:cNvSpPr/>
            <p:nvPr/>
          </p:nvSpPr>
          <p:spPr>
            <a:xfrm>
              <a:off x="4650845" y="3202519"/>
              <a:ext cx="1019179"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Enrollments</a:t>
              </a:r>
              <a:endParaRPr lang="en-US" sz="1200" dirty="0">
                <a:solidFill>
                  <a:schemeClr val="bg1">
                    <a:lumMod val="50000"/>
                  </a:schemeClr>
                </a:solidFill>
                <a:latin typeface="Century Gothic"/>
                <a:cs typeface="Century Gothic"/>
              </a:endParaRPr>
            </a:p>
          </p:txBody>
        </p:sp>
        <p:sp>
          <p:nvSpPr>
            <p:cNvPr id="59" name="Rectangle 58"/>
            <p:cNvSpPr/>
            <p:nvPr/>
          </p:nvSpPr>
          <p:spPr>
            <a:xfrm>
              <a:off x="4626649" y="4066401"/>
              <a:ext cx="1067570"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Saved data</a:t>
              </a:r>
              <a:endParaRPr lang="en-US" sz="1200" dirty="0">
                <a:solidFill>
                  <a:schemeClr val="bg1">
                    <a:lumMod val="50000"/>
                  </a:schemeClr>
                </a:solidFill>
                <a:latin typeface="Century Gothic"/>
                <a:cs typeface="Century Gothic"/>
              </a:endParaRPr>
            </a:p>
          </p:txBody>
        </p:sp>
        <p:pic>
          <p:nvPicPr>
            <p:cNvPr id="71" name="Picture 70" descr="arrowdown2.png"/>
            <p:cNvPicPr>
              <a:picLocks noChangeAspect="1"/>
            </p:cNvPicPr>
            <p:nvPr/>
          </p:nvPicPr>
          <p:blipFill>
            <a:blip r:embed="rId1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84234" y="3397251"/>
              <a:ext cx="152400" cy="713075"/>
            </a:xfrm>
            <a:prstGeom prst="rect">
              <a:avLst/>
            </a:prstGeom>
          </p:spPr>
        </p:pic>
        <p:pic>
          <p:nvPicPr>
            <p:cNvPr id="77" name="Picture 76" descr="arrowdown2.png"/>
            <p:cNvPicPr preferRelativeResize="0">
              <a:picLocks/>
            </p:cNvPicPr>
            <p:nvPr/>
          </p:nvPicPr>
          <p:blipFill>
            <a:blip r:embed="rId1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84234" y="4309532"/>
              <a:ext cx="152400" cy="356537"/>
            </a:xfrm>
            <a:prstGeom prst="rect">
              <a:avLst/>
            </a:prstGeom>
          </p:spPr>
        </p:pic>
        <p:pic>
          <p:nvPicPr>
            <p:cNvPr id="78" name="Picture 77" descr="arrowdown2.png"/>
            <p:cNvPicPr preferRelativeResize="0">
              <a:picLocks/>
            </p:cNvPicPr>
            <p:nvPr/>
          </p:nvPicPr>
          <p:blipFill>
            <a:blip r:embed="rId1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84234" y="2895600"/>
              <a:ext cx="152400" cy="356537"/>
            </a:xfrm>
            <a:prstGeom prst="rect">
              <a:avLst/>
            </a:prstGeom>
          </p:spPr>
        </p:pic>
      </p:grpSp>
      <p:grpSp>
        <p:nvGrpSpPr>
          <p:cNvPr id="81" name="Group 80"/>
          <p:cNvGrpSpPr/>
          <p:nvPr/>
        </p:nvGrpSpPr>
        <p:grpSpPr>
          <a:xfrm>
            <a:off x="5257800" y="2362200"/>
            <a:ext cx="971239" cy="2322676"/>
            <a:chOff x="5334000" y="2362200"/>
            <a:chExt cx="971239" cy="2322676"/>
          </a:xfrm>
        </p:grpSpPr>
        <p:pic>
          <p:nvPicPr>
            <p:cNvPr id="16" name="Picture 15" descr="arrowdown1.png"/>
            <p:cNvPicPr preferRelativeResize="0">
              <a:picLocks/>
            </p:cNvPicPr>
            <p:nvPr/>
          </p:nvPicPr>
          <p:blipFill>
            <a:blip r:embed="rId17">
              <a:extLst>
                <a:ext uri="{28A0092B-C50C-407E-A947-70E740481C1C}">
                  <a14:useLocalDpi xmlns:a14="http://schemas.microsoft.com/office/drawing/2010/main" val="0"/>
                </a:ext>
              </a:extLst>
            </a:blip>
            <a:stretch>
              <a:fillRect/>
            </a:stretch>
          </p:blipFill>
          <p:spPr>
            <a:xfrm flipH="1">
              <a:off x="5757780" y="3888319"/>
              <a:ext cx="123678" cy="796557"/>
            </a:xfrm>
            <a:prstGeom prst="rect">
              <a:avLst/>
            </a:prstGeom>
          </p:spPr>
        </p:pic>
        <p:pic>
          <p:nvPicPr>
            <p:cNvPr id="17" name="Picture 16" descr="arrowdown2.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743419" y="2362200"/>
              <a:ext cx="152400" cy="581025"/>
            </a:xfrm>
            <a:prstGeom prst="rect">
              <a:avLst/>
            </a:prstGeom>
          </p:spPr>
        </p:pic>
        <p:sp>
          <p:nvSpPr>
            <p:cNvPr id="60" name="Rectangle 59"/>
            <p:cNvSpPr/>
            <p:nvPr/>
          </p:nvSpPr>
          <p:spPr>
            <a:xfrm>
              <a:off x="5451895" y="2895600"/>
              <a:ext cx="735448"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Grades</a:t>
              </a:r>
              <a:endParaRPr lang="en-US" sz="1200" dirty="0">
                <a:solidFill>
                  <a:schemeClr val="bg1">
                    <a:lumMod val="50000"/>
                  </a:schemeClr>
                </a:solidFill>
                <a:latin typeface="Century Gothic"/>
                <a:cs typeface="Century Gothic"/>
              </a:endParaRPr>
            </a:p>
          </p:txBody>
        </p:sp>
        <p:sp>
          <p:nvSpPr>
            <p:cNvPr id="61" name="Rectangle 60"/>
            <p:cNvSpPr/>
            <p:nvPr/>
          </p:nvSpPr>
          <p:spPr>
            <a:xfrm>
              <a:off x="5334000" y="3657600"/>
              <a:ext cx="971239"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Save Data</a:t>
              </a:r>
              <a:endParaRPr lang="en-US" sz="1200" dirty="0">
                <a:solidFill>
                  <a:schemeClr val="bg1">
                    <a:lumMod val="50000"/>
                  </a:schemeClr>
                </a:solidFill>
                <a:latin typeface="Century Gothic"/>
                <a:cs typeface="Century Gothic"/>
              </a:endParaRPr>
            </a:p>
          </p:txBody>
        </p:sp>
        <p:pic>
          <p:nvPicPr>
            <p:cNvPr id="80" name="Picture 79" descr="arrowdown2.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743419" y="3124200"/>
              <a:ext cx="152400" cy="581025"/>
            </a:xfrm>
            <a:prstGeom prst="rect">
              <a:avLst/>
            </a:prstGeom>
          </p:spPr>
        </p:pic>
      </p:grpSp>
      <p:sp>
        <p:nvSpPr>
          <p:cNvPr id="82" name="Rectangle 81"/>
          <p:cNvSpPr/>
          <p:nvPr/>
        </p:nvSpPr>
        <p:spPr>
          <a:xfrm>
            <a:off x="6738511" y="5486400"/>
            <a:ext cx="957689" cy="307777"/>
          </a:xfrm>
          <a:prstGeom prst="rect">
            <a:avLst/>
          </a:prstGeom>
        </p:spPr>
        <p:txBody>
          <a:bodyPr wrap="none">
            <a:spAutoFit/>
          </a:bodyPr>
          <a:lstStyle/>
          <a:p>
            <a:pPr algn="ctr"/>
            <a:r>
              <a:rPr lang="en-US" sz="1400" dirty="0" smtClean="0">
                <a:solidFill>
                  <a:schemeClr val="bg1">
                    <a:lumMod val="50000"/>
                  </a:schemeClr>
                </a:solidFill>
                <a:latin typeface="Century Gothic"/>
                <a:cs typeface="Century Gothic"/>
              </a:rPr>
              <a:t>Teachers</a:t>
            </a:r>
            <a:endParaRPr lang="en-US" sz="1400" dirty="0">
              <a:solidFill>
                <a:schemeClr val="bg1">
                  <a:lumMod val="50000"/>
                </a:schemeClr>
              </a:solidFill>
              <a:latin typeface="Century Gothic"/>
              <a:cs typeface="Century Gothic"/>
            </a:endParaRPr>
          </a:p>
        </p:txBody>
      </p:sp>
      <p:pic>
        <p:nvPicPr>
          <p:cNvPr id="89" name="Picture 88" descr="grou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1295400"/>
            <a:ext cx="1661583" cy="996950"/>
          </a:xfrm>
          <a:prstGeom prst="rect">
            <a:avLst/>
          </a:prstGeom>
        </p:spPr>
      </p:pic>
      <p:sp>
        <p:nvSpPr>
          <p:cNvPr id="90" name="Rectangle 89"/>
          <p:cNvSpPr/>
          <p:nvPr/>
        </p:nvSpPr>
        <p:spPr>
          <a:xfrm>
            <a:off x="6821463" y="2286000"/>
            <a:ext cx="914558" cy="307777"/>
          </a:xfrm>
          <a:prstGeom prst="rect">
            <a:avLst/>
          </a:prstGeom>
        </p:spPr>
        <p:txBody>
          <a:bodyPr wrap="none">
            <a:spAutoFit/>
          </a:bodyPr>
          <a:lstStyle/>
          <a:p>
            <a:pPr algn="ctr"/>
            <a:r>
              <a:rPr lang="en-US" sz="1400" dirty="0" smtClean="0">
                <a:solidFill>
                  <a:schemeClr val="bg1">
                    <a:lumMod val="50000"/>
                  </a:schemeClr>
                </a:solidFill>
                <a:latin typeface="Century Gothic"/>
                <a:cs typeface="Century Gothic"/>
              </a:rPr>
              <a:t>Learners</a:t>
            </a:r>
            <a:endParaRPr lang="en-US" sz="1400" dirty="0">
              <a:solidFill>
                <a:schemeClr val="bg1">
                  <a:lumMod val="50000"/>
                </a:schemeClr>
              </a:solidFill>
              <a:latin typeface="Century Gothic"/>
              <a:cs typeface="Century Gothic"/>
            </a:endParaRPr>
          </a:p>
        </p:txBody>
      </p:sp>
      <p:pic>
        <p:nvPicPr>
          <p:cNvPr id="91" name="Picture 90" descr="left_arrow.png"/>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flipV="1">
            <a:off x="6248400" y="2514600"/>
            <a:ext cx="1137920" cy="702310"/>
          </a:xfrm>
          <a:prstGeom prst="rect">
            <a:avLst/>
          </a:prstGeom>
        </p:spPr>
      </p:pic>
      <p:grpSp>
        <p:nvGrpSpPr>
          <p:cNvPr id="92" name="Group 91"/>
          <p:cNvGrpSpPr/>
          <p:nvPr/>
        </p:nvGrpSpPr>
        <p:grpSpPr>
          <a:xfrm>
            <a:off x="6781800" y="0"/>
            <a:ext cx="2362200" cy="1828800"/>
            <a:chOff x="1952978" y="90311"/>
            <a:chExt cx="2362200" cy="1828800"/>
          </a:xfrm>
        </p:grpSpPr>
        <p:pic>
          <p:nvPicPr>
            <p:cNvPr id="93" name="Picture 92" descr="cloud_caption1c.png"/>
            <p:cNvPicPr>
              <a:picLocks noChangeAspect="1"/>
            </p:cNvPicPr>
            <p:nvPr/>
          </p:nvPicPr>
          <p:blipFill>
            <a:blip r:embed="rId15">
              <a:alphaModFix amt="20000"/>
              <a:extLst>
                <a:ext uri="{28A0092B-C50C-407E-A947-70E740481C1C}">
                  <a14:useLocalDpi xmlns:a14="http://schemas.microsoft.com/office/drawing/2010/main" val="0"/>
                </a:ext>
              </a:extLst>
            </a:blip>
            <a:stretch>
              <a:fillRect/>
            </a:stretch>
          </p:blipFill>
          <p:spPr>
            <a:xfrm>
              <a:off x="1952978" y="90311"/>
              <a:ext cx="2362200" cy="1828800"/>
            </a:xfrm>
            <a:prstGeom prst="rect">
              <a:avLst/>
            </a:prstGeom>
          </p:spPr>
        </p:pic>
        <p:sp>
          <p:nvSpPr>
            <p:cNvPr id="94" name="Rectangle 93"/>
            <p:cNvSpPr/>
            <p:nvPr/>
          </p:nvSpPr>
          <p:spPr>
            <a:xfrm>
              <a:off x="2026880" y="251361"/>
              <a:ext cx="2228495" cy="830997"/>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This is way better;</a:t>
              </a:r>
            </a:p>
            <a:p>
              <a:pPr algn="ctr"/>
              <a:r>
                <a:rPr lang="en-US" sz="1200" dirty="0" smtClean="0">
                  <a:solidFill>
                    <a:schemeClr val="bg1">
                      <a:lumMod val="50000"/>
                    </a:schemeClr>
                  </a:solidFill>
                  <a:latin typeface="Century Gothic"/>
                  <a:cs typeface="Century Gothic"/>
                </a:rPr>
                <a:t>no more separate logins,</a:t>
              </a:r>
            </a:p>
            <a:p>
              <a:pPr algn="ctr"/>
              <a:r>
                <a:rPr lang="en-US" sz="1200" dirty="0" smtClean="0">
                  <a:solidFill>
                    <a:schemeClr val="bg1">
                      <a:lumMod val="50000"/>
                    </a:schemeClr>
                  </a:solidFill>
                  <a:latin typeface="Century Gothic"/>
                  <a:cs typeface="Century Gothic"/>
                </a:rPr>
                <a:t>everything is available from</a:t>
              </a:r>
            </a:p>
            <a:p>
              <a:pPr algn="ctr"/>
              <a:r>
                <a:rPr lang="en-US" sz="1200" dirty="0" smtClean="0">
                  <a:solidFill>
                    <a:schemeClr val="bg1">
                      <a:lumMod val="50000"/>
                    </a:schemeClr>
                  </a:solidFill>
                  <a:latin typeface="Century Gothic"/>
                  <a:cs typeface="Century Gothic"/>
                </a:rPr>
                <a:t>within our online course.</a:t>
              </a:r>
              <a:endParaRPr lang="en-US" sz="1200" dirty="0">
                <a:solidFill>
                  <a:schemeClr val="bg1">
                    <a:lumMod val="50000"/>
                  </a:schemeClr>
                </a:solidFill>
                <a:latin typeface="Century Gothic"/>
                <a:cs typeface="Century Gothic"/>
              </a:endParaRPr>
            </a:p>
          </p:txBody>
        </p:sp>
      </p:grpSp>
      <p:pic>
        <p:nvPicPr>
          <p:cNvPr id="95" name="Picture 94" descr="cloud_caption1b.png"/>
          <p:cNvPicPr>
            <a:picLocks noChangeAspect="1"/>
          </p:cNvPicPr>
          <p:nvPr/>
        </p:nvPicPr>
        <p:blipFill>
          <a:blip r:embed="rId16">
            <a:alphaModFix amt="23000"/>
            <a:extLst>
              <a:ext uri="{28A0092B-C50C-407E-A947-70E740481C1C}">
                <a14:useLocalDpi xmlns:a14="http://schemas.microsoft.com/office/drawing/2010/main" val="0"/>
              </a:ext>
            </a:extLst>
          </a:blip>
          <a:stretch>
            <a:fillRect/>
          </a:stretch>
        </p:blipFill>
        <p:spPr>
          <a:xfrm>
            <a:off x="7391400" y="1219201"/>
            <a:ext cx="236789" cy="152400"/>
          </a:xfrm>
          <a:prstGeom prst="rect">
            <a:avLst/>
          </a:prstGeom>
        </p:spPr>
      </p:pic>
      <p:grpSp>
        <p:nvGrpSpPr>
          <p:cNvPr id="96" name="Group 95"/>
          <p:cNvGrpSpPr/>
          <p:nvPr/>
        </p:nvGrpSpPr>
        <p:grpSpPr>
          <a:xfrm>
            <a:off x="7315201" y="2743200"/>
            <a:ext cx="1828799" cy="2057400"/>
            <a:chOff x="1952978" y="90311"/>
            <a:chExt cx="2362200" cy="1828800"/>
          </a:xfrm>
        </p:grpSpPr>
        <p:pic>
          <p:nvPicPr>
            <p:cNvPr id="97" name="Picture 96" descr="cloud_caption1c.png"/>
            <p:cNvPicPr>
              <a:picLocks noChangeAspect="1"/>
            </p:cNvPicPr>
            <p:nvPr/>
          </p:nvPicPr>
          <p:blipFill>
            <a:blip r:embed="rId15">
              <a:alphaModFix amt="20000"/>
              <a:extLst>
                <a:ext uri="{28A0092B-C50C-407E-A947-70E740481C1C}">
                  <a14:useLocalDpi xmlns:a14="http://schemas.microsoft.com/office/drawing/2010/main" val="0"/>
                </a:ext>
              </a:extLst>
            </a:blip>
            <a:stretch>
              <a:fillRect/>
            </a:stretch>
          </p:blipFill>
          <p:spPr>
            <a:xfrm>
              <a:off x="1952978" y="90311"/>
              <a:ext cx="2362200" cy="1828800"/>
            </a:xfrm>
            <a:prstGeom prst="rect">
              <a:avLst/>
            </a:prstGeom>
          </p:spPr>
        </p:pic>
        <p:sp>
          <p:nvSpPr>
            <p:cNvPr id="98" name="Rectangle 97"/>
            <p:cNvSpPr/>
            <p:nvPr/>
          </p:nvSpPr>
          <p:spPr>
            <a:xfrm>
              <a:off x="2094262" y="251361"/>
              <a:ext cx="2093737" cy="1015663"/>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Wow, I can</a:t>
              </a:r>
            </a:p>
            <a:p>
              <a:pPr algn="ctr"/>
              <a:r>
                <a:rPr lang="en-US" sz="1200" dirty="0" smtClean="0">
                  <a:solidFill>
                    <a:schemeClr val="bg1">
                      <a:lumMod val="50000"/>
                    </a:schemeClr>
                  </a:solidFill>
                  <a:latin typeface="Century Gothic"/>
                  <a:cs typeface="Century Gothic"/>
                </a:rPr>
                <a:t>now link to new</a:t>
              </a:r>
            </a:p>
            <a:p>
              <a:pPr algn="ctr"/>
              <a:r>
                <a:rPr lang="en-US" sz="1200" dirty="0" smtClean="0">
                  <a:solidFill>
                    <a:schemeClr val="bg1">
                      <a:lumMod val="50000"/>
                    </a:schemeClr>
                  </a:solidFill>
                  <a:latin typeface="Century Gothic"/>
                  <a:cs typeface="Century Gothic"/>
                </a:rPr>
                <a:t>applications myself</a:t>
              </a:r>
            </a:p>
            <a:p>
              <a:pPr algn="ctr"/>
              <a:r>
                <a:rPr lang="en-US" sz="1200" dirty="0" smtClean="0">
                  <a:solidFill>
                    <a:schemeClr val="bg1">
                      <a:lumMod val="50000"/>
                    </a:schemeClr>
                  </a:solidFill>
                  <a:latin typeface="Century Gothic"/>
                  <a:cs typeface="Century Gothic"/>
                </a:rPr>
                <a:t>and get instant</a:t>
              </a:r>
            </a:p>
            <a:p>
              <a:pPr algn="ctr"/>
              <a:r>
                <a:rPr lang="en-US" sz="1200" dirty="0" smtClean="0">
                  <a:solidFill>
                    <a:schemeClr val="bg1">
                      <a:lumMod val="50000"/>
                    </a:schemeClr>
                  </a:solidFill>
                  <a:latin typeface="Century Gothic"/>
                  <a:cs typeface="Century Gothic"/>
                </a:rPr>
                <a:t>access!</a:t>
              </a:r>
              <a:endParaRPr lang="en-US" sz="1200" dirty="0">
                <a:solidFill>
                  <a:schemeClr val="bg1">
                    <a:lumMod val="50000"/>
                  </a:schemeClr>
                </a:solidFill>
                <a:latin typeface="Century Gothic"/>
                <a:cs typeface="Century Gothic"/>
              </a:endParaRPr>
            </a:p>
          </p:txBody>
        </p:sp>
      </p:grpSp>
      <p:pic>
        <p:nvPicPr>
          <p:cNvPr id="99" name="Picture 98" descr="cloud_caption1b.png"/>
          <p:cNvPicPr>
            <a:picLocks noChangeAspect="1"/>
          </p:cNvPicPr>
          <p:nvPr/>
        </p:nvPicPr>
        <p:blipFill>
          <a:blip r:embed="rId16">
            <a:alphaModFix amt="23000"/>
            <a:extLst>
              <a:ext uri="{28A0092B-C50C-407E-A947-70E740481C1C}">
                <a14:useLocalDpi xmlns:a14="http://schemas.microsoft.com/office/drawing/2010/main" val="0"/>
              </a:ext>
            </a:extLst>
          </a:blip>
          <a:stretch>
            <a:fillRect/>
          </a:stretch>
        </p:blipFill>
        <p:spPr>
          <a:xfrm>
            <a:off x="7467600" y="4419600"/>
            <a:ext cx="236789" cy="152400"/>
          </a:xfrm>
          <a:prstGeom prst="rect">
            <a:avLst/>
          </a:prstGeom>
        </p:spPr>
      </p:pic>
      <p:pic>
        <p:nvPicPr>
          <p:cNvPr id="100" name="Picture 99" descr="cloud_caption1b.png"/>
          <p:cNvPicPr>
            <a:picLocks noChangeAspect="1"/>
          </p:cNvPicPr>
          <p:nvPr/>
        </p:nvPicPr>
        <p:blipFill>
          <a:blip r:embed="rId16">
            <a:alphaModFix amt="23000"/>
            <a:extLst>
              <a:ext uri="{28A0092B-C50C-407E-A947-70E740481C1C}">
                <a14:useLocalDpi xmlns:a14="http://schemas.microsoft.com/office/drawing/2010/main" val="0"/>
              </a:ext>
            </a:extLst>
          </a:blip>
          <a:stretch>
            <a:fillRect/>
          </a:stretch>
        </p:blipFill>
        <p:spPr>
          <a:xfrm>
            <a:off x="7620000" y="4191000"/>
            <a:ext cx="355184" cy="228600"/>
          </a:xfrm>
          <a:prstGeom prst="rect">
            <a:avLst/>
          </a:prstGeom>
        </p:spPr>
      </p:pic>
      <p:sp>
        <p:nvSpPr>
          <p:cNvPr id="101" name="TextBox 100"/>
          <p:cNvSpPr txBox="1"/>
          <p:nvPr/>
        </p:nvSpPr>
        <p:spPr>
          <a:xfrm>
            <a:off x="0" y="323672"/>
            <a:ext cx="2820153" cy="1200328"/>
          </a:xfrm>
          <a:prstGeom prst="rect">
            <a:avLst/>
          </a:prstGeom>
          <a:noFill/>
        </p:spPr>
        <p:txBody>
          <a:bodyPr wrap="none" rtlCol="0">
            <a:spAutoFit/>
          </a:bodyPr>
          <a:lstStyle/>
          <a:p>
            <a:r>
              <a:rPr lang="en-US" sz="2400" b="1" dirty="0" smtClean="0">
                <a:solidFill>
                  <a:schemeClr val="bg1">
                    <a:lumMod val="50000"/>
                  </a:schemeClr>
                </a:solidFill>
              </a:rPr>
              <a:t>Benefits of IMS</a:t>
            </a:r>
          </a:p>
          <a:p>
            <a:r>
              <a:rPr lang="en-US" sz="2400" b="1" dirty="0" smtClean="0">
                <a:solidFill>
                  <a:schemeClr val="bg1">
                    <a:lumMod val="50000"/>
                  </a:schemeClr>
                </a:solidFill>
              </a:rPr>
              <a:t>Learning Tools</a:t>
            </a:r>
          </a:p>
          <a:p>
            <a:r>
              <a:rPr lang="en-US" sz="2400" b="1" dirty="0" smtClean="0">
                <a:solidFill>
                  <a:schemeClr val="bg1">
                    <a:lumMod val="50000"/>
                  </a:schemeClr>
                </a:solidFill>
              </a:rPr>
              <a:t>Interoperability (LTI)</a:t>
            </a:r>
            <a:endParaRPr lang="en-US" sz="2400" b="1" dirty="0">
              <a:solidFill>
                <a:schemeClr val="bg1">
                  <a:lumMod val="50000"/>
                </a:schemeClr>
              </a:solidFill>
            </a:endParaRPr>
          </a:p>
        </p:txBody>
      </p:sp>
      <p:pic>
        <p:nvPicPr>
          <p:cNvPr id="102" name="Picture 101" descr="cloud_caption1b.png"/>
          <p:cNvPicPr>
            <a:picLocks noChangeAspect="1"/>
          </p:cNvPicPr>
          <p:nvPr/>
        </p:nvPicPr>
        <p:blipFill>
          <a:blip r:embed="rId16">
            <a:alphaModFix amt="23000"/>
            <a:extLst>
              <a:ext uri="{28A0092B-C50C-407E-A947-70E740481C1C}">
                <a14:useLocalDpi xmlns:a14="http://schemas.microsoft.com/office/drawing/2010/main" val="0"/>
              </a:ext>
            </a:extLst>
          </a:blip>
          <a:stretch>
            <a:fillRect/>
          </a:stretch>
        </p:blipFill>
        <p:spPr>
          <a:xfrm>
            <a:off x="3124200" y="1295400"/>
            <a:ext cx="355184" cy="228600"/>
          </a:xfrm>
          <a:prstGeom prst="rect">
            <a:avLst/>
          </a:prstGeom>
        </p:spPr>
      </p:pic>
    </p:spTree>
    <p:extLst>
      <p:ext uri="{BB962C8B-B14F-4D97-AF65-F5344CB8AC3E}">
        <p14:creationId xmlns:p14="http://schemas.microsoft.com/office/powerpoint/2010/main" val="22748672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0"/>
            <a:ext cx="8229600" cy="1143000"/>
          </a:xfrm>
        </p:spPr>
        <p:txBody>
          <a:bodyPr>
            <a:normAutofit/>
          </a:bodyPr>
          <a:lstStyle/>
          <a:p>
            <a:r>
              <a:rPr lang="en-US" dirty="0" smtClean="0"/>
              <a:t>Platforms that Accept LTI Apps!</a:t>
            </a:r>
            <a:endParaRPr lang="en-US" dirty="0"/>
          </a:p>
        </p:txBody>
      </p:sp>
      <p:pic>
        <p:nvPicPr>
          <p:cNvPr id="3" name="Picture 2" descr="blackbo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71600"/>
            <a:ext cx="952500" cy="952500"/>
          </a:xfrm>
          <a:prstGeom prst="rect">
            <a:avLst/>
          </a:prstGeom>
        </p:spPr>
      </p:pic>
      <p:pic>
        <p:nvPicPr>
          <p:cNvPr id="5" name="Picture 4" descr="jenzaba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50" y="2724150"/>
            <a:ext cx="952500" cy="952500"/>
          </a:xfrm>
          <a:prstGeom prst="rect">
            <a:avLst/>
          </a:prstGeom>
        </p:spPr>
      </p:pic>
      <p:pic>
        <p:nvPicPr>
          <p:cNvPr id="6" name="Picture 5" descr="instructu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50" y="4044950"/>
            <a:ext cx="952500" cy="952500"/>
          </a:xfrm>
          <a:prstGeom prst="rect">
            <a:avLst/>
          </a:prstGeom>
        </p:spPr>
      </p:pic>
      <p:pic>
        <p:nvPicPr>
          <p:cNvPr id="7" name="Picture 6" descr="desire2lear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5257800"/>
            <a:ext cx="952500" cy="952500"/>
          </a:xfrm>
          <a:prstGeom prst="rect">
            <a:avLst/>
          </a:prstGeom>
        </p:spPr>
      </p:pic>
      <p:pic>
        <p:nvPicPr>
          <p:cNvPr id="8" name="Picture 7" descr="globalscholar.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9800" y="5791200"/>
            <a:ext cx="952500" cy="952500"/>
          </a:xfrm>
          <a:prstGeom prst="rect">
            <a:avLst/>
          </a:prstGeom>
        </p:spPr>
      </p:pic>
      <p:pic>
        <p:nvPicPr>
          <p:cNvPr id="9" name="Picture 8" descr="learningdotco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0" y="1219200"/>
            <a:ext cx="952500" cy="952500"/>
          </a:xfrm>
          <a:prstGeom prst="rect">
            <a:avLst/>
          </a:prstGeom>
        </p:spPr>
      </p:pic>
      <p:pic>
        <p:nvPicPr>
          <p:cNvPr id="10" name="Picture 9" descr="learningobject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4800" y="1295400"/>
            <a:ext cx="952500" cy="952500"/>
          </a:xfrm>
          <a:prstGeom prst="rect">
            <a:avLst/>
          </a:prstGeom>
        </p:spPr>
      </p:pic>
      <p:pic>
        <p:nvPicPr>
          <p:cNvPr id="11" name="Picture 10" descr="learningstudio.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71700" y="2667000"/>
            <a:ext cx="952500" cy="952500"/>
          </a:xfrm>
          <a:prstGeom prst="rect">
            <a:avLst/>
          </a:prstGeom>
        </p:spPr>
      </p:pic>
      <p:pic>
        <p:nvPicPr>
          <p:cNvPr id="12" name="Picture 11" descr="sakai.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0000" y="2514600"/>
            <a:ext cx="952500" cy="952500"/>
          </a:xfrm>
          <a:prstGeom prst="rect">
            <a:avLst/>
          </a:prstGeom>
        </p:spPr>
      </p:pic>
      <p:pic>
        <p:nvPicPr>
          <p:cNvPr id="13" name="Picture 12" descr="moodl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09800" y="4267200"/>
            <a:ext cx="952500" cy="952500"/>
          </a:xfrm>
          <a:prstGeom prst="rect">
            <a:avLst/>
          </a:prstGeom>
        </p:spPr>
      </p:pic>
      <p:pic>
        <p:nvPicPr>
          <p:cNvPr id="14" name="Picture 13" descr="safari.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10000" y="4038600"/>
            <a:ext cx="952500" cy="406400"/>
          </a:xfrm>
          <a:prstGeom prst="rect">
            <a:avLst/>
          </a:prstGeom>
        </p:spPr>
      </p:pic>
      <p:pic>
        <p:nvPicPr>
          <p:cNvPr id="15" name="Picture 14" descr="openclas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86200" y="5410200"/>
            <a:ext cx="952500" cy="952500"/>
          </a:xfrm>
          <a:prstGeom prst="rect">
            <a:avLst/>
          </a:prstGeom>
        </p:spPr>
      </p:pic>
      <p:pic>
        <p:nvPicPr>
          <p:cNvPr id="16" name="Picture 15" descr="apollo.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67400" y="1219200"/>
            <a:ext cx="952500" cy="952500"/>
          </a:xfrm>
          <a:prstGeom prst="rect">
            <a:avLst/>
          </a:prstGeom>
        </p:spPr>
      </p:pic>
      <p:pic>
        <p:nvPicPr>
          <p:cNvPr id="17" name="Picture 16" descr="schoology.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96200" y="3124200"/>
            <a:ext cx="952500" cy="952500"/>
          </a:xfrm>
          <a:prstGeom prst="rect">
            <a:avLst/>
          </a:prstGeom>
        </p:spPr>
      </p:pic>
      <p:pic>
        <p:nvPicPr>
          <p:cNvPr id="18" name="Picture 17" descr="novoed.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62600" y="2286000"/>
            <a:ext cx="1371600" cy="1371600"/>
          </a:xfrm>
          <a:prstGeom prst="rect">
            <a:avLst/>
          </a:prstGeom>
        </p:spPr>
      </p:pic>
      <p:pic>
        <p:nvPicPr>
          <p:cNvPr id="19" name="Picture 18" descr="loudcloud.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67400" y="5791200"/>
            <a:ext cx="952500" cy="952500"/>
          </a:xfrm>
          <a:prstGeom prst="rect">
            <a:avLst/>
          </a:prstGeom>
        </p:spPr>
      </p:pic>
      <p:pic>
        <p:nvPicPr>
          <p:cNvPr id="20" name="Picture 19" descr="atutor.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67600" y="5638800"/>
            <a:ext cx="1143000" cy="1143000"/>
          </a:xfrm>
          <a:prstGeom prst="rect">
            <a:avLst/>
          </a:prstGeom>
        </p:spPr>
      </p:pic>
      <p:pic>
        <p:nvPicPr>
          <p:cNvPr id="21" name="Picture 20" descr="ivle.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48600" y="4648200"/>
            <a:ext cx="952500" cy="952500"/>
          </a:xfrm>
          <a:prstGeom prst="rect">
            <a:avLst/>
          </a:prstGeom>
        </p:spPr>
      </p:pic>
      <p:pic>
        <p:nvPicPr>
          <p:cNvPr id="22" name="Picture 21" descr="LTI4Win_Icon-75.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96200" y="1524000"/>
            <a:ext cx="952765" cy="952765"/>
          </a:xfrm>
          <a:prstGeom prst="rect">
            <a:avLst/>
          </a:prstGeom>
        </p:spPr>
      </p:pic>
      <p:pic>
        <p:nvPicPr>
          <p:cNvPr id="23" name="Picture 22" descr="edx-logo.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562600" y="4572000"/>
            <a:ext cx="1143000" cy="761370"/>
          </a:xfrm>
          <a:prstGeom prst="rect">
            <a:avLst/>
          </a:prstGeom>
        </p:spPr>
      </p:pic>
      <p:pic>
        <p:nvPicPr>
          <p:cNvPr id="24" name="Picture 23" descr="Unknown.jpe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181600" y="3429000"/>
            <a:ext cx="2092093" cy="1117600"/>
          </a:xfrm>
          <a:prstGeom prst="rect">
            <a:avLst/>
          </a:prstGeom>
        </p:spPr>
      </p:pic>
    </p:spTree>
    <p:extLst>
      <p:ext uri="{BB962C8B-B14F-4D97-AF65-F5344CB8AC3E}">
        <p14:creationId xmlns:p14="http://schemas.microsoft.com/office/powerpoint/2010/main" val="21252488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 name="Rounded Rectangle 109"/>
          <p:cNvSpPr/>
          <p:nvPr/>
        </p:nvSpPr>
        <p:spPr>
          <a:xfrm>
            <a:off x="3733800" y="5486400"/>
            <a:ext cx="1752600" cy="1295400"/>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ounded Rectangle 105"/>
          <p:cNvSpPr/>
          <p:nvPr/>
        </p:nvSpPr>
        <p:spPr>
          <a:xfrm>
            <a:off x="6019800" y="457200"/>
            <a:ext cx="2743200" cy="6096000"/>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365060"/>
              </a:solidFill>
            </a:endParaRPr>
          </a:p>
        </p:txBody>
      </p:sp>
      <p:sp>
        <p:nvSpPr>
          <p:cNvPr id="105" name="Rounded Rectangle 104"/>
          <p:cNvSpPr/>
          <p:nvPr/>
        </p:nvSpPr>
        <p:spPr>
          <a:xfrm>
            <a:off x="381000" y="457200"/>
            <a:ext cx="2895600" cy="6096000"/>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54242"/>
              </a:solidFill>
            </a:endParaRPr>
          </a:p>
        </p:txBody>
      </p:sp>
      <p:grpSp>
        <p:nvGrpSpPr>
          <p:cNvPr id="18" name="Group 17"/>
          <p:cNvGrpSpPr/>
          <p:nvPr/>
        </p:nvGrpSpPr>
        <p:grpSpPr>
          <a:xfrm>
            <a:off x="3733800" y="533400"/>
            <a:ext cx="1752600" cy="4572000"/>
            <a:chOff x="3733800" y="533400"/>
            <a:chExt cx="1752600" cy="4572000"/>
          </a:xfrm>
        </p:grpSpPr>
        <p:sp>
          <p:nvSpPr>
            <p:cNvPr id="84" name="Rounded Rectangle 83"/>
            <p:cNvSpPr/>
            <p:nvPr/>
          </p:nvSpPr>
          <p:spPr>
            <a:xfrm>
              <a:off x="3733800" y="533400"/>
              <a:ext cx="1752600" cy="4572000"/>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omp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609600"/>
              <a:ext cx="1041400" cy="965200"/>
            </a:xfrm>
            <a:prstGeom prst="rect">
              <a:avLst/>
            </a:prstGeom>
          </p:spPr>
        </p:pic>
        <p:sp>
          <p:nvSpPr>
            <p:cNvPr id="51" name="Rectangle 50"/>
            <p:cNvSpPr/>
            <p:nvPr/>
          </p:nvSpPr>
          <p:spPr>
            <a:xfrm>
              <a:off x="4343400" y="762000"/>
              <a:ext cx="613983" cy="369332"/>
            </a:xfrm>
            <a:prstGeom prst="rect">
              <a:avLst/>
            </a:prstGeom>
          </p:spPr>
          <p:txBody>
            <a:bodyPr wrap="none">
              <a:spAutoFit/>
            </a:bodyPr>
            <a:lstStyle/>
            <a:p>
              <a:r>
                <a:rPr lang="en-US" b="1" dirty="0" smtClean="0">
                  <a:solidFill>
                    <a:srgbClr val="D7632A"/>
                  </a:solidFill>
                  <a:latin typeface="Century Gothic"/>
                  <a:cs typeface="Century Gothic"/>
                </a:rPr>
                <a:t>APP</a:t>
              </a:r>
              <a:endParaRPr lang="en-US" dirty="0">
                <a:solidFill>
                  <a:srgbClr val="D7632A"/>
                </a:solidFill>
              </a:endParaRPr>
            </a:p>
          </p:txBody>
        </p:sp>
        <p:grpSp>
          <p:nvGrpSpPr>
            <p:cNvPr id="55" name="Group 54"/>
            <p:cNvGrpSpPr/>
            <p:nvPr/>
          </p:nvGrpSpPr>
          <p:grpSpPr>
            <a:xfrm>
              <a:off x="4114800" y="3886200"/>
              <a:ext cx="1041400" cy="965200"/>
              <a:chOff x="5029200" y="4191000"/>
              <a:chExt cx="1041400" cy="965200"/>
            </a:xfrm>
          </p:grpSpPr>
          <p:pic>
            <p:nvPicPr>
              <p:cNvPr id="10" name="Picture 9" descr="computer_blu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191000"/>
                <a:ext cx="1041400" cy="965200"/>
              </a:xfrm>
              <a:prstGeom prst="rect">
                <a:avLst/>
              </a:prstGeom>
            </p:spPr>
          </p:pic>
          <p:sp>
            <p:nvSpPr>
              <p:cNvPr id="53" name="Rectangle 52"/>
              <p:cNvSpPr/>
              <p:nvPr/>
            </p:nvSpPr>
            <p:spPr>
              <a:xfrm>
                <a:off x="5278966" y="4343400"/>
                <a:ext cx="613983" cy="369332"/>
              </a:xfrm>
              <a:prstGeom prst="rect">
                <a:avLst/>
              </a:prstGeom>
            </p:spPr>
            <p:txBody>
              <a:bodyPr wrap="none">
                <a:spAutoFit/>
              </a:bodyPr>
              <a:lstStyle/>
              <a:p>
                <a:r>
                  <a:rPr lang="en-US" b="1" dirty="0" smtClean="0">
                    <a:solidFill>
                      <a:srgbClr val="163B4F"/>
                    </a:solidFill>
                    <a:latin typeface="Century Gothic"/>
                    <a:cs typeface="Century Gothic"/>
                  </a:rPr>
                  <a:t>LMS</a:t>
                </a:r>
                <a:endParaRPr lang="en-US" dirty="0">
                  <a:solidFill>
                    <a:srgbClr val="163B4F"/>
                  </a:solidFill>
                </a:endParaRPr>
              </a:p>
            </p:txBody>
          </p:sp>
        </p:grpSp>
        <p:grpSp>
          <p:nvGrpSpPr>
            <p:cNvPr id="79" name="Group 78"/>
            <p:cNvGrpSpPr/>
            <p:nvPr/>
          </p:nvGrpSpPr>
          <p:grpSpPr>
            <a:xfrm>
              <a:off x="3788449" y="1600200"/>
              <a:ext cx="1067570" cy="2303869"/>
              <a:chOff x="4626649" y="2362200"/>
              <a:chExt cx="1067570" cy="2303869"/>
            </a:xfrm>
          </p:grpSpPr>
          <p:pic>
            <p:nvPicPr>
              <p:cNvPr id="56" name="Picture 55" descr="arrowdown1.png"/>
              <p:cNvPicPr preferRelativeResize="0">
                <a:picLocks/>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flipV="1">
                <a:off x="5109735" y="2362200"/>
                <a:ext cx="101399" cy="365760"/>
              </a:xfrm>
              <a:prstGeom prst="rect">
                <a:avLst/>
              </a:prstGeom>
              <a:noFill/>
              <a:ln>
                <a:noFill/>
              </a:ln>
            </p:spPr>
          </p:pic>
          <p:sp>
            <p:nvSpPr>
              <p:cNvPr id="57" name="Rectangle 56"/>
              <p:cNvSpPr/>
              <p:nvPr/>
            </p:nvSpPr>
            <p:spPr>
              <a:xfrm>
                <a:off x="4789592" y="2667000"/>
                <a:ext cx="741684"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Launch</a:t>
                </a:r>
                <a:endParaRPr lang="en-US" sz="1200" dirty="0">
                  <a:solidFill>
                    <a:schemeClr val="bg1">
                      <a:lumMod val="50000"/>
                    </a:schemeClr>
                  </a:solidFill>
                  <a:latin typeface="Century Gothic"/>
                  <a:cs typeface="Century Gothic"/>
                </a:endParaRPr>
              </a:p>
            </p:txBody>
          </p:sp>
          <p:sp>
            <p:nvSpPr>
              <p:cNvPr id="58" name="Rectangle 57"/>
              <p:cNvSpPr/>
              <p:nvPr/>
            </p:nvSpPr>
            <p:spPr>
              <a:xfrm>
                <a:off x="4650845" y="3202519"/>
                <a:ext cx="1019179"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Enrollments</a:t>
                </a:r>
                <a:endParaRPr lang="en-US" sz="1200" dirty="0">
                  <a:solidFill>
                    <a:schemeClr val="bg1">
                      <a:lumMod val="50000"/>
                    </a:schemeClr>
                  </a:solidFill>
                  <a:latin typeface="Century Gothic"/>
                  <a:cs typeface="Century Gothic"/>
                </a:endParaRPr>
              </a:p>
            </p:txBody>
          </p:sp>
          <p:sp>
            <p:nvSpPr>
              <p:cNvPr id="59" name="Rectangle 58"/>
              <p:cNvSpPr/>
              <p:nvPr/>
            </p:nvSpPr>
            <p:spPr>
              <a:xfrm>
                <a:off x="4626649" y="4066401"/>
                <a:ext cx="1067570"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Saved data</a:t>
                </a:r>
                <a:endParaRPr lang="en-US" sz="1200" dirty="0">
                  <a:solidFill>
                    <a:schemeClr val="bg1">
                      <a:lumMod val="50000"/>
                    </a:schemeClr>
                  </a:solidFill>
                  <a:latin typeface="Century Gothic"/>
                  <a:cs typeface="Century Gothic"/>
                </a:endParaRPr>
              </a:p>
            </p:txBody>
          </p:sp>
          <p:pic>
            <p:nvPicPr>
              <p:cNvPr id="71" name="Picture 70" descr="arrowdown2.png"/>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84234" y="3397251"/>
                <a:ext cx="152400" cy="713075"/>
              </a:xfrm>
              <a:prstGeom prst="rect">
                <a:avLst/>
              </a:prstGeom>
            </p:spPr>
          </p:pic>
          <p:pic>
            <p:nvPicPr>
              <p:cNvPr id="77" name="Picture 76" descr="arrowdown2.png"/>
              <p:cNvPicPr preferRelativeResize="0">
                <a:picLocks/>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84234" y="4309532"/>
                <a:ext cx="152400" cy="356537"/>
              </a:xfrm>
              <a:prstGeom prst="rect">
                <a:avLst/>
              </a:prstGeom>
            </p:spPr>
          </p:pic>
          <p:pic>
            <p:nvPicPr>
              <p:cNvPr id="78" name="Picture 77" descr="arrowdown2.png"/>
              <p:cNvPicPr preferRelativeResize="0">
                <a:picLocks/>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84234" y="2895600"/>
                <a:ext cx="152400" cy="356537"/>
              </a:xfrm>
              <a:prstGeom prst="rect">
                <a:avLst/>
              </a:prstGeom>
            </p:spPr>
          </p:pic>
        </p:grpSp>
        <p:grpSp>
          <p:nvGrpSpPr>
            <p:cNvPr id="81" name="Group 80"/>
            <p:cNvGrpSpPr/>
            <p:nvPr/>
          </p:nvGrpSpPr>
          <p:grpSpPr>
            <a:xfrm>
              <a:off x="4495800" y="1600200"/>
              <a:ext cx="971239" cy="2322676"/>
              <a:chOff x="5334000" y="2362200"/>
              <a:chExt cx="971239" cy="2322676"/>
            </a:xfrm>
          </p:grpSpPr>
          <p:pic>
            <p:nvPicPr>
              <p:cNvPr id="16" name="Picture 15" descr="arrowdown1.png"/>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flipH="1">
                <a:off x="5757780" y="3888319"/>
                <a:ext cx="123678" cy="796557"/>
              </a:xfrm>
              <a:prstGeom prst="rect">
                <a:avLst/>
              </a:prstGeom>
            </p:spPr>
          </p:pic>
          <p:pic>
            <p:nvPicPr>
              <p:cNvPr id="17" name="Picture 16" descr="arrowdown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419" y="2362200"/>
                <a:ext cx="152400" cy="581025"/>
              </a:xfrm>
              <a:prstGeom prst="rect">
                <a:avLst/>
              </a:prstGeom>
            </p:spPr>
          </p:pic>
          <p:sp>
            <p:nvSpPr>
              <p:cNvPr id="60" name="Rectangle 59"/>
              <p:cNvSpPr/>
              <p:nvPr/>
            </p:nvSpPr>
            <p:spPr>
              <a:xfrm>
                <a:off x="5451895" y="2895600"/>
                <a:ext cx="735448"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Grades</a:t>
                </a:r>
                <a:endParaRPr lang="en-US" sz="1200" dirty="0">
                  <a:solidFill>
                    <a:schemeClr val="bg1">
                      <a:lumMod val="50000"/>
                    </a:schemeClr>
                  </a:solidFill>
                  <a:latin typeface="Century Gothic"/>
                  <a:cs typeface="Century Gothic"/>
                </a:endParaRPr>
              </a:p>
            </p:txBody>
          </p:sp>
          <p:sp>
            <p:nvSpPr>
              <p:cNvPr id="61" name="Rectangle 60"/>
              <p:cNvSpPr/>
              <p:nvPr/>
            </p:nvSpPr>
            <p:spPr>
              <a:xfrm>
                <a:off x="5334000" y="3657600"/>
                <a:ext cx="971239"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Save Data</a:t>
                </a:r>
                <a:endParaRPr lang="en-US" sz="1200" dirty="0">
                  <a:solidFill>
                    <a:schemeClr val="bg1">
                      <a:lumMod val="50000"/>
                    </a:schemeClr>
                  </a:solidFill>
                  <a:latin typeface="Century Gothic"/>
                  <a:cs typeface="Century Gothic"/>
                </a:endParaRPr>
              </a:p>
            </p:txBody>
          </p:sp>
          <p:pic>
            <p:nvPicPr>
              <p:cNvPr id="80" name="Picture 79" descr="arrowdown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3419" y="3124200"/>
                <a:ext cx="152400" cy="581025"/>
              </a:xfrm>
              <a:prstGeom prst="rect">
                <a:avLst/>
              </a:prstGeom>
            </p:spPr>
          </p:pic>
        </p:grpSp>
      </p:grpSp>
      <p:sp>
        <p:nvSpPr>
          <p:cNvPr id="118" name="Rectangle 117"/>
          <p:cNvSpPr/>
          <p:nvPr/>
        </p:nvSpPr>
        <p:spPr>
          <a:xfrm>
            <a:off x="6020092" y="2429470"/>
            <a:ext cx="2771988" cy="1815882"/>
          </a:xfrm>
          <a:prstGeom prst="rect">
            <a:avLst/>
          </a:prstGeom>
        </p:spPr>
        <p:txBody>
          <a:bodyPr wrap="none">
            <a:spAutoFit/>
          </a:bodyPr>
          <a:lstStyle/>
          <a:p>
            <a:pPr algn="ctr"/>
            <a:r>
              <a:rPr lang="en-US" sz="2800" b="1" dirty="0" smtClean="0">
                <a:solidFill>
                  <a:srgbClr val="000000"/>
                </a:solidFill>
              </a:rPr>
              <a:t>How do we </a:t>
            </a:r>
          </a:p>
          <a:p>
            <a:pPr algn="ctr"/>
            <a:r>
              <a:rPr lang="en-US" sz="2800" b="1" dirty="0" smtClean="0">
                <a:solidFill>
                  <a:srgbClr val="000000"/>
                </a:solidFill>
              </a:rPr>
              <a:t>facilitate</a:t>
            </a:r>
          </a:p>
          <a:p>
            <a:pPr algn="ctr"/>
            <a:r>
              <a:rPr lang="en-US" sz="2800" b="1" dirty="0" smtClean="0">
                <a:solidFill>
                  <a:srgbClr val="000000"/>
                </a:solidFill>
              </a:rPr>
              <a:t>collection of data</a:t>
            </a:r>
          </a:p>
          <a:p>
            <a:pPr algn="ctr"/>
            <a:r>
              <a:rPr lang="en-US" sz="2800" b="1" dirty="0" smtClean="0">
                <a:solidFill>
                  <a:srgbClr val="000000"/>
                </a:solidFill>
              </a:rPr>
              <a:t>for analytics? </a:t>
            </a:r>
            <a:endParaRPr lang="en-US" sz="2800" dirty="0">
              <a:solidFill>
                <a:srgbClr val="000000"/>
              </a:solidFill>
            </a:endParaRPr>
          </a:p>
        </p:txBody>
      </p:sp>
      <p:sp>
        <p:nvSpPr>
          <p:cNvPr id="121" name="Rectangle 120"/>
          <p:cNvSpPr/>
          <p:nvPr/>
        </p:nvSpPr>
        <p:spPr>
          <a:xfrm>
            <a:off x="3892580" y="5629870"/>
            <a:ext cx="1441420" cy="923330"/>
          </a:xfrm>
          <a:prstGeom prst="rect">
            <a:avLst/>
          </a:prstGeom>
        </p:spPr>
        <p:txBody>
          <a:bodyPr wrap="none">
            <a:spAutoFit/>
          </a:bodyPr>
          <a:lstStyle/>
          <a:p>
            <a:pPr algn="ctr"/>
            <a:r>
              <a:rPr lang="en-US" b="1" dirty="0" smtClean="0">
                <a:solidFill>
                  <a:srgbClr val="4F5E38"/>
                </a:solidFill>
              </a:rPr>
              <a:t>What About</a:t>
            </a:r>
          </a:p>
          <a:p>
            <a:pPr algn="ctr"/>
            <a:r>
              <a:rPr lang="en-US" b="1" dirty="0" smtClean="0">
                <a:solidFill>
                  <a:srgbClr val="4F5E38"/>
                </a:solidFill>
              </a:rPr>
              <a:t>Student</a:t>
            </a:r>
          </a:p>
          <a:p>
            <a:pPr algn="ctr"/>
            <a:r>
              <a:rPr lang="en-US" b="1" dirty="0" smtClean="0">
                <a:solidFill>
                  <a:srgbClr val="4F5E38"/>
                </a:solidFill>
              </a:rPr>
              <a:t>Information?</a:t>
            </a:r>
            <a:endParaRPr lang="en-US" dirty="0">
              <a:solidFill>
                <a:srgbClr val="4F5E38"/>
              </a:solidFill>
            </a:endParaRPr>
          </a:p>
        </p:txBody>
      </p:sp>
      <p:sp>
        <p:nvSpPr>
          <p:cNvPr id="25" name="Rectangle 24"/>
          <p:cNvSpPr/>
          <p:nvPr/>
        </p:nvSpPr>
        <p:spPr>
          <a:xfrm>
            <a:off x="304800" y="2438400"/>
            <a:ext cx="3048000" cy="2246769"/>
          </a:xfrm>
          <a:prstGeom prst="rect">
            <a:avLst/>
          </a:prstGeom>
        </p:spPr>
        <p:txBody>
          <a:bodyPr wrap="square">
            <a:spAutoFit/>
          </a:bodyPr>
          <a:lstStyle/>
          <a:p>
            <a:pPr algn="ctr"/>
            <a:r>
              <a:rPr lang="en-US" sz="2800" b="1" dirty="0">
                <a:solidFill>
                  <a:srgbClr val="754242"/>
                </a:solidFill>
              </a:rPr>
              <a:t>Where do we get</a:t>
            </a:r>
          </a:p>
          <a:p>
            <a:pPr algn="ctr"/>
            <a:r>
              <a:rPr lang="en-US" sz="2800" b="1" dirty="0">
                <a:solidFill>
                  <a:srgbClr val="754242"/>
                </a:solidFill>
              </a:rPr>
              <a:t>standards-based </a:t>
            </a:r>
            <a:r>
              <a:rPr lang="en-US" sz="2800" b="1" dirty="0" smtClean="0">
                <a:solidFill>
                  <a:srgbClr val="754242"/>
                </a:solidFill>
              </a:rPr>
              <a:t>Apps from </a:t>
            </a:r>
            <a:r>
              <a:rPr lang="en-US" sz="2800" b="1" dirty="0">
                <a:solidFill>
                  <a:srgbClr val="754242"/>
                </a:solidFill>
              </a:rPr>
              <a:t>and how do we</a:t>
            </a:r>
          </a:p>
          <a:p>
            <a:pPr algn="ctr"/>
            <a:r>
              <a:rPr lang="en-US" sz="2800" b="1" dirty="0">
                <a:solidFill>
                  <a:srgbClr val="754242"/>
                </a:solidFill>
              </a:rPr>
              <a:t>share Apps?</a:t>
            </a:r>
            <a:endParaRPr lang="en-US" sz="2800" dirty="0">
              <a:solidFill>
                <a:srgbClr val="754242"/>
              </a:solidFill>
            </a:endParaRPr>
          </a:p>
        </p:txBody>
      </p:sp>
    </p:spTree>
    <p:extLst>
      <p:ext uri="{BB962C8B-B14F-4D97-AF65-F5344CB8AC3E}">
        <p14:creationId xmlns:p14="http://schemas.microsoft.com/office/powerpoint/2010/main" val="31241121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14548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5257800" y="228600"/>
            <a:ext cx="3505200" cy="6324600"/>
            <a:chOff x="5257800" y="228600"/>
            <a:chExt cx="3505200" cy="6324600"/>
          </a:xfrm>
        </p:grpSpPr>
        <p:sp>
          <p:nvSpPr>
            <p:cNvPr id="106" name="Rounded Rectangle 105"/>
            <p:cNvSpPr/>
            <p:nvPr/>
          </p:nvSpPr>
          <p:spPr>
            <a:xfrm>
              <a:off x="6019800" y="304800"/>
              <a:ext cx="2743200" cy="6248400"/>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438900" y="3350942"/>
              <a:ext cx="2057400" cy="1906858"/>
              <a:chOff x="6400800" y="2665142"/>
              <a:chExt cx="2057400" cy="1906858"/>
            </a:xfrm>
          </p:grpSpPr>
          <p:pic>
            <p:nvPicPr>
              <p:cNvPr id="76" name="Picture 75" descr="computer.png"/>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6400800" y="2665142"/>
                <a:ext cx="2057400" cy="1906858"/>
              </a:xfrm>
              <a:prstGeom prst="rect">
                <a:avLst/>
              </a:prstGeom>
            </p:spPr>
          </p:pic>
          <p:sp>
            <p:nvSpPr>
              <p:cNvPr id="83" name="Rectangle 82"/>
              <p:cNvSpPr/>
              <p:nvPr/>
            </p:nvSpPr>
            <p:spPr>
              <a:xfrm>
                <a:off x="6681009" y="3009412"/>
                <a:ext cx="1472391" cy="646331"/>
              </a:xfrm>
              <a:prstGeom prst="rect">
                <a:avLst/>
              </a:prstGeom>
            </p:spPr>
            <p:txBody>
              <a:bodyPr wrap="none">
                <a:spAutoFit/>
              </a:bodyPr>
              <a:lstStyle/>
              <a:p>
                <a:pPr algn="ctr"/>
                <a:r>
                  <a:rPr lang="en-US" b="1" dirty="0" smtClean="0">
                    <a:solidFill>
                      <a:srgbClr val="000000"/>
                    </a:solidFill>
                    <a:latin typeface="Century Gothic"/>
                    <a:cs typeface="Century Gothic"/>
                  </a:rPr>
                  <a:t>INSTITUTION</a:t>
                </a:r>
              </a:p>
              <a:p>
                <a:pPr algn="ctr"/>
                <a:r>
                  <a:rPr lang="en-US" b="1" dirty="0" smtClean="0">
                    <a:solidFill>
                      <a:srgbClr val="000000"/>
                    </a:solidFill>
                    <a:latin typeface="Century Gothic"/>
                    <a:cs typeface="Century Gothic"/>
                  </a:rPr>
                  <a:t>ANALYTICS</a:t>
                </a:r>
                <a:endParaRPr lang="en-US" dirty="0">
                  <a:solidFill>
                    <a:srgbClr val="000000"/>
                  </a:solidFill>
                </a:endParaRPr>
              </a:p>
            </p:txBody>
          </p:sp>
        </p:grpSp>
        <p:grpSp>
          <p:nvGrpSpPr>
            <p:cNvPr id="13" name="Group 12"/>
            <p:cNvGrpSpPr/>
            <p:nvPr/>
          </p:nvGrpSpPr>
          <p:grpSpPr>
            <a:xfrm>
              <a:off x="6438900" y="914400"/>
              <a:ext cx="2057400" cy="1906858"/>
              <a:chOff x="6477000" y="228600"/>
              <a:chExt cx="2057400" cy="1906858"/>
            </a:xfrm>
          </p:grpSpPr>
          <p:pic>
            <p:nvPicPr>
              <p:cNvPr id="85" name="Picture 84" descr="computer.png"/>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6477000" y="228600"/>
                <a:ext cx="2057400" cy="1906858"/>
              </a:xfrm>
              <a:prstGeom prst="rect">
                <a:avLst/>
              </a:prstGeom>
            </p:spPr>
          </p:pic>
          <p:sp>
            <p:nvSpPr>
              <p:cNvPr id="86" name="Rectangle 85"/>
              <p:cNvSpPr/>
              <p:nvPr/>
            </p:nvSpPr>
            <p:spPr>
              <a:xfrm>
                <a:off x="6780089" y="533400"/>
                <a:ext cx="1426630" cy="923330"/>
              </a:xfrm>
              <a:prstGeom prst="rect">
                <a:avLst/>
              </a:prstGeom>
            </p:spPr>
            <p:txBody>
              <a:bodyPr wrap="none">
                <a:spAutoFit/>
              </a:bodyPr>
              <a:lstStyle/>
              <a:p>
                <a:pPr algn="ctr"/>
                <a:r>
                  <a:rPr lang="en-US" b="1" dirty="0" smtClean="0">
                    <a:solidFill>
                      <a:srgbClr val="000000"/>
                    </a:solidFill>
                    <a:latin typeface="Century Gothic"/>
                    <a:cs typeface="Century Gothic"/>
                  </a:rPr>
                  <a:t>SUPPLIER/</a:t>
                </a:r>
              </a:p>
              <a:p>
                <a:pPr algn="ctr"/>
                <a:r>
                  <a:rPr lang="en-US" b="1" dirty="0" smtClean="0">
                    <a:solidFill>
                      <a:srgbClr val="000000"/>
                    </a:solidFill>
                    <a:latin typeface="Century Gothic"/>
                    <a:cs typeface="Century Gothic"/>
                  </a:rPr>
                  <a:t>DEVELOPER</a:t>
                </a:r>
              </a:p>
              <a:p>
                <a:pPr algn="ctr"/>
                <a:r>
                  <a:rPr lang="en-US" b="1" dirty="0" smtClean="0">
                    <a:solidFill>
                      <a:srgbClr val="000000"/>
                    </a:solidFill>
                    <a:latin typeface="Century Gothic"/>
                    <a:cs typeface="Century Gothic"/>
                  </a:rPr>
                  <a:t>ANALYTICS</a:t>
                </a:r>
                <a:endParaRPr lang="en-US" dirty="0">
                  <a:solidFill>
                    <a:srgbClr val="000000"/>
                  </a:solidFill>
                </a:endParaRPr>
              </a:p>
            </p:txBody>
          </p:sp>
        </p:grpSp>
        <p:sp>
          <p:nvSpPr>
            <p:cNvPr id="118" name="Rectangle 117"/>
            <p:cNvSpPr/>
            <p:nvPr/>
          </p:nvSpPr>
          <p:spPr>
            <a:xfrm>
              <a:off x="6248400" y="5791200"/>
              <a:ext cx="2200617" cy="646331"/>
            </a:xfrm>
            <a:prstGeom prst="rect">
              <a:avLst/>
            </a:prstGeom>
          </p:spPr>
          <p:txBody>
            <a:bodyPr wrap="none">
              <a:spAutoFit/>
            </a:bodyPr>
            <a:lstStyle/>
            <a:p>
              <a:pPr algn="ctr"/>
              <a:r>
                <a:rPr lang="en-US" b="1" dirty="0" smtClean="0">
                  <a:solidFill>
                    <a:srgbClr val="000000"/>
                  </a:solidFill>
                </a:rPr>
                <a:t>IMS Caliper Analytics</a:t>
              </a:r>
            </a:p>
            <a:p>
              <a:pPr algn="ctr"/>
              <a:r>
                <a:rPr lang="en-US" b="1" dirty="0" smtClean="0">
                  <a:solidFill>
                    <a:srgbClr val="000000"/>
                  </a:solidFill>
                </a:rPr>
                <a:t>Framework</a:t>
              </a:r>
              <a:endParaRPr lang="en-US" dirty="0">
                <a:solidFill>
                  <a:srgbClr val="000000"/>
                </a:solidFill>
              </a:endParaRPr>
            </a:p>
          </p:txBody>
        </p:sp>
        <p:pic>
          <p:nvPicPr>
            <p:cNvPr id="119" name="Picture 118" descr="grey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3810000"/>
              <a:ext cx="1295400" cy="393700"/>
            </a:xfrm>
            <a:prstGeom prst="rect">
              <a:avLst/>
            </a:prstGeom>
          </p:spPr>
        </p:pic>
        <p:pic>
          <p:nvPicPr>
            <p:cNvPr id="120" name="Picture 119" descr="grey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600200"/>
              <a:ext cx="1295400" cy="393700"/>
            </a:xfrm>
            <a:prstGeom prst="rect">
              <a:avLst/>
            </a:prstGeom>
          </p:spPr>
        </p:pic>
        <p:sp>
          <p:nvSpPr>
            <p:cNvPr id="5" name="TextBox 4"/>
            <p:cNvSpPr txBox="1"/>
            <p:nvPr/>
          </p:nvSpPr>
          <p:spPr>
            <a:xfrm>
              <a:off x="6815667" y="228600"/>
              <a:ext cx="1080194" cy="461665"/>
            </a:xfrm>
            <a:prstGeom prst="rect">
              <a:avLst/>
            </a:prstGeom>
            <a:noFill/>
          </p:spPr>
          <p:txBody>
            <a:bodyPr wrap="none" rtlCol="0">
              <a:spAutoFit/>
            </a:bodyPr>
            <a:lstStyle/>
            <a:p>
              <a:r>
                <a:rPr lang="en-US" sz="2400" b="1" dirty="0">
                  <a:solidFill>
                    <a:srgbClr val="000000"/>
                  </a:solidFill>
                </a:rPr>
                <a:t>Caliper</a:t>
              </a:r>
              <a:endParaRPr lang="en-US" sz="2400" dirty="0"/>
            </a:p>
          </p:txBody>
        </p:sp>
      </p:grpSp>
      <p:grpSp>
        <p:nvGrpSpPr>
          <p:cNvPr id="28" name="Group 27"/>
          <p:cNvGrpSpPr/>
          <p:nvPr/>
        </p:nvGrpSpPr>
        <p:grpSpPr>
          <a:xfrm>
            <a:off x="3124200" y="33867"/>
            <a:ext cx="2971800" cy="6747933"/>
            <a:chOff x="3124200" y="33867"/>
            <a:chExt cx="2971800" cy="6747933"/>
          </a:xfrm>
        </p:grpSpPr>
        <p:grpSp>
          <p:nvGrpSpPr>
            <p:cNvPr id="27" name="Group 26"/>
            <p:cNvGrpSpPr/>
            <p:nvPr/>
          </p:nvGrpSpPr>
          <p:grpSpPr>
            <a:xfrm>
              <a:off x="3124200" y="33867"/>
              <a:ext cx="2971800" cy="6747933"/>
              <a:chOff x="3124200" y="33867"/>
              <a:chExt cx="2971800" cy="6747933"/>
            </a:xfrm>
          </p:grpSpPr>
          <p:sp>
            <p:nvSpPr>
              <p:cNvPr id="110" name="Rounded Rectangle 109"/>
              <p:cNvSpPr/>
              <p:nvPr/>
            </p:nvSpPr>
            <p:spPr>
              <a:xfrm>
                <a:off x="3733800" y="5486400"/>
                <a:ext cx="1752600" cy="1295400"/>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3581400" y="33867"/>
                <a:ext cx="2023210" cy="461665"/>
              </a:xfrm>
              <a:prstGeom prst="rect">
                <a:avLst/>
              </a:prstGeom>
              <a:noFill/>
            </p:spPr>
            <p:txBody>
              <a:bodyPr wrap="none" rtlCol="0">
                <a:spAutoFit/>
              </a:bodyPr>
              <a:lstStyle/>
              <a:p>
                <a:r>
                  <a:rPr lang="en-US" sz="2400" b="1" dirty="0" smtClean="0">
                    <a:solidFill>
                      <a:srgbClr val="D7632A"/>
                    </a:solidFill>
                  </a:rPr>
                  <a:t>App Challenge</a:t>
                </a:r>
                <a:endParaRPr lang="en-US" sz="2400" dirty="0">
                  <a:solidFill>
                    <a:srgbClr val="D7632A"/>
                  </a:solidFill>
                </a:endParaRPr>
              </a:p>
            </p:txBody>
          </p:sp>
          <p:grpSp>
            <p:nvGrpSpPr>
              <p:cNvPr id="18" name="Group 17"/>
              <p:cNvGrpSpPr/>
              <p:nvPr/>
            </p:nvGrpSpPr>
            <p:grpSpPr>
              <a:xfrm>
                <a:off x="3733800" y="533400"/>
                <a:ext cx="1752600" cy="4572000"/>
                <a:chOff x="3733800" y="533400"/>
                <a:chExt cx="1752600" cy="4572000"/>
              </a:xfrm>
            </p:grpSpPr>
            <p:sp>
              <p:nvSpPr>
                <p:cNvPr id="84" name="Rounded Rectangle 83"/>
                <p:cNvSpPr/>
                <p:nvPr/>
              </p:nvSpPr>
              <p:spPr>
                <a:xfrm>
                  <a:off x="3733800" y="533400"/>
                  <a:ext cx="1752600" cy="4572000"/>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omp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609600"/>
                  <a:ext cx="1041400" cy="965200"/>
                </a:xfrm>
                <a:prstGeom prst="rect">
                  <a:avLst/>
                </a:prstGeom>
              </p:spPr>
            </p:pic>
            <p:sp>
              <p:nvSpPr>
                <p:cNvPr id="51" name="Rectangle 50"/>
                <p:cNvSpPr/>
                <p:nvPr/>
              </p:nvSpPr>
              <p:spPr>
                <a:xfrm>
                  <a:off x="4343400" y="762000"/>
                  <a:ext cx="613983" cy="369332"/>
                </a:xfrm>
                <a:prstGeom prst="rect">
                  <a:avLst/>
                </a:prstGeom>
              </p:spPr>
              <p:txBody>
                <a:bodyPr wrap="none">
                  <a:spAutoFit/>
                </a:bodyPr>
                <a:lstStyle/>
                <a:p>
                  <a:r>
                    <a:rPr lang="en-US" b="1" dirty="0" smtClean="0">
                      <a:solidFill>
                        <a:srgbClr val="D7632A"/>
                      </a:solidFill>
                      <a:latin typeface="Century Gothic"/>
                      <a:cs typeface="Century Gothic"/>
                    </a:rPr>
                    <a:t>APP</a:t>
                  </a:r>
                  <a:endParaRPr lang="en-US" dirty="0">
                    <a:solidFill>
                      <a:srgbClr val="D7632A"/>
                    </a:solidFill>
                  </a:endParaRPr>
                </a:p>
              </p:txBody>
            </p:sp>
            <p:grpSp>
              <p:nvGrpSpPr>
                <p:cNvPr id="55" name="Group 54"/>
                <p:cNvGrpSpPr/>
                <p:nvPr/>
              </p:nvGrpSpPr>
              <p:grpSpPr>
                <a:xfrm>
                  <a:off x="4114800" y="3886200"/>
                  <a:ext cx="1041400" cy="965200"/>
                  <a:chOff x="5029200" y="4191000"/>
                  <a:chExt cx="1041400" cy="965200"/>
                </a:xfrm>
              </p:grpSpPr>
              <p:pic>
                <p:nvPicPr>
                  <p:cNvPr id="10" name="Picture 9" descr="computer_blu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4191000"/>
                    <a:ext cx="1041400" cy="965200"/>
                  </a:xfrm>
                  <a:prstGeom prst="rect">
                    <a:avLst/>
                  </a:prstGeom>
                </p:spPr>
              </p:pic>
              <p:sp>
                <p:nvSpPr>
                  <p:cNvPr id="53" name="Rectangle 52"/>
                  <p:cNvSpPr/>
                  <p:nvPr/>
                </p:nvSpPr>
                <p:spPr>
                  <a:xfrm>
                    <a:off x="5278966" y="4343400"/>
                    <a:ext cx="613983" cy="369332"/>
                  </a:xfrm>
                  <a:prstGeom prst="rect">
                    <a:avLst/>
                  </a:prstGeom>
                </p:spPr>
                <p:txBody>
                  <a:bodyPr wrap="none">
                    <a:spAutoFit/>
                  </a:bodyPr>
                  <a:lstStyle/>
                  <a:p>
                    <a:r>
                      <a:rPr lang="en-US" b="1" dirty="0" smtClean="0">
                        <a:solidFill>
                          <a:srgbClr val="163B4F"/>
                        </a:solidFill>
                        <a:latin typeface="Century Gothic"/>
                        <a:cs typeface="Century Gothic"/>
                      </a:rPr>
                      <a:t>LMS</a:t>
                    </a:r>
                    <a:endParaRPr lang="en-US" dirty="0">
                      <a:solidFill>
                        <a:srgbClr val="163B4F"/>
                      </a:solidFill>
                    </a:endParaRPr>
                  </a:p>
                </p:txBody>
              </p:sp>
            </p:grpSp>
            <p:grpSp>
              <p:nvGrpSpPr>
                <p:cNvPr id="79" name="Group 78"/>
                <p:cNvGrpSpPr/>
                <p:nvPr/>
              </p:nvGrpSpPr>
              <p:grpSpPr>
                <a:xfrm>
                  <a:off x="3788449" y="1600200"/>
                  <a:ext cx="1067570" cy="2303869"/>
                  <a:chOff x="4626649" y="2362200"/>
                  <a:chExt cx="1067570" cy="2303869"/>
                </a:xfrm>
              </p:grpSpPr>
              <p:pic>
                <p:nvPicPr>
                  <p:cNvPr id="56" name="Picture 55" descr="arrowdown1.png"/>
                  <p:cNvPicPr preferRelativeResize="0">
                    <a:picLocks/>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flipV="1">
                    <a:off x="5109735" y="2362200"/>
                    <a:ext cx="101399" cy="365760"/>
                  </a:xfrm>
                  <a:prstGeom prst="rect">
                    <a:avLst/>
                  </a:prstGeom>
                  <a:noFill/>
                  <a:ln>
                    <a:noFill/>
                  </a:ln>
                </p:spPr>
              </p:pic>
              <p:sp>
                <p:nvSpPr>
                  <p:cNvPr id="57" name="Rectangle 56"/>
                  <p:cNvSpPr/>
                  <p:nvPr/>
                </p:nvSpPr>
                <p:spPr>
                  <a:xfrm>
                    <a:off x="4789592" y="2667000"/>
                    <a:ext cx="741684"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Launch</a:t>
                    </a:r>
                    <a:endParaRPr lang="en-US" sz="1200" dirty="0">
                      <a:solidFill>
                        <a:schemeClr val="bg1">
                          <a:lumMod val="50000"/>
                        </a:schemeClr>
                      </a:solidFill>
                      <a:latin typeface="Century Gothic"/>
                      <a:cs typeface="Century Gothic"/>
                    </a:endParaRPr>
                  </a:p>
                </p:txBody>
              </p:sp>
              <p:sp>
                <p:nvSpPr>
                  <p:cNvPr id="58" name="Rectangle 57"/>
                  <p:cNvSpPr/>
                  <p:nvPr/>
                </p:nvSpPr>
                <p:spPr>
                  <a:xfrm>
                    <a:off x="4650845" y="3202519"/>
                    <a:ext cx="1019179"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Enrollments</a:t>
                    </a:r>
                    <a:endParaRPr lang="en-US" sz="1200" dirty="0">
                      <a:solidFill>
                        <a:schemeClr val="bg1">
                          <a:lumMod val="50000"/>
                        </a:schemeClr>
                      </a:solidFill>
                      <a:latin typeface="Century Gothic"/>
                      <a:cs typeface="Century Gothic"/>
                    </a:endParaRPr>
                  </a:p>
                </p:txBody>
              </p:sp>
              <p:sp>
                <p:nvSpPr>
                  <p:cNvPr id="59" name="Rectangle 58"/>
                  <p:cNvSpPr/>
                  <p:nvPr/>
                </p:nvSpPr>
                <p:spPr>
                  <a:xfrm>
                    <a:off x="4626649" y="4066401"/>
                    <a:ext cx="1067570"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Saved data</a:t>
                    </a:r>
                    <a:endParaRPr lang="en-US" sz="1200" dirty="0">
                      <a:solidFill>
                        <a:schemeClr val="bg1">
                          <a:lumMod val="50000"/>
                        </a:schemeClr>
                      </a:solidFill>
                      <a:latin typeface="Century Gothic"/>
                      <a:cs typeface="Century Gothic"/>
                    </a:endParaRPr>
                  </a:p>
                </p:txBody>
              </p:sp>
              <p:pic>
                <p:nvPicPr>
                  <p:cNvPr id="71" name="Picture 70" descr="arrowdown2.png"/>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84234" y="3397251"/>
                    <a:ext cx="152400" cy="713075"/>
                  </a:xfrm>
                  <a:prstGeom prst="rect">
                    <a:avLst/>
                  </a:prstGeom>
                </p:spPr>
              </p:pic>
              <p:pic>
                <p:nvPicPr>
                  <p:cNvPr id="77" name="Picture 76" descr="arrowdown2.png"/>
                  <p:cNvPicPr preferRelativeResize="0">
                    <a:picLocks/>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84234" y="4309532"/>
                    <a:ext cx="152400" cy="356537"/>
                  </a:xfrm>
                  <a:prstGeom prst="rect">
                    <a:avLst/>
                  </a:prstGeom>
                </p:spPr>
              </p:pic>
              <p:pic>
                <p:nvPicPr>
                  <p:cNvPr id="78" name="Picture 77" descr="arrowdown2.png"/>
                  <p:cNvPicPr preferRelativeResize="0">
                    <a:picLocks/>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084234" y="2895600"/>
                    <a:ext cx="152400" cy="356537"/>
                  </a:xfrm>
                  <a:prstGeom prst="rect">
                    <a:avLst/>
                  </a:prstGeom>
                </p:spPr>
              </p:pic>
            </p:grpSp>
            <p:grpSp>
              <p:nvGrpSpPr>
                <p:cNvPr id="81" name="Group 80"/>
                <p:cNvGrpSpPr/>
                <p:nvPr/>
              </p:nvGrpSpPr>
              <p:grpSpPr>
                <a:xfrm>
                  <a:off x="4495800" y="1600200"/>
                  <a:ext cx="971239" cy="2322676"/>
                  <a:chOff x="5334000" y="2362200"/>
                  <a:chExt cx="971239" cy="2322676"/>
                </a:xfrm>
              </p:grpSpPr>
              <p:pic>
                <p:nvPicPr>
                  <p:cNvPr id="16" name="Picture 15" descr="arrowdown1.png"/>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flipH="1">
                    <a:off x="5757780" y="3888319"/>
                    <a:ext cx="123678" cy="796557"/>
                  </a:xfrm>
                  <a:prstGeom prst="rect">
                    <a:avLst/>
                  </a:prstGeom>
                </p:spPr>
              </p:pic>
              <p:pic>
                <p:nvPicPr>
                  <p:cNvPr id="17" name="Picture 16" descr="arrowdown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3419" y="2362200"/>
                    <a:ext cx="152400" cy="581025"/>
                  </a:xfrm>
                  <a:prstGeom prst="rect">
                    <a:avLst/>
                  </a:prstGeom>
                </p:spPr>
              </p:pic>
              <p:sp>
                <p:nvSpPr>
                  <p:cNvPr id="60" name="Rectangle 59"/>
                  <p:cNvSpPr/>
                  <p:nvPr/>
                </p:nvSpPr>
                <p:spPr>
                  <a:xfrm>
                    <a:off x="5451895" y="2895600"/>
                    <a:ext cx="735448"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Grades</a:t>
                    </a:r>
                    <a:endParaRPr lang="en-US" sz="1200" dirty="0">
                      <a:solidFill>
                        <a:schemeClr val="bg1">
                          <a:lumMod val="50000"/>
                        </a:schemeClr>
                      </a:solidFill>
                      <a:latin typeface="Century Gothic"/>
                      <a:cs typeface="Century Gothic"/>
                    </a:endParaRPr>
                  </a:p>
                </p:txBody>
              </p:sp>
              <p:sp>
                <p:nvSpPr>
                  <p:cNvPr id="61" name="Rectangle 60"/>
                  <p:cNvSpPr/>
                  <p:nvPr/>
                </p:nvSpPr>
                <p:spPr>
                  <a:xfrm>
                    <a:off x="5334000" y="3657600"/>
                    <a:ext cx="971239" cy="276999"/>
                  </a:xfrm>
                  <a:prstGeom prst="rect">
                    <a:avLst/>
                  </a:prstGeom>
                </p:spPr>
                <p:txBody>
                  <a:bodyPr wrap="none">
                    <a:spAutoFit/>
                  </a:bodyPr>
                  <a:lstStyle/>
                  <a:p>
                    <a:pPr algn="ctr"/>
                    <a:r>
                      <a:rPr lang="en-US" sz="1200" dirty="0" smtClean="0">
                        <a:solidFill>
                          <a:schemeClr val="bg1">
                            <a:lumMod val="50000"/>
                          </a:schemeClr>
                        </a:solidFill>
                        <a:latin typeface="Century Gothic"/>
                        <a:cs typeface="Century Gothic"/>
                      </a:rPr>
                      <a:t>Save Data</a:t>
                    </a:r>
                    <a:endParaRPr lang="en-US" sz="1200" dirty="0">
                      <a:solidFill>
                        <a:schemeClr val="bg1">
                          <a:lumMod val="50000"/>
                        </a:schemeClr>
                      </a:solidFill>
                      <a:latin typeface="Century Gothic"/>
                      <a:cs typeface="Century Gothic"/>
                    </a:endParaRPr>
                  </a:p>
                </p:txBody>
              </p:sp>
              <p:pic>
                <p:nvPicPr>
                  <p:cNvPr id="80" name="Picture 79" descr="arrowdown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3419" y="3124200"/>
                    <a:ext cx="152400" cy="581025"/>
                  </a:xfrm>
                  <a:prstGeom prst="rect">
                    <a:avLst/>
                  </a:prstGeom>
                </p:spPr>
              </p:pic>
            </p:grpSp>
          </p:grpSp>
          <p:sp>
            <p:nvSpPr>
              <p:cNvPr id="23" name="Rectangle 22"/>
              <p:cNvSpPr/>
              <p:nvPr/>
            </p:nvSpPr>
            <p:spPr>
              <a:xfrm>
                <a:off x="3124200" y="5071646"/>
                <a:ext cx="2971800" cy="338554"/>
              </a:xfrm>
              <a:prstGeom prst="rect">
                <a:avLst/>
              </a:prstGeom>
            </p:spPr>
            <p:txBody>
              <a:bodyPr wrap="square">
                <a:spAutoFit/>
              </a:bodyPr>
              <a:lstStyle/>
              <a:p>
                <a:pPr algn="ctr"/>
                <a:r>
                  <a:rPr lang="en-US" sz="1600" dirty="0" smtClean="0">
                    <a:solidFill>
                      <a:schemeClr val="bg1">
                        <a:lumMod val="50000"/>
                      </a:schemeClr>
                    </a:solidFill>
                    <a:latin typeface="Century Gothic"/>
                    <a:cs typeface="Century Gothic"/>
                  </a:rPr>
                  <a:t>Data sync     via IMS LIS</a:t>
                </a:r>
              </a:p>
            </p:txBody>
          </p:sp>
          <p:grpSp>
            <p:nvGrpSpPr>
              <p:cNvPr id="26" name="Group 25"/>
              <p:cNvGrpSpPr/>
              <p:nvPr/>
            </p:nvGrpSpPr>
            <p:grpSpPr>
              <a:xfrm>
                <a:off x="4064000" y="5715000"/>
                <a:ext cx="1041400" cy="965200"/>
                <a:chOff x="4064000" y="5715000"/>
                <a:chExt cx="1041400" cy="965200"/>
              </a:xfrm>
            </p:grpSpPr>
            <p:sp>
              <p:nvSpPr>
                <p:cNvPr id="109" name="Rectangle 108"/>
                <p:cNvSpPr/>
                <p:nvPr/>
              </p:nvSpPr>
              <p:spPr>
                <a:xfrm>
                  <a:off x="4419600" y="5867400"/>
                  <a:ext cx="489324" cy="369332"/>
                </a:xfrm>
                <a:prstGeom prst="rect">
                  <a:avLst/>
                </a:prstGeom>
              </p:spPr>
              <p:txBody>
                <a:bodyPr wrap="none">
                  <a:spAutoFit/>
                </a:bodyPr>
                <a:lstStyle/>
                <a:p>
                  <a:r>
                    <a:rPr lang="en-US" b="1" dirty="0" smtClean="0">
                      <a:solidFill>
                        <a:srgbClr val="515F39"/>
                      </a:solidFill>
                      <a:latin typeface="Century Gothic"/>
                      <a:cs typeface="Century Gothic"/>
                    </a:rPr>
                    <a:t>SIS</a:t>
                  </a:r>
                  <a:endParaRPr lang="en-US" dirty="0">
                    <a:solidFill>
                      <a:srgbClr val="515F39"/>
                    </a:solidFill>
                  </a:endParaRPr>
                </a:p>
              </p:txBody>
            </p:sp>
            <p:pic>
              <p:nvPicPr>
                <p:cNvPr id="108" name="Picture 107" descr="computer_blue.png"/>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064000" y="5715000"/>
                  <a:ext cx="1041400" cy="965200"/>
                </a:xfrm>
                <a:prstGeom prst="rect">
                  <a:avLst/>
                </a:prstGeom>
              </p:spPr>
            </p:pic>
          </p:grpSp>
        </p:grpSp>
        <p:grpSp>
          <p:nvGrpSpPr>
            <p:cNvPr id="115" name="Group 114"/>
            <p:cNvGrpSpPr/>
            <p:nvPr/>
          </p:nvGrpSpPr>
          <p:grpSpPr>
            <a:xfrm rot="16200000">
              <a:off x="4197350" y="5099050"/>
              <a:ext cx="838200" cy="393700"/>
              <a:chOff x="5638800" y="0"/>
              <a:chExt cx="2286000" cy="393700"/>
            </a:xfrm>
          </p:grpSpPr>
          <p:pic>
            <p:nvPicPr>
              <p:cNvPr id="117" name="Picture 116" descr="grey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38800" y="0"/>
                <a:ext cx="1295400" cy="393700"/>
              </a:xfrm>
              <a:prstGeom prst="rect">
                <a:avLst/>
              </a:prstGeom>
            </p:spPr>
          </p:pic>
          <p:pic>
            <p:nvPicPr>
              <p:cNvPr id="116" name="Picture 115" descr="grey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0"/>
                <a:ext cx="1295400" cy="393700"/>
              </a:xfrm>
              <a:prstGeom prst="rect">
                <a:avLst/>
              </a:prstGeom>
            </p:spPr>
          </p:pic>
        </p:grpSp>
      </p:grpSp>
      <p:grpSp>
        <p:nvGrpSpPr>
          <p:cNvPr id="25" name="Group 24"/>
          <p:cNvGrpSpPr/>
          <p:nvPr/>
        </p:nvGrpSpPr>
        <p:grpSpPr>
          <a:xfrm>
            <a:off x="381000" y="228600"/>
            <a:ext cx="3733800" cy="6324600"/>
            <a:chOff x="381000" y="228600"/>
            <a:chExt cx="3733800" cy="6324600"/>
          </a:xfrm>
        </p:grpSpPr>
        <p:sp>
          <p:nvSpPr>
            <p:cNvPr id="105" name="Rounded Rectangle 104"/>
            <p:cNvSpPr/>
            <p:nvPr/>
          </p:nvSpPr>
          <p:spPr>
            <a:xfrm>
              <a:off x="381000" y="228600"/>
              <a:ext cx="2895600" cy="6324600"/>
            </a:xfrm>
            <a:prstGeom prst="roundRect">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838200" y="3657600"/>
              <a:ext cx="2057400" cy="1906858"/>
              <a:chOff x="838200" y="1524000"/>
              <a:chExt cx="2057400" cy="1906858"/>
            </a:xfrm>
          </p:grpSpPr>
          <p:pic>
            <p:nvPicPr>
              <p:cNvPr id="73" name="Picture 72" descr="computer.png"/>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38200" y="1524000"/>
                <a:ext cx="2057400" cy="1906858"/>
              </a:xfrm>
              <a:prstGeom prst="rect">
                <a:avLst/>
              </a:prstGeom>
            </p:spPr>
          </p:pic>
          <p:sp>
            <p:nvSpPr>
              <p:cNvPr id="4" name="Rectangle 3"/>
              <p:cNvSpPr/>
              <p:nvPr/>
            </p:nvSpPr>
            <p:spPr>
              <a:xfrm>
                <a:off x="1118409" y="1752600"/>
                <a:ext cx="1472391" cy="923330"/>
              </a:xfrm>
              <a:prstGeom prst="rect">
                <a:avLst/>
              </a:prstGeom>
            </p:spPr>
            <p:txBody>
              <a:bodyPr wrap="none">
                <a:spAutoFit/>
              </a:bodyPr>
              <a:lstStyle/>
              <a:p>
                <a:pPr algn="ctr"/>
                <a:r>
                  <a:rPr lang="en-US" b="1" dirty="0" smtClean="0">
                    <a:solidFill>
                      <a:srgbClr val="754242"/>
                    </a:solidFill>
                    <a:latin typeface="Century Gothic"/>
                    <a:cs typeface="Century Gothic"/>
                  </a:rPr>
                  <a:t>INSTITUTION</a:t>
                </a:r>
              </a:p>
              <a:p>
                <a:pPr algn="ctr"/>
                <a:r>
                  <a:rPr lang="en-US" b="1" dirty="0" smtClean="0">
                    <a:solidFill>
                      <a:srgbClr val="754242"/>
                    </a:solidFill>
                    <a:latin typeface="Century Gothic"/>
                    <a:cs typeface="Century Gothic"/>
                  </a:rPr>
                  <a:t>APP</a:t>
                </a:r>
              </a:p>
              <a:p>
                <a:pPr algn="ctr"/>
                <a:r>
                  <a:rPr lang="en-US" b="1" dirty="0" smtClean="0">
                    <a:solidFill>
                      <a:srgbClr val="754242"/>
                    </a:solidFill>
                    <a:latin typeface="Century Gothic"/>
                    <a:cs typeface="Century Gothic"/>
                  </a:rPr>
                  <a:t>CATALOG</a:t>
                </a:r>
                <a:endParaRPr lang="en-US" dirty="0">
                  <a:solidFill>
                    <a:srgbClr val="754242"/>
                  </a:solidFill>
                </a:endParaRPr>
              </a:p>
            </p:txBody>
          </p:sp>
        </p:grpSp>
        <p:grpSp>
          <p:nvGrpSpPr>
            <p:cNvPr id="11" name="Group 10"/>
            <p:cNvGrpSpPr/>
            <p:nvPr/>
          </p:nvGrpSpPr>
          <p:grpSpPr>
            <a:xfrm>
              <a:off x="838200" y="609600"/>
              <a:ext cx="2057400" cy="1906858"/>
              <a:chOff x="838200" y="4419600"/>
              <a:chExt cx="2057400" cy="1906858"/>
            </a:xfrm>
          </p:grpSpPr>
          <p:pic>
            <p:nvPicPr>
              <p:cNvPr id="88" name="Picture 87" descr="computer.png"/>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838200" y="4419600"/>
                <a:ext cx="2057400" cy="1906858"/>
              </a:xfrm>
              <a:prstGeom prst="rect">
                <a:avLst/>
              </a:prstGeom>
            </p:spPr>
          </p:pic>
          <p:sp>
            <p:nvSpPr>
              <p:cNvPr id="103" name="Rectangle 102"/>
              <p:cNvSpPr/>
              <p:nvPr/>
            </p:nvSpPr>
            <p:spPr>
              <a:xfrm>
                <a:off x="1222209" y="4639270"/>
                <a:ext cx="1292391" cy="923330"/>
              </a:xfrm>
              <a:prstGeom prst="rect">
                <a:avLst/>
              </a:prstGeom>
            </p:spPr>
            <p:txBody>
              <a:bodyPr wrap="none">
                <a:spAutoFit/>
              </a:bodyPr>
              <a:lstStyle/>
              <a:p>
                <a:pPr algn="ctr"/>
                <a:r>
                  <a:rPr lang="en-US" b="1" dirty="0" smtClean="0">
                    <a:solidFill>
                      <a:srgbClr val="754242"/>
                    </a:solidFill>
                    <a:latin typeface="Century Gothic"/>
                    <a:cs typeface="Century Gothic"/>
                  </a:rPr>
                  <a:t>PARTNER</a:t>
                </a:r>
              </a:p>
              <a:p>
                <a:pPr algn="ctr"/>
                <a:r>
                  <a:rPr lang="en-US" b="1" dirty="0" smtClean="0">
                    <a:solidFill>
                      <a:srgbClr val="754242"/>
                    </a:solidFill>
                    <a:latin typeface="Century Gothic"/>
                    <a:cs typeface="Century Gothic"/>
                  </a:rPr>
                  <a:t>APP</a:t>
                </a:r>
              </a:p>
              <a:p>
                <a:pPr algn="ctr"/>
                <a:r>
                  <a:rPr lang="en-US" b="1" dirty="0" smtClean="0">
                    <a:solidFill>
                      <a:srgbClr val="754242"/>
                    </a:solidFill>
                    <a:latin typeface="Century Gothic"/>
                    <a:cs typeface="Century Gothic"/>
                  </a:rPr>
                  <a:t>CATALOG</a:t>
                </a:r>
                <a:endParaRPr lang="en-US" dirty="0">
                  <a:solidFill>
                    <a:srgbClr val="754242"/>
                  </a:solidFill>
                </a:endParaRPr>
              </a:p>
            </p:txBody>
          </p:sp>
        </p:grpSp>
        <p:sp>
          <p:nvSpPr>
            <p:cNvPr id="104" name="Rectangle 103"/>
            <p:cNvSpPr/>
            <p:nvPr/>
          </p:nvSpPr>
          <p:spPr>
            <a:xfrm>
              <a:off x="457200" y="2438400"/>
              <a:ext cx="2819400" cy="523220"/>
            </a:xfrm>
            <a:prstGeom prst="rect">
              <a:avLst/>
            </a:prstGeom>
          </p:spPr>
          <p:txBody>
            <a:bodyPr wrap="square">
              <a:spAutoFit/>
            </a:bodyPr>
            <a:lstStyle/>
            <a:p>
              <a:pPr algn="ctr"/>
              <a:r>
                <a:rPr lang="en-US" sz="1400" dirty="0" smtClean="0">
                  <a:solidFill>
                    <a:schemeClr val="bg1">
                      <a:lumMod val="50000"/>
                    </a:schemeClr>
                  </a:solidFill>
                  <a:latin typeface="Century Gothic"/>
                  <a:cs typeface="Century Gothic"/>
                </a:rPr>
                <a:t>Partner = Trusted Institution(s)</a:t>
              </a:r>
            </a:p>
            <a:p>
              <a:pPr algn="ctr"/>
              <a:r>
                <a:rPr lang="en-US" sz="1400" dirty="0" smtClean="0">
                  <a:solidFill>
                    <a:schemeClr val="bg1">
                      <a:lumMod val="50000"/>
                    </a:schemeClr>
                  </a:solidFill>
                  <a:latin typeface="Century Gothic"/>
                  <a:cs typeface="Century Gothic"/>
                </a:rPr>
                <a:t>or Approved Suppliers(s)</a:t>
              </a:r>
              <a:endParaRPr lang="en-US" sz="1400" dirty="0">
                <a:solidFill>
                  <a:schemeClr val="bg1">
                    <a:lumMod val="50000"/>
                  </a:schemeClr>
                </a:solidFill>
                <a:latin typeface="Century Gothic"/>
                <a:cs typeface="Century Gothic"/>
              </a:endParaRPr>
            </a:p>
          </p:txBody>
        </p:sp>
        <p:grpSp>
          <p:nvGrpSpPr>
            <p:cNvPr id="21" name="Group 20"/>
            <p:cNvGrpSpPr/>
            <p:nvPr/>
          </p:nvGrpSpPr>
          <p:grpSpPr>
            <a:xfrm rot="16200000">
              <a:off x="1479550" y="3155950"/>
              <a:ext cx="762000" cy="393700"/>
              <a:chOff x="5638800" y="0"/>
              <a:chExt cx="2286000" cy="393700"/>
            </a:xfrm>
          </p:grpSpPr>
          <p:pic>
            <p:nvPicPr>
              <p:cNvPr id="113" name="Picture 112" descr="grey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0"/>
                <a:ext cx="1295400" cy="393700"/>
              </a:xfrm>
              <a:prstGeom prst="rect">
                <a:avLst/>
              </a:prstGeom>
            </p:spPr>
          </p:pic>
          <p:pic>
            <p:nvPicPr>
              <p:cNvPr id="114" name="Picture 113" descr="grey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38800" y="0"/>
                <a:ext cx="1295400" cy="393700"/>
              </a:xfrm>
              <a:prstGeom prst="rect">
                <a:avLst/>
              </a:prstGeom>
            </p:spPr>
          </p:pic>
        </p:grpSp>
        <p:sp>
          <p:nvSpPr>
            <p:cNvPr id="22" name="Rectangle 21"/>
            <p:cNvSpPr/>
            <p:nvPr/>
          </p:nvSpPr>
          <p:spPr>
            <a:xfrm>
              <a:off x="381000" y="3048000"/>
              <a:ext cx="1443023" cy="584776"/>
            </a:xfrm>
            <a:prstGeom prst="rect">
              <a:avLst/>
            </a:prstGeom>
          </p:spPr>
          <p:txBody>
            <a:bodyPr wrap="none">
              <a:spAutoFit/>
            </a:bodyPr>
            <a:lstStyle/>
            <a:p>
              <a:pPr algn="ctr"/>
              <a:r>
                <a:rPr lang="en-US" sz="1600" dirty="0" smtClean="0">
                  <a:solidFill>
                    <a:schemeClr val="bg1">
                      <a:lumMod val="50000"/>
                    </a:schemeClr>
                  </a:solidFill>
                  <a:latin typeface="Century Gothic"/>
                  <a:cs typeface="Century Gothic"/>
                </a:rPr>
                <a:t>Peer-to-peer</a:t>
              </a:r>
            </a:p>
            <a:p>
              <a:pPr algn="ctr"/>
              <a:r>
                <a:rPr lang="en-US" sz="1600" dirty="0" smtClean="0">
                  <a:solidFill>
                    <a:schemeClr val="bg1">
                      <a:lumMod val="50000"/>
                    </a:schemeClr>
                  </a:solidFill>
                  <a:latin typeface="Century Gothic"/>
                  <a:cs typeface="Century Gothic"/>
                </a:rPr>
                <a:t>network</a:t>
              </a:r>
              <a:endParaRPr lang="en-US" sz="1600" dirty="0"/>
            </a:p>
          </p:txBody>
        </p:sp>
        <p:sp>
          <p:nvSpPr>
            <p:cNvPr id="24" name="Rectangle 23"/>
            <p:cNvSpPr/>
            <p:nvPr/>
          </p:nvSpPr>
          <p:spPr>
            <a:xfrm>
              <a:off x="457200" y="5791200"/>
              <a:ext cx="2649433" cy="646331"/>
            </a:xfrm>
            <a:prstGeom prst="rect">
              <a:avLst/>
            </a:prstGeom>
          </p:spPr>
          <p:txBody>
            <a:bodyPr wrap="none">
              <a:spAutoFit/>
            </a:bodyPr>
            <a:lstStyle/>
            <a:p>
              <a:pPr algn="ctr"/>
              <a:r>
                <a:rPr lang="en-US" b="1" dirty="0" smtClean="0">
                  <a:solidFill>
                    <a:srgbClr val="754242"/>
                  </a:solidFill>
                </a:rPr>
                <a:t>IMS Community App</a:t>
              </a:r>
            </a:p>
            <a:p>
              <a:pPr algn="ctr"/>
              <a:r>
                <a:rPr lang="en-US" b="1" dirty="0" smtClean="0">
                  <a:solidFill>
                    <a:srgbClr val="754242"/>
                  </a:solidFill>
                </a:rPr>
                <a:t>Store Architecture (CASA)</a:t>
              </a:r>
              <a:endParaRPr lang="en-US" dirty="0">
                <a:solidFill>
                  <a:srgbClr val="754242"/>
                </a:solidFill>
              </a:endParaRPr>
            </a:p>
          </p:txBody>
        </p:sp>
        <p:sp>
          <p:nvSpPr>
            <p:cNvPr id="3" name="Rectangle 2"/>
            <p:cNvSpPr/>
            <p:nvPr/>
          </p:nvSpPr>
          <p:spPr>
            <a:xfrm>
              <a:off x="1408837" y="228600"/>
              <a:ext cx="877163" cy="461665"/>
            </a:xfrm>
            <a:prstGeom prst="rect">
              <a:avLst/>
            </a:prstGeom>
          </p:spPr>
          <p:txBody>
            <a:bodyPr wrap="none">
              <a:spAutoFit/>
            </a:bodyPr>
            <a:lstStyle/>
            <a:p>
              <a:r>
                <a:rPr lang="en-US" sz="2400" b="1" dirty="0">
                  <a:solidFill>
                    <a:srgbClr val="754242"/>
                  </a:solidFill>
                </a:rPr>
                <a:t>CASA</a:t>
              </a:r>
              <a:endParaRPr lang="en-US" sz="2400" dirty="0"/>
            </a:p>
          </p:txBody>
        </p:sp>
        <p:pic>
          <p:nvPicPr>
            <p:cNvPr id="111" name="Picture 110" descr="greyarr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4114800"/>
              <a:ext cx="1295400" cy="393700"/>
            </a:xfrm>
            <a:prstGeom prst="rect">
              <a:avLst/>
            </a:prstGeom>
          </p:spPr>
        </p:pic>
      </p:grpSp>
      <p:sp>
        <p:nvSpPr>
          <p:cNvPr id="29" name="Rectangle 28"/>
          <p:cNvSpPr/>
          <p:nvPr/>
        </p:nvSpPr>
        <p:spPr>
          <a:xfrm>
            <a:off x="1447800" y="838200"/>
            <a:ext cx="6553200" cy="5632311"/>
          </a:xfrm>
          <a:prstGeom prst="rect">
            <a:avLst/>
          </a:prstGeom>
          <a:gradFill flip="none" rotWithShape="1">
            <a:gsLst>
              <a:gs pos="69000">
                <a:schemeClr val="bg1">
                  <a:alpha val="83000"/>
                </a:schemeClr>
              </a:gs>
              <a:gs pos="100000">
                <a:schemeClr val="accent6">
                  <a:lumMod val="40000"/>
                  <a:lumOff val="60000"/>
                  <a:alpha val="83000"/>
                </a:schemeClr>
              </a:gs>
            </a:gsLst>
            <a:lin ang="2820000" scaled="0"/>
            <a:tileRect/>
          </a:gradFill>
          <a:ln>
            <a:solidFill>
              <a:schemeClr val="accent6">
                <a:lumMod val="75000"/>
              </a:schemeClr>
            </a:solidFill>
          </a:ln>
        </p:spPr>
        <p:txBody>
          <a:bodyPr wrap="square">
            <a:spAutoFit/>
          </a:bodyPr>
          <a:lstStyle/>
          <a:p>
            <a:pPr algn="ctr"/>
            <a:r>
              <a:rPr lang="en-US" sz="4000" b="1" dirty="0">
                <a:solidFill>
                  <a:srgbClr val="2A4B7E"/>
                </a:solidFill>
                <a:ea typeface="+mj-ea"/>
                <a:cs typeface="+mj-cs"/>
              </a:rPr>
              <a:t>Connected Learning</a:t>
            </a:r>
            <a:br>
              <a:rPr lang="en-US" sz="4000" b="1" dirty="0">
                <a:solidFill>
                  <a:srgbClr val="2A4B7E"/>
                </a:solidFill>
                <a:ea typeface="+mj-ea"/>
                <a:cs typeface="+mj-cs"/>
              </a:rPr>
            </a:br>
            <a:r>
              <a:rPr lang="en-US" sz="4000" b="1" dirty="0">
                <a:solidFill>
                  <a:srgbClr val="2A4B7E"/>
                </a:solidFill>
                <a:ea typeface="+mj-ea"/>
                <a:cs typeface="+mj-cs"/>
              </a:rPr>
              <a:t>Innovation </a:t>
            </a:r>
            <a:r>
              <a:rPr lang="en-US" sz="4000" b="1" dirty="0" smtClean="0">
                <a:solidFill>
                  <a:srgbClr val="2A4B7E"/>
                </a:solidFill>
                <a:ea typeface="+mj-ea"/>
                <a:cs typeface="+mj-cs"/>
              </a:rPr>
              <a:t>Community:</a:t>
            </a:r>
          </a:p>
          <a:p>
            <a:pPr algn="ctr"/>
            <a:endParaRPr lang="en-US" sz="4000" b="1" dirty="0">
              <a:solidFill>
                <a:srgbClr val="2A4B7E"/>
              </a:solidFill>
              <a:ea typeface="+mj-ea"/>
              <a:cs typeface="+mj-cs"/>
            </a:endParaRPr>
          </a:p>
          <a:p>
            <a:pPr algn="ctr"/>
            <a:r>
              <a:rPr lang="en-US" sz="4000" b="1" dirty="0" smtClean="0">
                <a:solidFill>
                  <a:srgbClr val="2A4B7E"/>
                </a:solidFill>
                <a:ea typeface="+mj-ea"/>
                <a:cs typeface="+mj-cs"/>
              </a:rPr>
              <a:t>Develop</a:t>
            </a:r>
          </a:p>
          <a:p>
            <a:pPr algn="ctr"/>
            <a:r>
              <a:rPr lang="en-US" sz="4000" b="1" dirty="0" smtClean="0">
                <a:solidFill>
                  <a:srgbClr val="2A4B7E"/>
                </a:solidFill>
                <a:ea typeface="+mj-ea"/>
                <a:cs typeface="+mj-cs"/>
              </a:rPr>
              <a:t>Plug </a:t>
            </a:r>
          </a:p>
          <a:p>
            <a:pPr algn="ctr"/>
            <a:r>
              <a:rPr lang="en-US" sz="4000" b="1" dirty="0" smtClean="0">
                <a:solidFill>
                  <a:srgbClr val="2A4B7E"/>
                </a:solidFill>
                <a:ea typeface="+mj-ea"/>
                <a:cs typeface="+mj-cs"/>
              </a:rPr>
              <a:t>Instrument</a:t>
            </a:r>
          </a:p>
          <a:p>
            <a:pPr algn="ctr"/>
            <a:r>
              <a:rPr lang="en-US" sz="4000" b="1" dirty="0" smtClean="0">
                <a:solidFill>
                  <a:srgbClr val="2A4B7E"/>
                </a:solidFill>
                <a:ea typeface="+mj-ea"/>
                <a:cs typeface="+mj-cs"/>
              </a:rPr>
              <a:t>Share</a:t>
            </a:r>
          </a:p>
          <a:p>
            <a:pPr algn="ctr"/>
            <a:endParaRPr lang="en-US" sz="4000" b="1" dirty="0" smtClean="0">
              <a:solidFill>
                <a:srgbClr val="2A4B7E"/>
              </a:solidFill>
              <a:ea typeface="+mj-ea"/>
              <a:cs typeface="+mj-cs"/>
            </a:endParaRPr>
          </a:p>
          <a:p>
            <a:pPr lvl="0" algn="ctr">
              <a:spcBef>
                <a:spcPct val="0"/>
              </a:spcBef>
            </a:pPr>
            <a:r>
              <a:rPr lang="en-US" sz="4000" b="1" dirty="0" err="1">
                <a:solidFill>
                  <a:srgbClr val="2A4B7E"/>
                </a:solidFill>
              </a:rPr>
              <a:t>Mi</a:t>
            </a:r>
            <a:r>
              <a:rPr lang="en-US" sz="4000" b="1" dirty="0">
                <a:solidFill>
                  <a:srgbClr val="2A4B7E"/>
                </a:solidFill>
              </a:rPr>
              <a:t> casa </a:t>
            </a:r>
            <a:r>
              <a:rPr lang="en-US" sz="4000" b="1" dirty="0" err="1">
                <a:solidFill>
                  <a:srgbClr val="2A4B7E"/>
                </a:solidFill>
              </a:rPr>
              <a:t>es</a:t>
            </a:r>
            <a:r>
              <a:rPr lang="en-US" sz="4000" b="1" dirty="0">
                <a:solidFill>
                  <a:srgbClr val="2A4B7E"/>
                </a:solidFill>
              </a:rPr>
              <a:t> </a:t>
            </a:r>
            <a:r>
              <a:rPr lang="en-US" sz="4000" b="1" dirty="0" err="1">
                <a:solidFill>
                  <a:srgbClr val="2A4B7E"/>
                </a:solidFill>
              </a:rPr>
              <a:t>su</a:t>
            </a:r>
            <a:r>
              <a:rPr lang="en-US" sz="4000" b="1" dirty="0">
                <a:solidFill>
                  <a:srgbClr val="2A4B7E"/>
                </a:solidFill>
              </a:rPr>
              <a:t> casa! </a:t>
            </a:r>
          </a:p>
        </p:txBody>
      </p:sp>
    </p:spTree>
    <p:extLst>
      <p:ext uri="{BB962C8B-B14F-4D97-AF65-F5344CB8AC3E}">
        <p14:creationId xmlns:p14="http://schemas.microsoft.com/office/powerpoint/2010/main" val="2898407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tb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5334000"/>
            <a:ext cx="1270000" cy="1270000"/>
          </a:xfrm>
          <a:prstGeom prst="rect">
            <a:avLst/>
          </a:prstGeom>
        </p:spPr>
      </p:pic>
      <p:pic>
        <p:nvPicPr>
          <p:cNvPr id="3" name="Picture 2" descr="psumar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3200400"/>
            <a:ext cx="2070100" cy="1270000"/>
          </a:xfrm>
          <a:prstGeom prst="rect">
            <a:avLst/>
          </a:prstGeom>
        </p:spPr>
      </p:pic>
      <p:pic>
        <p:nvPicPr>
          <p:cNvPr id="4" name="Picture 3" descr="lsc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8400" y="2133600"/>
            <a:ext cx="2349500" cy="1270000"/>
          </a:xfrm>
          <a:prstGeom prst="rect">
            <a:avLst/>
          </a:prstGeom>
          <a:noFill/>
        </p:spPr>
      </p:pic>
      <p:pic>
        <p:nvPicPr>
          <p:cNvPr id="5" name="Picture 4" descr="ucsandie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1371600"/>
            <a:ext cx="2222500" cy="1270000"/>
          </a:xfrm>
          <a:prstGeom prst="rect">
            <a:avLst/>
          </a:prstGeom>
        </p:spPr>
      </p:pic>
      <p:pic>
        <p:nvPicPr>
          <p:cNvPr id="6" name="Picture 5" descr="VitalSour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0" y="3657600"/>
            <a:ext cx="2540000" cy="1270000"/>
          </a:xfrm>
          <a:prstGeom prst="rect">
            <a:avLst/>
          </a:prstGeom>
        </p:spPr>
      </p:pic>
      <p:pic>
        <p:nvPicPr>
          <p:cNvPr id="9" name="Picture 8" descr="Follet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3657600"/>
            <a:ext cx="2222500" cy="1270000"/>
          </a:xfrm>
          <a:prstGeom prst="rect">
            <a:avLst/>
          </a:prstGeom>
        </p:spPr>
      </p:pic>
      <p:pic>
        <p:nvPicPr>
          <p:cNvPr id="10" name="Picture 9" descr="ucla.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7400" y="914400"/>
            <a:ext cx="1778000" cy="1270000"/>
          </a:xfrm>
          <a:prstGeom prst="rect">
            <a:avLst/>
          </a:prstGeom>
        </p:spPr>
      </p:pic>
      <p:pic>
        <p:nvPicPr>
          <p:cNvPr id="11" name="Picture 10" descr="canva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33800" y="4343400"/>
            <a:ext cx="2540000" cy="1270000"/>
          </a:xfrm>
          <a:prstGeom prst="rect">
            <a:avLst/>
          </a:prstGeom>
        </p:spPr>
      </p:pic>
      <p:pic>
        <p:nvPicPr>
          <p:cNvPr id="12" name="Picture 11" descr="cengagelearning.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3600" y="2667000"/>
            <a:ext cx="2540000" cy="1270000"/>
          </a:xfrm>
          <a:prstGeom prst="rect">
            <a:avLst/>
          </a:prstGeom>
        </p:spPr>
      </p:pic>
      <p:pic>
        <p:nvPicPr>
          <p:cNvPr id="13" name="Picture 12" descr="MH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0000" y="4800600"/>
            <a:ext cx="1270000" cy="1270000"/>
          </a:xfrm>
          <a:prstGeom prst="rect">
            <a:avLst/>
          </a:prstGeom>
        </p:spPr>
      </p:pic>
      <p:pic>
        <p:nvPicPr>
          <p:cNvPr id="14" name="Picture 13" descr="umbc.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48000" y="1110343"/>
            <a:ext cx="2057400" cy="1175657"/>
          </a:xfrm>
          <a:prstGeom prst="rect">
            <a:avLst/>
          </a:prstGeom>
        </p:spPr>
      </p:pic>
      <p:pic>
        <p:nvPicPr>
          <p:cNvPr id="15" name="Picture 14" descr="ellucia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9600" y="5664200"/>
            <a:ext cx="2222500" cy="1270000"/>
          </a:xfrm>
          <a:prstGeom prst="rect">
            <a:avLst/>
          </a:prstGeom>
        </p:spPr>
      </p:pic>
      <p:pic>
        <p:nvPicPr>
          <p:cNvPr id="16" name="Picture 15" descr="oracl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05200" y="5599289"/>
            <a:ext cx="1955800" cy="1270000"/>
          </a:xfrm>
          <a:prstGeom prst="rect">
            <a:avLst/>
          </a:prstGeom>
        </p:spPr>
      </p:pic>
      <p:pic>
        <p:nvPicPr>
          <p:cNvPr id="7" name="Picture 6" descr="pearson.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85800" y="4648200"/>
            <a:ext cx="2540000" cy="1270000"/>
          </a:xfrm>
          <a:prstGeom prst="rect">
            <a:avLst/>
          </a:prstGeom>
        </p:spPr>
      </p:pic>
      <p:pic>
        <p:nvPicPr>
          <p:cNvPr id="17" name="Picture 16" descr="UM_wordmark_web.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81600" y="1447800"/>
            <a:ext cx="3581401" cy="1935893"/>
          </a:xfrm>
          <a:prstGeom prst="rect">
            <a:avLst/>
          </a:prstGeom>
        </p:spPr>
      </p:pic>
      <p:pic>
        <p:nvPicPr>
          <p:cNvPr id="18" name="Picture 17" descr="Unknown.jpe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7200" y="2438400"/>
            <a:ext cx="1334911" cy="1334911"/>
          </a:xfrm>
          <a:prstGeom prst="rect">
            <a:avLst/>
          </a:prstGeom>
        </p:spPr>
      </p:pic>
      <p:sp>
        <p:nvSpPr>
          <p:cNvPr id="20" name="TextBox 19"/>
          <p:cNvSpPr txBox="1"/>
          <p:nvPr/>
        </p:nvSpPr>
        <p:spPr>
          <a:xfrm>
            <a:off x="228600" y="152400"/>
            <a:ext cx="8763000" cy="584776"/>
          </a:xfrm>
          <a:prstGeom prst="rect">
            <a:avLst/>
          </a:prstGeom>
          <a:noFill/>
        </p:spPr>
        <p:txBody>
          <a:bodyPr wrap="square" rtlCol="0">
            <a:spAutoFit/>
          </a:bodyPr>
          <a:lstStyle/>
          <a:p>
            <a:r>
              <a:rPr lang="en-US" sz="3200" b="1" dirty="0"/>
              <a:t>The Connected Learning Innovation Community </a:t>
            </a:r>
          </a:p>
        </p:txBody>
      </p:sp>
      <p:sp>
        <p:nvSpPr>
          <p:cNvPr id="19" name="Rectangle 18"/>
          <p:cNvSpPr/>
          <p:nvPr/>
        </p:nvSpPr>
        <p:spPr>
          <a:xfrm>
            <a:off x="228600" y="685800"/>
            <a:ext cx="7848600" cy="461665"/>
          </a:xfrm>
          <a:prstGeom prst="rect">
            <a:avLst/>
          </a:prstGeom>
        </p:spPr>
        <p:txBody>
          <a:bodyPr wrap="square">
            <a:spAutoFit/>
          </a:bodyPr>
          <a:lstStyle/>
          <a:p>
            <a:r>
              <a:rPr lang="en-US" sz="2400" dirty="0" smtClean="0">
                <a:hlinkClick r:id="rId19"/>
              </a:rPr>
              <a:t>http</a:t>
            </a:r>
            <a:r>
              <a:rPr lang="en-US" sz="2400" dirty="0">
                <a:hlinkClick r:id="rId19"/>
              </a:rPr>
              <a:t>://www.imsglobal.org/leadingchange</a:t>
            </a:r>
            <a:r>
              <a:rPr lang="en-US" sz="2400" dirty="0" smtClean="0">
                <a:hlinkClick r:id="rId19"/>
              </a:rPr>
              <a:t>/</a:t>
            </a:r>
            <a:r>
              <a:rPr lang="en-US" sz="2400" dirty="0" smtClean="0"/>
              <a:t> </a:t>
            </a:r>
            <a:endParaRPr lang="en-US" sz="2400" dirty="0"/>
          </a:p>
        </p:txBody>
      </p:sp>
    </p:spTree>
    <p:extLst>
      <p:ext uri="{BB962C8B-B14F-4D97-AF65-F5344CB8AC3E}">
        <p14:creationId xmlns:p14="http://schemas.microsoft.com/office/powerpoint/2010/main" val="36974267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4581525" y="5953125"/>
            <a:ext cx="184150" cy="457200"/>
          </a:xfrm>
          <a:prstGeom prst="rect">
            <a:avLst/>
          </a:prstGeom>
          <a:noFill/>
          <a:ln w="9525">
            <a:noFill/>
            <a:miter lim="800000"/>
            <a:headEnd/>
            <a:tailEnd/>
          </a:ln>
        </p:spPr>
        <p:txBody>
          <a:bodyPr wrap="none">
            <a:prstTxWarp prst="textNoShape">
              <a:avLst/>
            </a:prstTxWarp>
            <a:spAutoFit/>
          </a:bodyPr>
          <a:lstStyle/>
          <a:p>
            <a:endParaRPr lang="en-US" dirty="0"/>
          </a:p>
        </p:txBody>
      </p:sp>
      <p:sp>
        <p:nvSpPr>
          <p:cNvPr id="8" name="Rectangle 2"/>
          <p:cNvSpPr txBox="1">
            <a:spLocks noChangeArrowheads="1"/>
          </p:cNvSpPr>
          <p:nvPr/>
        </p:nvSpPr>
        <p:spPr bwMode="auto">
          <a:xfrm>
            <a:off x="-152400" y="1447800"/>
            <a:ext cx="4038600" cy="182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eaLnBrk="1" hangingPunct="1"/>
            <a:r>
              <a:rPr lang="en-US" sz="3600" i="1" dirty="0" smtClean="0">
                <a:solidFill>
                  <a:schemeClr val="tx2"/>
                </a:solidFill>
                <a:latin typeface="Trebuchet MS" charset="0"/>
                <a:ea typeface="Trebuchet MS" charset="0"/>
                <a:cs typeface="Trebuchet MS" charset="0"/>
              </a:rPr>
              <a:t>Reducing the integration time for Connected Education Apps from</a:t>
            </a:r>
            <a:r>
              <a:rPr lang="en-US" sz="3600" i="1" dirty="0">
                <a:solidFill>
                  <a:schemeClr val="tx2"/>
                </a:solidFill>
                <a:latin typeface="Trebuchet MS" charset="0"/>
                <a:ea typeface="Trebuchet MS" charset="0"/>
                <a:cs typeface="Trebuchet MS" charset="0"/>
              </a:rPr>
              <a:t> </a:t>
            </a:r>
            <a:r>
              <a:rPr lang="en-US" sz="3600" b="1" i="1" dirty="0" smtClean="0">
                <a:solidFill>
                  <a:schemeClr val="tx2"/>
                </a:solidFill>
                <a:latin typeface="Trebuchet MS" charset="0"/>
                <a:ea typeface="Trebuchet MS" charset="0"/>
                <a:cs typeface="Trebuchet MS" charset="0"/>
              </a:rPr>
              <a:t>6 months</a:t>
            </a:r>
          </a:p>
          <a:p>
            <a:pPr eaLnBrk="1" hangingPunct="1"/>
            <a:r>
              <a:rPr lang="en-US" sz="3600" i="1" dirty="0" smtClean="0">
                <a:solidFill>
                  <a:schemeClr val="tx2"/>
                </a:solidFill>
                <a:latin typeface="Trebuchet MS" charset="0"/>
                <a:ea typeface="Trebuchet MS" charset="0"/>
                <a:cs typeface="Trebuchet MS" charset="0"/>
              </a:rPr>
              <a:t>to </a:t>
            </a:r>
            <a:r>
              <a:rPr lang="en-US" sz="3600" b="1" i="1" dirty="0" smtClean="0">
                <a:solidFill>
                  <a:schemeClr val="tx2"/>
                </a:solidFill>
                <a:latin typeface="Trebuchet MS" charset="0"/>
                <a:ea typeface="Trebuchet MS" charset="0"/>
                <a:cs typeface="Trebuchet MS" charset="0"/>
              </a:rPr>
              <a:t>6 hours </a:t>
            </a:r>
            <a:r>
              <a:rPr lang="en-US" sz="3600" i="1" dirty="0" smtClean="0">
                <a:solidFill>
                  <a:schemeClr val="tx2"/>
                </a:solidFill>
                <a:latin typeface="Trebuchet MS" charset="0"/>
                <a:ea typeface="Trebuchet MS" charset="0"/>
                <a:cs typeface="Trebuchet MS" charset="0"/>
              </a:rPr>
              <a:t>to</a:t>
            </a:r>
          </a:p>
          <a:p>
            <a:pPr eaLnBrk="1" hangingPunct="1"/>
            <a:r>
              <a:rPr lang="en-US" sz="3600" b="1" i="1" dirty="0" smtClean="0">
                <a:solidFill>
                  <a:schemeClr val="tx2"/>
                </a:solidFill>
                <a:latin typeface="Trebuchet MS" charset="0"/>
                <a:ea typeface="Trebuchet MS" charset="0"/>
                <a:cs typeface="Trebuchet MS" charset="0"/>
              </a:rPr>
              <a:t>1-click</a:t>
            </a:r>
          </a:p>
        </p:txBody>
      </p:sp>
      <p:pic>
        <p:nvPicPr>
          <p:cNvPr id="5" name="Picture 4" descr="revb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19450" y="857250"/>
            <a:ext cx="6858000" cy="5143500"/>
          </a:xfrm>
          <a:prstGeom prst="rect">
            <a:avLst/>
          </a:prstGeom>
        </p:spPr>
      </p:pic>
      <p:pic>
        <p:nvPicPr>
          <p:cNvPr id="2" name="Picture 1" descr="Plug-Play logo.jpg"/>
          <p:cNvPicPr>
            <a:picLocks noChangeAspect="1"/>
          </p:cNvPicPr>
          <p:nvPr/>
        </p:nvPicPr>
        <p:blipFill>
          <a:blip r:embed="rId4">
            <a:alphaModFix amt="72000"/>
            <a:extLst>
              <a:ext uri="{28A0092B-C50C-407E-A947-70E740481C1C}">
                <a14:useLocalDpi xmlns:a14="http://schemas.microsoft.com/office/drawing/2010/main" val="0"/>
              </a:ext>
            </a:extLst>
          </a:blip>
          <a:stretch>
            <a:fillRect/>
          </a:stretch>
        </p:blipFill>
        <p:spPr>
          <a:xfrm>
            <a:off x="685800" y="4572000"/>
            <a:ext cx="2371643" cy="2057400"/>
          </a:xfrm>
          <a:prstGeom prst="rect">
            <a:avLst/>
          </a:prstGeom>
        </p:spPr>
      </p:pic>
    </p:spTree>
    <p:extLst>
      <p:ext uri="{BB962C8B-B14F-4D97-AF65-F5344CB8AC3E}">
        <p14:creationId xmlns:p14="http://schemas.microsoft.com/office/powerpoint/2010/main" val="19246655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4294967295"/>
          </p:nvPr>
        </p:nvSpPr>
        <p:spPr>
          <a:xfrm>
            <a:off x="6553200" y="64008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r>
              <a:rPr lang="en-US" sz="900" b="0">
                <a:solidFill>
                  <a:schemeClr val="bg1"/>
                </a:solidFill>
                <a:latin typeface="Trebuchet MS" charset="0"/>
              </a:rPr>
              <a:t>Page </a:t>
            </a:r>
            <a:fld id="{0F37580A-2322-754F-A90B-514E84ACAECF}" type="slidenum">
              <a:rPr lang="en-US" sz="900" b="0">
                <a:solidFill>
                  <a:schemeClr val="bg1"/>
                </a:solidFill>
                <a:latin typeface="Trebuchet MS" charset="0"/>
              </a:rPr>
              <a:pPr/>
              <a:t>23</a:t>
            </a:fld>
            <a:endParaRPr lang="en-US" sz="900" b="0">
              <a:solidFill>
                <a:schemeClr val="bg1"/>
              </a:solidFill>
              <a:latin typeface="Trebuchet MS" charset="0"/>
            </a:endParaRPr>
          </a:p>
        </p:txBody>
      </p:sp>
      <p:sp>
        <p:nvSpPr>
          <p:cNvPr id="8" name="Rectangle 2"/>
          <p:cNvSpPr txBox="1">
            <a:spLocks noChangeArrowheads="1"/>
          </p:cNvSpPr>
          <p:nvPr/>
        </p:nvSpPr>
        <p:spPr>
          <a:xfrm>
            <a:off x="1752600" y="762000"/>
            <a:ext cx="5638800" cy="2895600"/>
          </a:xfrm>
          <a:prstGeom prst="rect">
            <a:avLst/>
          </a:prstGeom>
          <a:effectLst>
            <a:outerShdw blurRad="63500" dist="38099" dir="2700000" algn="ctr" rotWithShape="0">
              <a:schemeClr val="bg2">
                <a:alpha val="75000"/>
              </a:scheme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2A4B7E"/>
                </a:solidFill>
                <a:latin typeface="+mj-lt"/>
                <a:ea typeface="+mj-ea"/>
                <a:cs typeface="+mj-cs"/>
              </a:defRPr>
            </a:lvl1pPr>
          </a:lstStyle>
          <a:p>
            <a:pPr>
              <a:defRPr/>
            </a:pPr>
            <a:endParaRPr lang="en-US" sz="3600" b="1" dirty="0"/>
          </a:p>
        </p:txBody>
      </p:sp>
      <p:pic>
        <p:nvPicPr>
          <p:cNvPr id="2" name="Picture 1" descr="FinderScreenSnapz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72340" cy="5867400"/>
          </a:xfrm>
          <a:prstGeom prst="rect">
            <a:avLst/>
          </a:prstGeom>
        </p:spPr>
      </p:pic>
      <p:sp>
        <p:nvSpPr>
          <p:cNvPr id="3" name="Rectangle 2"/>
          <p:cNvSpPr/>
          <p:nvPr/>
        </p:nvSpPr>
        <p:spPr>
          <a:xfrm>
            <a:off x="7315200" y="2590800"/>
            <a:ext cx="1828800" cy="4267200"/>
          </a:xfrm>
          <a:prstGeom prst="rect">
            <a:avLst/>
          </a:prstGeom>
          <a:gradFill flip="none" rotWithShape="1">
            <a:gsLst>
              <a:gs pos="87000">
                <a:schemeClr val="bg1">
                  <a:lumMod val="95000"/>
                </a:schemeClr>
              </a:gs>
              <a:gs pos="100000">
                <a:schemeClr val="bg1">
                  <a:lumMod val="5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a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460" y="3124200"/>
            <a:ext cx="1811540" cy="2286000"/>
          </a:xfrm>
          <a:prstGeom prst="rect">
            <a:avLst/>
          </a:prstGeom>
          <a:ln>
            <a:solidFill>
              <a:srgbClr val="4F81BD"/>
            </a:solidFill>
          </a:ln>
        </p:spPr>
      </p:pic>
    </p:spTree>
    <p:extLst>
      <p:ext uri="{BB962C8B-B14F-4D97-AF65-F5344CB8AC3E}">
        <p14:creationId xmlns:p14="http://schemas.microsoft.com/office/powerpoint/2010/main" val="13844540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1-31 at 9.49.19 PM.png"/>
          <p:cNvPicPr>
            <a:picLocks noGrp="1" noChangeAspect="1"/>
          </p:cNvPicPr>
          <p:nvPr>
            <p:ph idx="1"/>
          </p:nvPr>
        </p:nvPicPr>
        <p:blipFill>
          <a:blip r:embed="rId3">
            <a:extLst>
              <a:ext uri="{28A0092B-C50C-407E-A947-70E740481C1C}">
                <a14:useLocalDpi xmlns:a14="http://schemas.microsoft.com/office/drawing/2010/main" val="0"/>
              </a:ext>
            </a:extLst>
          </a:blip>
          <a:srcRect t="16541" b="16541"/>
          <a:stretch>
            <a:fillRect/>
          </a:stretch>
        </p:blipFill>
        <p:spPr>
          <a:xfrm>
            <a:off x="0" y="0"/>
            <a:ext cx="9144000" cy="6300908"/>
          </a:xfrm>
          <a:ln>
            <a:noFill/>
          </a:ln>
        </p:spPr>
      </p:pic>
    </p:spTree>
    <p:extLst>
      <p:ext uri="{BB962C8B-B14F-4D97-AF65-F5344CB8AC3E}">
        <p14:creationId xmlns:p14="http://schemas.microsoft.com/office/powerpoint/2010/main" val="39949780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6A6048"/>
        </a:solidFill>
        <a:effectLst/>
      </p:bgPr>
    </p:bg>
    <p:spTree>
      <p:nvGrpSpPr>
        <p:cNvPr id="1" name=""/>
        <p:cNvGrpSpPr/>
        <p:nvPr/>
      </p:nvGrpSpPr>
      <p:grpSpPr>
        <a:xfrm>
          <a:off x="0" y="0"/>
          <a:ext cx="0" cy="0"/>
          <a:chOff x="0" y="0"/>
          <a:chExt cx="0" cy="0"/>
        </a:xfrm>
      </p:grpSpPr>
      <p:sp>
        <p:nvSpPr>
          <p:cNvPr id="2" name="TextBox 1"/>
          <p:cNvSpPr txBox="1"/>
          <p:nvPr/>
        </p:nvSpPr>
        <p:spPr>
          <a:xfrm>
            <a:off x="1143000" y="381000"/>
            <a:ext cx="6553200" cy="2308324"/>
          </a:xfrm>
          <a:prstGeom prst="rect">
            <a:avLst/>
          </a:prstGeom>
          <a:noFill/>
        </p:spPr>
        <p:txBody>
          <a:bodyPr wrap="square" rtlCol="0">
            <a:spAutoFit/>
          </a:bodyPr>
          <a:lstStyle/>
          <a:p>
            <a:pPr algn="ctr"/>
            <a:r>
              <a:rPr lang="en-US" sz="2400" dirty="0" smtClean="0">
                <a:solidFill>
                  <a:schemeClr val="bg1"/>
                </a:solidFill>
              </a:rPr>
              <a:t>“In recent history the technology for teaching and learning has been pretty static. You get something from a vendor, you upgrade it once every two or three years, and faculty just have to sit and wait – and there teaching is defined far to often by the technology that is available to them.”</a:t>
            </a:r>
            <a:endParaRPr lang="en-US" sz="2400" dirty="0">
              <a:solidFill>
                <a:schemeClr val="bg1"/>
              </a:solidFill>
            </a:endParaRPr>
          </a:p>
        </p:txBody>
      </p:sp>
      <p:pic>
        <p:nvPicPr>
          <p:cNvPr id="4" name="Picture 3" descr="SafariScreenSnapz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819400"/>
            <a:ext cx="5544520" cy="3394075"/>
          </a:xfrm>
          <a:prstGeom prst="rect">
            <a:avLst/>
          </a:prstGeom>
        </p:spPr>
      </p:pic>
      <p:sp>
        <p:nvSpPr>
          <p:cNvPr id="3" name="Rectangle 2"/>
          <p:cNvSpPr/>
          <p:nvPr/>
        </p:nvSpPr>
        <p:spPr>
          <a:xfrm>
            <a:off x="2209800" y="6324600"/>
            <a:ext cx="4172937" cy="369332"/>
          </a:xfrm>
          <a:prstGeom prst="rect">
            <a:avLst/>
          </a:prstGeom>
        </p:spPr>
        <p:txBody>
          <a:bodyPr wrap="none">
            <a:spAutoFit/>
          </a:bodyPr>
          <a:lstStyle/>
          <a:p>
            <a:r>
              <a:rPr lang="en-US" dirty="0">
                <a:solidFill>
                  <a:schemeClr val="bg1"/>
                </a:solidFill>
              </a:rPr>
              <a:t>http://</a:t>
            </a:r>
            <a:r>
              <a:rPr lang="en-US" dirty="0" err="1">
                <a:solidFill>
                  <a:schemeClr val="bg1"/>
                </a:solidFill>
              </a:rPr>
              <a:t>www.imsglobal.org</a:t>
            </a:r>
            <a:r>
              <a:rPr lang="en-US" dirty="0">
                <a:solidFill>
                  <a:schemeClr val="bg1"/>
                </a:solidFill>
              </a:rPr>
              <a:t>/</a:t>
            </a:r>
            <a:r>
              <a:rPr lang="en-US" dirty="0" err="1">
                <a:solidFill>
                  <a:schemeClr val="bg1"/>
                </a:solidFill>
              </a:rPr>
              <a:t>leadingchange</a:t>
            </a:r>
            <a:r>
              <a:rPr lang="en-US" dirty="0">
                <a:solidFill>
                  <a:schemeClr val="bg1"/>
                </a:solidFill>
              </a:rPr>
              <a:t>/</a:t>
            </a:r>
          </a:p>
        </p:txBody>
      </p:sp>
    </p:spTree>
    <p:extLst>
      <p:ext uri="{BB962C8B-B14F-4D97-AF65-F5344CB8AC3E}">
        <p14:creationId xmlns:p14="http://schemas.microsoft.com/office/powerpoint/2010/main" val="22883904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4294967295"/>
          </p:nvPr>
        </p:nvSpPr>
        <p:spPr>
          <a:xfrm>
            <a:off x="6553200" y="64008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r>
              <a:rPr lang="en-US" sz="900" b="0">
                <a:solidFill>
                  <a:schemeClr val="bg1"/>
                </a:solidFill>
                <a:latin typeface="Trebuchet MS" charset="0"/>
              </a:rPr>
              <a:t>Page </a:t>
            </a:r>
            <a:fld id="{0F37580A-2322-754F-A90B-514E84ACAECF}" type="slidenum">
              <a:rPr lang="en-US" sz="900" b="0">
                <a:solidFill>
                  <a:schemeClr val="bg1"/>
                </a:solidFill>
                <a:latin typeface="Trebuchet MS" charset="0"/>
              </a:rPr>
              <a:pPr/>
              <a:t>5</a:t>
            </a:fld>
            <a:endParaRPr lang="en-US" sz="900" b="0">
              <a:solidFill>
                <a:schemeClr val="bg1"/>
              </a:solidFill>
              <a:latin typeface="Trebuchet MS" charset="0"/>
            </a:endParaRPr>
          </a:p>
        </p:txBody>
      </p:sp>
      <p:pic>
        <p:nvPicPr>
          <p:cNvPr id="4" name="Picture 3" descr="Snapz Pro XScreenSnapz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4568348" cy="6858000"/>
          </a:xfrm>
          <a:prstGeom prst="rect">
            <a:avLst/>
          </a:prstGeom>
        </p:spPr>
      </p:pic>
      <p:pic>
        <p:nvPicPr>
          <p:cNvPr id="5" name="Picture 4" descr="Snapz Pro XScreenSnapz0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0"/>
            <a:ext cx="4648200" cy="6858000"/>
          </a:xfrm>
          <a:prstGeom prst="rect">
            <a:avLst/>
          </a:prstGeom>
        </p:spPr>
      </p:pic>
    </p:spTree>
    <p:extLst>
      <p:ext uri="{BB962C8B-B14F-4D97-AF65-F5344CB8AC3E}">
        <p14:creationId xmlns:p14="http://schemas.microsoft.com/office/powerpoint/2010/main" val="23391351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Screen Shot 2013-11-29 at 10.55.16 AM.png"/>
          <p:cNvPicPr>
            <a:picLocks noGrp="1" noChangeAspect="1"/>
          </p:cNvPicPr>
          <p:nvPr>
            <p:ph idx="1"/>
          </p:nvPr>
        </p:nvPicPr>
        <p:blipFill>
          <a:blip r:embed="rId3">
            <a:extLst>
              <a:ext uri="{28A0092B-C50C-407E-A947-70E740481C1C}">
                <a14:useLocalDpi xmlns:a14="http://schemas.microsoft.com/office/drawing/2010/main" val="0"/>
              </a:ext>
            </a:extLst>
          </a:blip>
          <a:srcRect l="-11239" r="-11239"/>
          <a:stretch>
            <a:fillRect/>
          </a:stretch>
        </p:blipFill>
        <p:spPr>
          <a:xfrm>
            <a:off x="152400" y="162894"/>
            <a:ext cx="8686800" cy="6466506"/>
          </a:xfrm>
        </p:spPr>
      </p:pic>
      <p:pic>
        <p:nvPicPr>
          <p:cNvPr id="2" name="Picture 1" descr="Screen Shot 2014-01-31 at 10.34.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8300"/>
            <a:ext cx="9144000" cy="6121260"/>
          </a:xfrm>
          <a:prstGeom prst="rect">
            <a:avLst/>
          </a:prstGeom>
        </p:spPr>
      </p:pic>
    </p:spTree>
    <p:extLst>
      <p:ext uri="{BB962C8B-B14F-4D97-AF65-F5344CB8AC3E}">
        <p14:creationId xmlns:p14="http://schemas.microsoft.com/office/powerpoint/2010/main" val="38780118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14400" y="2096631"/>
            <a:ext cx="7239000" cy="2246769"/>
          </a:xfrm>
          <a:prstGeom prst="rect">
            <a:avLst/>
          </a:prstGeom>
          <a:noFill/>
        </p:spPr>
        <p:txBody>
          <a:bodyPr wrap="square" rtlCol="0">
            <a:spAutoFit/>
          </a:bodyPr>
          <a:lstStyle/>
          <a:p>
            <a:endParaRPr lang="en-US" sz="2800" dirty="0" smtClean="0"/>
          </a:p>
          <a:p>
            <a:pPr algn="ctr"/>
            <a:r>
              <a:rPr lang="en-US" sz="2800" dirty="0" smtClean="0"/>
              <a:t>For wide spread adoption of technology innovation in education there is a </a:t>
            </a:r>
            <a:r>
              <a:rPr lang="en-US" sz="2800" i="1" u="sng" dirty="0" smtClean="0"/>
              <a:t>necessity</a:t>
            </a:r>
            <a:r>
              <a:rPr lang="en-US" sz="2800" dirty="0" smtClean="0"/>
              <a:t> that it be </a:t>
            </a:r>
            <a:r>
              <a:rPr lang="en-US" sz="2800" i="1" dirty="0" smtClean="0"/>
              <a:t>easy for</a:t>
            </a:r>
            <a:r>
              <a:rPr lang="en-US" sz="2800" dirty="0" smtClean="0"/>
              <a:t> such technology to integrate in a seamless, agile &amp; data rich manner</a:t>
            </a:r>
            <a:endParaRPr lang="en-US" sz="2800" dirty="0"/>
          </a:p>
        </p:txBody>
      </p:sp>
      <p:sp>
        <p:nvSpPr>
          <p:cNvPr id="3" name="Title 2"/>
          <p:cNvSpPr>
            <a:spLocks noGrp="1"/>
          </p:cNvSpPr>
          <p:nvPr>
            <p:ph type="title"/>
          </p:nvPr>
        </p:nvSpPr>
        <p:spPr>
          <a:xfrm>
            <a:off x="304800" y="304800"/>
            <a:ext cx="8229600" cy="1143000"/>
          </a:xfrm>
        </p:spPr>
        <p:txBody>
          <a:bodyPr>
            <a:normAutofit fontScale="90000"/>
          </a:bodyPr>
          <a:lstStyle/>
          <a:p>
            <a:r>
              <a:rPr lang="en-US" dirty="0" smtClean="0"/>
              <a:t>The New Architecture Must Make Education Technology </a:t>
            </a:r>
            <a:r>
              <a:rPr lang="en-US" i="1" dirty="0" smtClean="0"/>
              <a:t>Easy</a:t>
            </a:r>
            <a:endParaRPr lang="en-US" i="1" dirty="0"/>
          </a:p>
        </p:txBody>
      </p:sp>
      <p:pic>
        <p:nvPicPr>
          <p:cNvPr id="4" name="Picture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1" y="4410075"/>
            <a:ext cx="2362200" cy="2460625"/>
          </a:xfrm>
          <a:prstGeom prst="rect">
            <a:avLst/>
          </a:prstGeom>
        </p:spPr>
      </p:pic>
    </p:spTree>
    <p:extLst>
      <p:ext uri="{BB962C8B-B14F-4D97-AF65-F5344CB8AC3E}">
        <p14:creationId xmlns:p14="http://schemas.microsoft.com/office/powerpoint/2010/main" val="288772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4294967295"/>
          </p:nvPr>
        </p:nvSpPr>
        <p:spPr>
          <a:xfrm>
            <a:off x="6553200" y="6400800"/>
            <a:ext cx="19050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00001E"/>
                </a:solidFill>
                <a:latin typeface="Times" charset="0"/>
                <a:ea typeface="ＭＳ Ｐゴシック" charset="0"/>
                <a:cs typeface="ＭＳ Ｐゴシック" charset="0"/>
              </a:defRPr>
            </a:lvl1pPr>
            <a:lvl2pPr marL="742950" indent="-285750">
              <a:defRPr sz="2400" b="1">
                <a:solidFill>
                  <a:srgbClr val="00001E"/>
                </a:solidFill>
                <a:latin typeface="Times" charset="0"/>
                <a:ea typeface="ＭＳ Ｐゴシック" charset="0"/>
              </a:defRPr>
            </a:lvl2pPr>
            <a:lvl3pPr marL="1143000" indent="-228600">
              <a:defRPr sz="2400" b="1">
                <a:solidFill>
                  <a:srgbClr val="00001E"/>
                </a:solidFill>
                <a:latin typeface="Times" charset="0"/>
                <a:ea typeface="ＭＳ Ｐゴシック" charset="0"/>
              </a:defRPr>
            </a:lvl3pPr>
            <a:lvl4pPr marL="1600200" indent="-228600">
              <a:defRPr sz="2400" b="1">
                <a:solidFill>
                  <a:srgbClr val="00001E"/>
                </a:solidFill>
                <a:latin typeface="Times" charset="0"/>
                <a:ea typeface="ＭＳ Ｐゴシック" charset="0"/>
              </a:defRPr>
            </a:lvl4pPr>
            <a:lvl5pPr marL="2057400" indent="-228600">
              <a:defRPr sz="2400" b="1">
                <a:solidFill>
                  <a:srgbClr val="00001E"/>
                </a:solidFill>
                <a:latin typeface="Times" charset="0"/>
                <a:ea typeface="ＭＳ Ｐゴシック" charset="0"/>
              </a:defRPr>
            </a:lvl5pPr>
            <a:lvl6pPr marL="2514600" indent="-228600" eaLnBrk="0" fontAlgn="base" hangingPunct="0">
              <a:spcBef>
                <a:spcPct val="0"/>
              </a:spcBef>
              <a:spcAft>
                <a:spcPct val="0"/>
              </a:spcAft>
              <a:defRPr sz="2400" b="1">
                <a:solidFill>
                  <a:srgbClr val="00001E"/>
                </a:solidFill>
                <a:latin typeface="Times" charset="0"/>
                <a:ea typeface="ＭＳ Ｐゴシック" charset="0"/>
              </a:defRPr>
            </a:lvl6pPr>
            <a:lvl7pPr marL="2971800" indent="-228600" eaLnBrk="0" fontAlgn="base" hangingPunct="0">
              <a:spcBef>
                <a:spcPct val="0"/>
              </a:spcBef>
              <a:spcAft>
                <a:spcPct val="0"/>
              </a:spcAft>
              <a:defRPr sz="2400" b="1">
                <a:solidFill>
                  <a:srgbClr val="00001E"/>
                </a:solidFill>
                <a:latin typeface="Times" charset="0"/>
                <a:ea typeface="ＭＳ Ｐゴシック" charset="0"/>
              </a:defRPr>
            </a:lvl7pPr>
            <a:lvl8pPr marL="3429000" indent="-228600" eaLnBrk="0" fontAlgn="base" hangingPunct="0">
              <a:spcBef>
                <a:spcPct val="0"/>
              </a:spcBef>
              <a:spcAft>
                <a:spcPct val="0"/>
              </a:spcAft>
              <a:defRPr sz="2400" b="1">
                <a:solidFill>
                  <a:srgbClr val="00001E"/>
                </a:solidFill>
                <a:latin typeface="Times" charset="0"/>
                <a:ea typeface="ＭＳ Ｐゴシック" charset="0"/>
              </a:defRPr>
            </a:lvl8pPr>
            <a:lvl9pPr marL="3886200" indent="-228600" eaLnBrk="0" fontAlgn="base" hangingPunct="0">
              <a:spcBef>
                <a:spcPct val="0"/>
              </a:spcBef>
              <a:spcAft>
                <a:spcPct val="0"/>
              </a:spcAft>
              <a:defRPr sz="2400" b="1">
                <a:solidFill>
                  <a:srgbClr val="00001E"/>
                </a:solidFill>
                <a:latin typeface="Times" charset="0"/>
                <a:ea typeface="ＭＳ Ｐゴシック" charset="0"/>
              </a:defRPr>
            </a:lvl9pPr>
          </a:lstStyle>
          <a:p>
            <a:r>
              <a:rPr lang="en-US" sz="900" b="0">
                <a:solidFill>
                  <a:schemeClr val="bg1"/>
                </a:solidFill>
                <a:latin typeface="Trebuchet MS" charset="0"/>
              </a:rPr>
              <a:t>Page </a:t>
            </a:r>
            <a:fld id="{0F37580A-2322-754F-A90B-514E84ACAECF}" type="slidenum">
              <a:rPr lang="en-US" sz="900" b="0">
                <a:solidFill>
                  <a:schemeClr val="bg1"/>
                </a:solidFill>
                <a:latin typeface="Trebuchet MS" charset="0"/>
              </a:rPr>
              <a:pPr/>
              <a:t>8</a:t>
            </a:fld>
            <a:endParaRPr lang="en-US" sz="900" b="0">
              <a:solidFill>
                <a:schemeClr val="bg1"/>
              </a:solidFill>
              <a:latin typeface="Trebuchet MS" charset="0"/>
            </a:endParaRPr>
          </a:p>
        </p:txBody>
      </p:sp>
      <p:sp>
        <p:nvSpPr>
          <p:cNvPr id="8" name="Rectangle 2"/>
          <p:cNvSpPr txBox="1">
            <a:spLocks noChangeArrowheads="1"/>
          </p:cNvSpPr>
          <p:nvPr/>
        </p:nvSpPr>
        <p:spPr>
          <a:xfrm>
            <a:off x="1752600" y="762000"/>
            <a:ext cx="5638800" cy="2895600"/>
          </a:xfrm>
          <a:prstGeom prst="rect">
            <a:avLst/>
          </a:prstGeom>
          <a:effectLst>
            <a:outerShdw blurRad="63500" dist="38099" dir="2700000" algn="ctr" rotWithShape="0">
              <a:schemeClr val="bg2">
                <a:alpha val="75000"/>
              </a:schemeClr>
            </a:outerShdw>
          </a:effectLst>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2A4B7E"/>
                </a:solidFill>
                <a:latin typeface="+mj-lt"/>
                <a:ea typeface="+mj-ea"/>
                <a:cs typeface="+mj-cs"/>
              </a:defRPr>
            </a:lvl1pPr>
          </a:lstStyle>
          <a:p>
            <a:pPr>
              <a:defRPr/>
            </a:pPr>
            <a:endParaRPr lang="en-US" sz="3600" b="1" dirty="0"/>
          </a:p>
        </p:txBody>
      </p:sp>
      <p:pic>
        <p:nvPicPr>
          <p:cNvPr id="2" name="Picture 1" descr="FinderScreenSnapz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72340" cy="5867400"/>
          </a:xfrm>
          <a:prstGeom prst="rect">
            <a:avLst/>
          </a:prstGeom>
        </p:spPr>
      </p:pic>
      <p:sp>
        <p:nvSpPr>
          <p:cNvPr id="3" name="Rectangle 2"/>
          <p:cNvSpPr/>
          <p:nvPr/>
        </p:nvSpPr>
        <p:spPr>
          <a:xfrm>
            <a:off x="7315200" y="2590800"/>
            <a:ext cx="1828800" cy="4267200"/>
          </a:xfrm>
          <a:prstGeom prst="rect">
            <a:avLst/>
          </a:prstGeom>
          <a:gradFill flip="none" rotWithShape="1">
            <a:gsLst>
              <a:gs pos="87000">
                <a:schemeClr val="bg1">
                  <a:lumMod val="95000"/>
                </a:schemeClr>
              </a:gs>
              <a:gs pos="100000">
                <a:schemeClr val="bg1">
                  <a:lumMod val="5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ca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2460" y="3124200"/>
            <a:ext cx="1811540" cy="2286000"/>
          </a:xfrm>
          <a:prstGeom prst="rect">
            <a:avLst/>
          </a:prstGeom>
          <a:ln>
            <a:solidFill>
              <a:srgbClr val="4F81BD"/>
            </a:solidFill>
          </a:ln>
        </p:spPr>
      </p:pic>
    </p:spTree>
    <p:extLst>
      <p:ext uri="{BB962C8B-B14F-4D97-AF65-F5344CB8AC3E}">
        <p14:creationId xmlns:p14="http://schemas.microsoft.com/office/powerpoint/2010/main" val="19155885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8229600" cy="1143000"/>
          </a:xfrm>
        </p:spPr>
        <p:txBody>
          <a:bodyPr>
            <a:normAutofit fontScale="90000"/>
          </a:bodyPr>
          <a:lstStyle/>
          <a:p>
            <a:r>
              <a:rPr lang="en-US" dirty="0" smtClean="0"/>
              <a:t>Easy – Requires Collaboration – The Role of </a:t>
            </a:r>
            <a:r>
              <a:rPr lang="en-US" dirty="0" err="1" smtClean="0"/>
              <a:t>InCommon</a:t>
            </a:r>
            <a:r>
              <a:rPr lang="en-US" dirty="0" smtClean="0"/>
              <a:t> and NET+</a:t>
            </a:r>
            <a:endParaRPr lang="en-US" dirty="0"/>
          </a:p>
        </p:txBody>
      </p:sp>
      <p:pic>
        <p:nvPicPr>
          <p:cNvPr id="4" name="Picture 3"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1" y="3657600"/>
            <a:ext cx="2362200" cy="2460625"/>
          </a:xfrm>
          <a:prstGeom prst="rect">
            <a:avLst/>
          </a:prstGeom>
        </p:spPr>
      </p:pic>
      <p:sp>
        <p:nvSpPr>
          <p:cNvPr id="2" name="TextBox 1"/>
          <p:cNvSpPr txBox="1"/>
          <p:nvPr/>
        </p:nvSpPr>
        <p:spPr>
          <a:xfrm>
            <a:off x="990600" y="2057400"/>
            <a:ext cx="7467600" cy="1384995"/>
          </a:xfrm>
          <a:prstGeom prst="rect">
            <a:avLst/>
          </a:prstGeom>
          <a:noFill/>
        </p:spPr>
        <p:txBody>
          <a:bodyPr wrap="square" rtlCol="0">
            <a:spAutoFit/>
          </a:bodyPr>
          <a:lstStyle/>
          <a:p>
            <a:r>
              <a:rPr lang="en-US" sz="2800" dirty="0" smtClean="0"/>
              <a:t>Provisioning, security, procurement and legal review are often the biggest hurdles to innovation. </a:t>
            </a:r>
            <a:r>
              <a:rPr lang="en-US" sz="2800" dirty="0" err="1" smtClean="0"/>
              <a:t>InCommon</a:t>
            </a:r>
            <a:r>
              <a:rPr lang="en-US" sz="2800" dirty="0" smtClean="0"/>
              <a:t> and NET+ are working to </a:t>
            </a:r>
            <a:endParaRPr lang="en-US" sz="2800" dirty="0"/>
          </a:p>
        </p:txBody>
      </p:sp>
      <p:sp>
        <p:nvSpPr>
          <p:cNvPr id="5" name="TextBox 4"/>
          <p:cNvSpPr txBox="1"/>
          <p:nvPr/>
        </p:nvSpPr>
        <p:spPr>
          <a:xfrm>
            <a:off x="990600" y="3352800"/>
            <a:ext cx="4953000" cy="1815882"/>
          </a:xfrm>
          <a:prstGeom prst="rect">
            <a:avLst/>
          </a:prstGeom>
          <a:noFill/>
        </p:spPr>
        <p:txBody>
          <a:bodyPr wrap="square" rtlCol="0">
            <a:spAutoFit/>
          </a:bodyPr>
          <a:lstStyle/>
          <a:p>
            <a:r>
              <a:rPr lang="en-US" sz="2800" dirty="0" smtClean="0"/>
              <a:t>address this through model contracts, security standards, and new approaches to cloud services and provisioning.</a:t>
            </a:r>
            <a:endParaRPr lang="en-US" sz="2800" dirty="0"/>
          </a:p>
        </p:txBody>
      </p:sp>
    </p:spTree>
    <p:extLst>
      <p:ext uri="{BB962C8B-B14F-4D97-AF65-F5344CB8AC3E}">
        <p14:creationId xmlns:p14="http://schemas.microsoft.com/office/powerpoint/2010/main" val="15994547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MS Global Intro THESIS workshop 05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IMS Global Intro THESIS workshop 0513.potx</Template>
  <TotalTime>58550</TotalTime>
  <Words>2195</Words>
  <Application>Microsoft Macintosh PowerPoint</Application>
  <PresentationFormat>On-screen Show (4:3)</PresentationFormat>
  <Paragraphs>290</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IMS Global Intro THESIS workshop 0513</vt:lpstr>
      <vt:lpstr> The App as a Metaphor for eLearning Architecture</vt:lpstr>
      <vt:lpstr>PowerPoint Presentation</vt:lpstr>
      <vt:lpstr>PowerPoint Presentation</vt:lpstr>
      <vt:lpstr>PowerPoint Presentation</vt:lpstr>
      <vt:lpstr>PowerPoint Presentation</vt:lpstr>
      <vt:lpstr>PowerPoint Presentation</vt:lpstr>
      <vt:lpstr>The New Architecture Must Make Education Technology Easy</vt:lpstr>
      <vt:lpstr>PowerPoint Presentation</vt:lpstr>
      <vt:lpstr>Easy – Requires Collaboration – The Role of InCommon and NET+</vt:lpstr>
      <vt:lpstr>PowerPoint Presentation</vt:lpstr>
      <vt:lpstr>March 6, 2008 iPhone SDK Press Conference</vt:lpstr>
      <vt:lpstr>PowerPoint Presentation</vt:lpstr>
      <vt:lpstr>PowerPoint Presentation</vt:lpstr>
      <vt:lpstr>PowerPoint Presentation</vt:lpstr>
      <vt:lpstr>PowerPoint Presentation</vt:lpstr>
      <vt:lpstr>PowerPoint Presentation</vt:lpstr>
      <vt:lpstr>PowerPoint Presentation</vt:lpstr>
      <vt:lpstr>Platforms that Accept LTI Apps!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John Suess</cp:lastModifiedBy>
  <cp:revision>300</cp:revision>
  <cp:lastPrinted>2014-05-07T19:16:48Z</cp:lastPrinted>
  <dcterms:created xsi:type="dcterms:W3CDTF">2012-04-26T17:28:37Z</dcterms:created>
  <dcterms:modified xsi:type="dcterms:W3CDTF">2015-05-08T10:35:31Z</dcterms:modified>
</cp:coreProperties>
</file>