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1"/>
    <p:sldMasterId id="2147483684" r:id="rId2"/>
  </p:sldMasterIdLst>
  <p:notesMasterIdLst>
    <p:notesMasterId r:id="rId20"/>
  </p:notesMasterIdLst>
  <p:sldIdLst>
    <p:sldId id="256" r:id="rId3"/>
    <p:sldId id="262" r:id="rId4"/>
    <p:sldId id="258" r:id="rId5"/>
    <p:sldId id="257" r:id="rId6"/>
    <p:sldId id="259" r:id="rId7"/>
    <p:sldId id="261" r:id="rId8"/>
    <p:sldId id="264" r:id="rId9"/>
    <p:sldId id="266" r:id="rId10"/>
    <p:sldId id="265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2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F605E7-06C2-41C8-94CB-2E31D892645C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61096F0-66B4-4904-A527-9498D1FF6C59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Modular Model</a:t>
          </a:r>
          <a:endParaRPr lang="en-US" dirty="0">
            <a:solidFill>
              <a:schemeClr val="tx1"/>
            </a:solidFill>
          </a:endParaRPr>
        </a:p>
      </dgm:t>
    </dgm:pt>
    <dgm:pt modelId="{A858BA03-3136-4975-BA2C-61A84ED95242}" type="parTrans" cxnId="{699F809A-A768-414D-B702-34AF18CC2710}">
      <dgm:prSet/>
      <dgm:spPr/>
      <dgm:t>
        <a:bodyPr/>
        <a:lstStyle/>
        <a:p>
          <a:endParaRPr lang="en-US"/>
        </a:p>
      </dgm:t>
    </dgm:pt>
    <dgm:pt modelId="{BE160BB9-02D4-4F7B-9CDC-E9BB7932EC8D}" type="sibTrans" cxnId="{699F809A-A768-414D-B702-34AF18CC2710}">
      <dgm:prSet/>
      <dgm:spPr/>
      <dgm:t>
        <a:bodyPr/>
        <a:lstStyle/>
        <a:p>
          <a:endParaRPr lang="en-US"/>
        </a:p>
      </dgm:t>
    </dgm:pt>
    <dgm:pt modelId="{B180CDAF-DBD7-40E0-AC34-CC811151B4A4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1050" dirty="0" smtClean="0"/>
            <a:t>Graphics Interface</a:t>
          </a:r>
          <a:endParaRPr lang="en-US" sz="1050" dirty="0"/>
        </a:p>
      </dgm:t>
    </dgm:pt>
    <dgm:pt modelId="{0359A8F9-8252-4B38-840C-D42DC35840F7}" type="parTrans" cxnId="{AF2EB87C-5BD7-42F1-833C-42BBD14B1D37}">
      <dgm:prSet/>
      <dgm:spPr/>
      <dgm:t>
        <a:bodyPr/>
        <a:lstStyle/>
        <a:p>
          <a:endParaRPr lang="en-US"/>
        </a:p>
      </dgm:t>
    </dgm:pt>
    <dgm:pt modelId="{5755F050-B277-4C79-8ECE-D3A0491E25D7}" type="sibTrans" cxnId="{AF2EB87C-5BD7-42F1-833C-42BBD14B1D37}">
      <dgm:prSet/>
      <dgm:spPr/>
      <dgm:t>
        <a:bodyPr/>
        <a:lstStyle/>
        <a:p>
          <a:endParaRPr lang="en-US"/>
        </a:p>
      </dgm:t>
    </dgm:pt>
    <dgm:pt modelId="{8B6C3876-8D41-4F53-AE77-5DED46594D5F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900" dirty="0" err="1" smtClean="0">
              <a:latin typeface="Ubuntu Mono" pitchFamily="49" charset="0"/>
            </a:rPr>
            <a:t>drawModel</a:t>
          </a:r>
          <a:r>
            <a:rPr lang="en-US" sz="900" dirty="0" smtClean="0">
              <a:latin typeface="Ubuntu Mono" pitchFamily="49" charset="0"/>
            </a:rPr>
            <a:t>()</a:t>
          </a:r>
          <a:endParaRPr lang="en-US" sz="900" dirty="0">
            <a:latin typeface="Ubuntu Mono" pitchFamily="49" charset="0"/>
          </a:endParaRPr>
        </a:p>
      </dgm:t>
    </dgm:pt>
    <dgm:pt modelId="{17CC0E37-E071-4938-93FE-EB7465F7CAEB}" type="parTrans" cxnId="{04E9918C-64E6-4AD4-A2AE-218A35E2322E}">
      <dgm:prSet/>
      <dgm:spPr/>
      <dgm:t>
        <a:bodyPr/>
        <a:lstStyle/>
        <a:p>
          <a:endParaRPr lang="en-US"/>
        </a:p>
      </dgm:t>
    </dgm:pt>
    <dgm:pt modelId="{8B969156-F758-4067-8ECA-B1FADD69467C}" type="sibTrans" cxnId="{04E9918C-64E6-4AD4-A2AE-218A35E2322E}">
      <dgm:prSet/>
      <dgm:spPr/>
      <dgm:t>
        <a:bodyPr/>
        <a:lstStyle/>
        <a:p>
          <a:endParaRPr lang="en-US"/>
        </a:p>
      </dgm:t>
    </dgm:pt>
    <dgm:pt modelId="{81660197-4F03-4BF8-BA65-4B0FC2B2B5FD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1050" dirty="0" smtClean="0"/>
            <a:t>Input Interface</a:t>
          </a:r>
          <a:endParaRPr lang="en-US" sz="1050" dirty="0"/>
        </a:p>
      </dgm:t>
    </dgm:pt>
    <dgm:pt modelId="{7A0D84DA-6749-4186-941F-0B0E33FB4038}" type="parTrans" cxnId="{DD12B3BB-0629-4B4D-8565-BDF9B4B3426C}">
      <dgm:prSet/>
      <dgm:spPr/>
      <dgm:t>
        <a:bodyPr/>
        <a:lstStyle/>
        <a:p>
          <a:endParaRPr lang="en-US"/>
        </a:p>
      </dgm:t>
    </dgm:pt>
    <dgm:pt modelId="{33E39774-4476-4E9A-BFD8-B7090894F667}" type="sibTrans" cxnId="{DD12B3BB-0629-4B4D-8565-BDF9B4B3426C}">
      <dgm:prSet/>
      <dgm:spPr/>
      <dgm:t>
        <a:bodyPr/>
        <a:lstStyle/>
        <a:p>
          <a:endParaRPr lang="en-US"/>
        </a:p>
      </dgm:t>
    </dgm:pt>
    <dgm:pt modelId="{6E81DFE3-12DC-44B7-A066-248ABD9E02EE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+mn-lt"/>
            </a:rPr>
            <a:t>Graphics Class (OpenGL)</a:t>
          </a:r>
          <a:endParaRPr lang="en-US" dirty="0">
            <a:latin typeface="+mn-lt"/>
          </a:endParaRPr>
        </a:p>
      </dgm:t>
    </dgm:pt>
    <dgm:pt modelId="{6BADD988-FEC2-43EA-A01F-F2FA8E728C18}" type="parTrans" cxnId="{858C7243-38FD-469E-8FB1-7DB583C967D6}">
      <dgm:prSet/>
      <dgm:spPr/>
      <dgm:t>
        <a:bodyPr/>
        <a:lstStyle/>
        <a:p>
          <a:endParaRPr lang="en-US"/>
        </a:p>
      </dgm:t>
    </dgm:pt>
    <dgm:pt modelId="{C9B64F5E-038B-4275-B78D-C532A4F45FAE}" type="sibTrans" cxnId="{858C7243-38FD-469E-8FB1-7DB583C967D6}">
      <dgm:prSet/>
      <dgm:spPr/>
      <dgm:t>
        <a:bodyPr/>
        <a:lstStyle/>
        <a:p>
          <a:endParaRPr lang="en-US"/>
        </a:p>
      </dgm:t>
    </dgm:pt>
    <dgm:pt modelId="{7F9136F8-411F-4CDE-A85E-85097CE81338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+mn-lt"/>
            </a:rPr>
            <a:t>Graphics Class (DirectX)</a:t>
          </a:r>
          <a:endParaRPr lang="en-US" dirty="0"/>
        </a:p>
      </dgm:t>
    </dgm:pt>
    <dgm:pt modelId="{EBEBFEA0-1E59-42B9-95A4-8AED19D42F59}" type="parTrans" cxnId="{376F986C-5E91-49DA-B1E6-20657E859F19}">
      <dgm:prSet/>
      <dgm:spPr/>
      <dgm:t>
        <a:bodyPr/>
        <a:lstStyle/>
        <a:p>
          <a:endParaRPr lang="en-US"/>
        </a:p>
      </dgm:t>
    </dgm:pt>
    <dgm:pt modelId="{BD6D2142-79CF-4DCB-A724-94C1A674C8AC}" type="sibTrans" cxnId="{376F986C-5E91-49DA-B1E6-20657E859F19}">
      <dgm:prSet/>
      <dgm:spPr/>
      <dgm:t>
        <a:bodyPr/>
        <a:lstStyle/>
        <a:p>
          <a:endParaRPr lang="en-US"/>
        </a:p>
      </dgm:t>
    </dgm:pt>
    <dgm:pt modelId="{AD2F1292-14E4-4EB5-8FBE-1431F22EB987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Input Class (PC)</a:t>
          </a:r>
          <a:endParaRPr lang="en-US" dirty="0"/>
        </a:p>
      </dgm:t>
    </dgm:pt>
    <dgm:pt modelId="{81905B71-92C2-4A0B-871A-4EB6F13D6462}" type="parTrans" cxnId="{95C17C0C-B825-4B9D-BDFF-BA54B2E70D1C}">
      <dgm:prSet/>
      <dgm:spPr/>
      <dgm:t>
        <a:bodyPr/>
        <a:lstStyle/>
        <a:p>
          <a:endParaRPr lang="en-US"/>
        </a:p>
      </dgm:t>
    </dgm:pt>
    <dgm:pt modelId="{815C0754-4404-4498-8BF4-D415FAFCBA9D}" type="sibTrans" cxnId="{95C17C0C-B825-4B9D-BDFF-BA54B2E70D1C}">
      <dgm:prSet/>
      <dgm:spPr/>
      <dgm:t>
        <a:bodyPr/>
        <a:lstStyle/>
        <a:p>
          <a:endParaRPr lang="en-US"/>
        </a:p>
      </dgm:t>
    </dgm:pt>
    <dgm:pt modelId="{AC12BC41-9CB1-4B7A-9947-01040AC0E85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900" dirty="0" smtClean="0">
              <a:latin typeface="Ubuntu Mono" pitchFamily="49" charset="0"/>
            </a:rPr>
            <a:t>update()</a:t>
          </a:r>
          <a:endParaRPr lang="en-US" sz="900" dirty="0">
            <a:latin typeface="Ubuntu Mono" pitchFamily="49" charset="0"/>
          </a:endParaRPr>
        </a:p>
      </dgm:t>
    </dgm:pt>
    <dgm:pt modelId="{D8A54DB7-C659-44DD-A857-C22B9CD138AD}" type="parTrans" cxnId="{070BF0C9-5506-4997-8B29-9691A6E6A2BE}">
      <dgm:prSet/>
      <dgm:spPr/>
      <dgm:t>
        <a:bodyPr/>
        <a:lstStyle/>
        <a:p>
          <a:endParaRPr lang="en-US"/>
        </a:p>
      </dgm:t>
    </dgm:pt>
    <dgm:pt modelId="{9292141B-3CDD-41B1-825D-A656FF2EDC6E}" type="sibTrans" cxnId="{070BF0C9-5506-4997-8B29-9691A6E6A2BE}">
      <dgm:prSet/>
      <dgm:spPr/>
      <dgm:t>
        <a:bodyPr/>
        <a:lstStyle/>
        <a:p>
          <a:endParaRPr lang="en-US"/>
        </a:p>
      </dgm:t>
    </dgm:pt>
    <dgm:pt modelId="{7679A5F7-A407-4D5C-BA71-AC37665F8A6F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smtClean="0"/>
            <a:t>Input Class (Xbox)</a:t>
          </a:r>
          <a:endParaRPr lang="en-US" dirty="0"/>
        </a:p>
      </dgm:t>
    </dgm:pt>
    <dgm:pt modelId="{5DDA67FC-BEB8-4A75-B201-A8A505A238DF}" type="parTrans" cxnId="{D97B0F07-3DF4-45E4-9491-839EA69E77EB}">
      <dgm:prSet/>
      <dgm:spPr/>
      <dgm:t>
        <a:bodyPr/>
        <a:lstStyle/>
        <a:p>
          <a:endParaRPr lang="en-US"/>
        </a:p>
      </dgm:t>
    </dgm:pt>
    <dgm:pt modelId="{1B216B2E-10CE-4B1E-9921-C73BADDF2363}" type="sibTrans" cxnId="{D97B0F07-3DF4-45E4-9491-839EA69E77EB}">
      <dgm:prSet/>
      <dgm:spPr/>
      <dgm:t>
        <a:bodyPr/>
        <a:lstStyle/>
        <a:p>
          <a:endParaRPr lang="en-US"/>
        </a:p>
      </dgm:t>
    </dgm:pt>
    <dgm:pt modelId="{4B95956B-6A5C-4AF5-B8AE-A1D39F561FF8}">
      <dgm:prSet phldrT="[Text]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98374A17-1E49-41DA-86FF-2D1C08AB36A3}" type="parTrans" cxnId="{5037FC41-6C2D-4992-BC0A-B6DB2A2BA55C}">
      <dgm:prSet/>
      <dgm:spPr/>
      <dgm:t>
        <a:bodyPr/>
        <a:lstStyle/>
        <a:p>
          <a:endParaRPr lang="en-US"/>
        </a:p>
      </dgm:t>
    </dgm:pt>
    <dgm:pt modelId="{7D636949-0879-43DC-B297-B5B704141C67}" type="sibTrans" cxnId="{5037FC41-6C2D-4992-BC0A-B6DB2A2BA55C}">
      <dgm:prSet/>
      <dgm:spPr/>
      <dgm:t>
        <a:bodyPr/>
        <a:lstStyle/>
        <a:p>
          <a:endParaRPr lang="en-US"/>
        </a:p>
      </dgm:t>
    </dgm:pt>
    <dgm:pt modelId="{834AB5D4-6A5F-4E23-80AB-BDB0B9D001B1}" type="pres">
      <dgm:prSet presAssocID="{11F605E7-06C2-41C8-94CB-2E31D892645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0BB32F-1B89-4163-9419-843E585C91B8}" type="pres">
      <dgm:prSet presAssocID="{B61096F0-66B4-4904-A527-9498D1FF6C59}" presName="compNode" presStyleCnt="0"/>
      <dgm:spPr/>
    </dgm:pt>
    <dgm:pt modelId="{6B297017-138E-453B-B1D6-038EDEF97B74}" type="pres">
      <dgm:prSet presAssocID="{B61096F0-66B4-4904-A527-9498D1FF6C59}" presName="aNode" presStyleLbl="bgShp" presStyleIdx="0" presStyleCnt="1" custLinFactNeighborX="3448"/>
      <dgm:spPr/>
      <dgm:t>
        <a:bodyPr/>
        <a:lstStyle/>
        <a:p>
          <a:endParaRPr lang="en-US"/>
        </a:p>
      </dgm:t>
    </dgm:pt>
    <dgm:pt modelId="{110B9138-655E-4EE5-B5E1-504F55F5AE4A}" type="pres">
      <dgm:prSet presAssocID="{B61096F0-66B4-4904-A527-9498D1FF6C59}" presName="textNode" presStyleLbl="bgShp" presStyleIdx="0" presStyleCnt="1"/>
      <dgm:spPr/>
      <dgm:t>
        <a:bodyPr/>
        <a:lstStyle/>
        <a:p>
          <a:endParaRPr lang="en-US"/>
        </a:p>
      </dgm:t>
    </dgm:pt>
    <dgm:pt modelId="{2A09C92A-73D3-4CD8-BA8C-A0D95593EA72}" type="pres">
      <dgm:prSet presAssocID="{B61096F0-66B4-4904-A527-9498D1FF6C59}" presName="compChildNode" presStyleCnt="0"/>
      <dgm:spPr/>
    </dgm:pt>
    <dgm:pt modelId="{169B2534-4EB3-4759-938D-A522CED3D488}" type="pres">
      <dgm:prSet presAssocID="{B61096F0-66B4-4904-A527-9498D1FF6C59}" presName="theInnerList" presStyleCnt="0"/>
      <dgm:spPr/>
    </dgm:pt>
    <dgm:pt modelId="{479698E6-7D4A-47BE-B162-65DE02E85B41}" type="pres">
      <dgm:prSet presAssocID="{B180CDAF-DBD7-40E0-AC34-CC811151B4A4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1C78D8-8158-497E-812B-C96B7463CAD3}" type="pres">
      <dgm:prSet presAssocID="{B180CDAF-DBD7-40E0-AC34-CC811151B4A4}" presName="aSpace2" presStyleCnt="0"/>
      <dgm:spPr/>
    </dgm:pt>
    <dgm:pt modelId="{E01027DF-037E-4102-84DA-0A38E6D1244C}" type="pres">
      <dgm:prSet presAssocID="{6E81DFE3-12DC-44B7-A066-248ABD9E02EE}" presName="childNode" presStyleLbl="node1" presStyleIdx="1" presStyleCnt="7" custScaleX="78704" custLinFactNeighborX="10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F054B4-671D-4A8C-AD29-5E4723416C45}" type="pres">
      <dgm:prSet presAssocID="{6E81DFE3-12DC-44B7-A066-248ABD9E02EE}" presName="aSpace2" presStyleCnt="0"/>
      <dgm:spPr/>
    </dgm:pt>
    <dgm:pt modelId="{57C0625E-BF6C-431E-B795-CA528F300C29}" type="pres">
      <dgm:prSet presAssocID="{7F9136F8-411F-4CDE-A85E-85097CE81338}" presName="childNode" presStyleLbl="node1" presStyleIdx="2" presStyleCnt="7" custScaleX="78704" custLinFactNeighborX="10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A4911-55AA-4EEB-87B7-871072A7164E}" type="pres">
      <dgm:prSet presAssocID="{7F9136F8-411F-4CDE-A85E-85097CE81338}" presName="aSpace2" presStyleCnt="0"/>
      <dgm:spPr/>
    </dgm:pt>
    <dgm:pt modelId="{89A0E0D9-83CC-4328-8983-BA00E876E6E0}" type="pres">
      <dgm:prSet presAssocID="{81660197-4F03-4BF8-BA65-4B0FC2B2B5FD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DEDBC5-4DDF-469C-BF1A-ACDEEE53EDED}" type="pres">
      <dgm:prSet presAssocID="{81660197-4F03-4BF8-BA65-4B0FC2B2B5FD}" presName="aSpace2" presStyleCnt="0"/>
      <dgm:spPr/>
    </dgm:pt>
    <dgm:pt modelId="{FCD747A1-6F9A-4A8A-A949-854E1418B205}" type="pres">
      <dgm:prSet presAssocID="{AD2F1292-14E4-4EB5-8FBE-1431F22EB987}" presName="childNode" presStyleLbl="node1" presStyleIdx="4" presStyleCnt="7" custScaleX="78704" custLinFactNeighborX="10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A41CF-35E3-451D-B705-A742564CEEEC}" type="pres">
      <dgm:prSet presAssocID="{AD2F1292-14E4-4EB5-8FBE-1431F22EB987}" presName="aSpace2" presStyleCnt="0"/>
      <dgm:spPr/>
    </dgm:pt>
    <dgm:pt modelId="{6686C818-265F-4410-A0F9-ED278B10F335}" type="pres">
      <dgm:prSet presAssocID="{7679A5F7-A407-4D5C-BA71-AC37665F8A6F}" presName="childNode" presStyleLbl="node1" presStyleIdx="5" presStyleCnt="7" custScaleX="78704" custLinFactNeighborX="10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674BC0-BA62-4B27-8A91-BCB520228452}" type="pres">
      <dgm:prSet presAssocID="{7679A5F7-A407-4D5C-BA71-AC37665F8A6F}" presName="aSpace2" presStyleCnt="0"/>
      <dgm:spPr/>
    </dgm:pt>
    <dgm:pt modelId="{27EED9E0-0605-4D51-A8DF-7F59E73A4C9C}" type="pres">
      <dgm:prSet presAssocID="{4B95956B-6A5C-4AF5-B8AE-A1D39F561FF8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0BF0C9-5506-4997-8B29-9691A6E6A2BE}" srcId="{81660197-4F03-4BF8-BA65-4B0FC2B2B5FD}" destId="{AC12BC41-9CB1-4B7A-9947-01040AC0E85A}" srcOrd="0" destOrd="0" parTransId="{D8A54DB7-C659-44DD-A857-C22B9CD138AD}" sibTransId="{9292141B-3CDD-41B1-825D-A656FF2EDC6E}"/>
    <dgm:cxn modelId="{CB3708EB-B68C-43C7-A17F-46B01A215A13}" type="presOf" srcId="{7F9136F8-411F-4CDE-A85E-85097CE81338}" destId="{57C0625E-BF6C-431E-B795-CA528F300C29}" srcOrd="0" destOrd="0" presId="urn:microsoft.com/office/officeart/2005/8/layout/lProcess2"/>
    <dgm:cxn modelId="{C2261DE6-24C0-4B62-8F94-BFCB52AC70B0}" type="presOf" srcId="{B61096F0-66B4-4904-A527-9498D1FF6C59}" destId="{110B9138-655E-4EE5-B5E1-504F55F5AE4A}" srcOrd="1" destOrd="0" presId="urn:microsoft.com/office/officeart/2005/8/layout/lProcess2"/>
    <dgm:cxn modelId="{C42D62CB-E7F1-4598-97D6-3ADCD33CB195}" type="presOf" srcId="{81660197-4F03-4BF8-BA65-4B0FC2B2B5FD}" destId="{89A0E0D9-83CC-4328-8983-BA00E876E6E0}" srcOrd="0" destOrd="0" presId="urn:microsoft.com/office/officeart/2005/8/layout/lProcess2"/>
    <dgm:cxn modelId="{3D55483F-8CAD-42F9-B24E-2EDE39A9B8CE}" type="presOf" srcId="{6E81DFE3-12DC-44B7-A066-248ABD9E02EE}" destId="{E01027DF-037E-4102-84DA-0A38E6D1244C}" srcOrd="0" destOrd="0" presId="urn:microsoft.com/office/officeart/2005/8/layout/lProcess2"/>
    <dgm:cxn modelId="{DD12B3BB-0629-4B4D-8565-BDF9B4B3426C}" srcId="{B61096F0-66B4-4904-A527-9498D1FF6C59}" destId="{81660197-4F03-4BF8-BA65-4B0FC2B2B5FD}" srcOrd="3" destOrd="0" parTransId="{7A0D84DA-6749-4186-941F-0B0E33FB4038}" sibTransId="{33E39774-4476-4E9A-BFD8-B7090894F667}"/>
    <dgm:cxn modelId="{AF2EB87C-5BD7-42F1-833C-42BBD14B1D37}" srcId="{B61096F0-66B4-4904-A527-9498D1FF6C59}" destId="{B180CDAF-DBD7-40E0-AC34-CC811151B4A4}" srcOrd="0" destOrd="0" parTransId="{0359A8F9-8252-4B38-840C-D42DC35840F7}" sibTransId="{5755F050-B277-4C79-8ECE-D3A0491E25D7}"/>
    <dgm:cxn modelId="{95C17C0C-B825-4B9D-BDFF-BA54B2E70D1C}" srcId="{B61096F0-66B4-4904-A527-9498D1FF6C59}" destId="{AD2F1292-14E4-4EB5-8FBE-1431F22EB987}" srcOrd="4" destOrd="0" parTransId="{81905B71-92C2-4A0B-871A-4EB6F13D6462}" sibTransId="{815C0754-4404-4498-8BF4-D415FAFCBA9D}"/>
    <dgm:cxn modelId="{5037FC41-6C2D-4992-BC0A-B6DB2A2BA55C}" srcId="{B61096F0-66B4-4904-A527-9498D1FF6C59}" destId="{4B95956B-6A5C-4AF5-B8AE-A1D39F561FF8}" srcOrd="6" destOrd="0" parTransId="{98374A17-1E49-41DA-86FF-2D1C08AB36A3}" sibTransId="{7D636949-0879-43DC-B297-B5B704141C67}"/>
    <dgm:cxn modelId="{EBE6FCD9-6FBD-402C-936B-0D97DD61D59C}" type="presOf" srcId="{AC12BC41-9CB1-4B7A-9947-01040AC0E85A}" destId="{89A0E0D9-83CC-4328-8983-BA00E876E6E0}" srcOrd="0" destOrd="1" presId="urn:microsoft.com/office/officeart/2005/8/layout/lProcess2"/>
    <dgm:cxn modelId="{978E4B4E-DFF7-4F44-B1E7-25B4BB8C6FE5}" type="presOf" srcId="{4B95956B-6A5C-4AF5-B8AE-A1D39F561FF8}" destId="{27EED9E0-0605-4D51-A8DF-7F59E73A4C9C}" srcOrd="0" destOrd="0" presId="urn:microsoft.com/office/officeart/2005/8/layout/lProcess2"/>
    <dgm:cxn modelId="{B235A25B-2A71-4EBB-A86B-50B973E3BA5E}" type="presOf" srcId="{B180CDAF-DBD7-40E0-AC34-CC811151B4A4}" destId="{479698E6-7D4A-47BE-B162-65DE02E85B41}" srcOrd="0" destOrd="0" presId="urn:microsoft.com/office/officeart/2005/8/layout/lProcess2"/>
    <dgm:cxn modelId="{D97B0F07-3DF4-45E4-9491-839EA69E77EB}" srcId="{B61096F0-66B4-4904-A527-9498D1FF6C59}" destId="{7679A5F7-A407-4D5C-BA71-AC37665F8A6F}" srcOrd="5" destOrd="0" parTransId="{5DDA67FC-BEB8-4A75-B201-A8A505A238DF}" sibTransId="{1B216B2E-10CE-4B1E-9921-C73BADDF2363}"/>
    <dgm:cxn modelId="{592DF892-30FF-4A05-979D-CD39D48EE66E}" type="presOf" srcId="{AD2F1292-14E4-4EB5-8FBE-1431F22EB987}" destId="{FCD747A1-6F9A-4A8A-A949-854E1418B205}" srcOrd="0" destOrd="0" presId="urn:microsoft.com/office/officeart/2005/8/layout/lProcess2"/>
    <dgm:cxn modelId="{0D518E0E-8341-4EB6-9909-8A6794C75B39}" type="presOf" srcId="{B61096F0-66B4-4904-A527-9498D1FF6C59}" destId="{6B297017-138E-453B-B1D6-038EDEF97B74}" srcOrd="0" destOrd="0" presId="urn:microsoft.com/office/officeart/2005/8/layout/lProcess2"/>
    <dgm:cxn modelId="{04E9918C-64E6-4AD4-A2AE-218A35E2322E}" srcId="{B180CDAF-DBD7-40E0-AC34-CC811151B4A4}" destId="{8B6C3876-8D41-4F53-AE77-5DED46594D5F}" srcOrd="0" destOrd="0" parTransId="{17CC0E37-E071-4938-93FE-EB7465F7CAEB}" sibTransId="{8B969156-F758-4067-8ECA-B1FADD69467C}"/>
    <dgm:cxn modelId="{C7738B96-33B6-4C04-B01B-B8D5962949C8}" type="presOf" srcId="{11F605E7-06C2-41C8-94CB-2E31D892645C}" destId="{834AB5D4-6A5F-4E23-80AB-BDB0B9D001B1}" srcOrd="0" destOrd="0" presId="urn:microsoft.com/office/officeart/2005/8/layout/lProcess2"/>
    <dgm:cxn modelId="{5047B584-1E3E-4AB0-939B-D14A9215DF92}" type="presOf" srcId="{7679A5F7-A407-4D5C-BA71-AC37665F8A6F}" destId="{6686C818-265F-4410-A0F9-ED278B10F335}" srcOrd="0" destOrd="0" presId="urn:microsoft.com/office/officeart/2005/8/layout/lProcess2"/>
    <dgm:cxn modelId="{699F809A-A768-414D-B702-34AF18CC2710}" srcId="{11F605E7-06C2-41C8-94CB-2E31D892645C}" destId="{B61096F0-66B4-4904-A527-9498D1FF6C59}" srcOrd="0" destOrd="0" parTransId="{A858BA03-3136-4975-BA2C-61A84ED95242}" sibTransId="{BE160BB9-02D4-4F7B-9CDC-E9BB7932EC8D}"/>
    <dgm:cxn modelId="{858C7243-38FD-469E-8FB1-7DB583C967D6}" srcId="{B61096F0-66B4-4904-A527-9498D1FF6C59}" destId="{6E81DFE3-12DC-44B7-A066-248ABD9E02EE}" srcOrd="1" destOrd="0" parTransId="{6BADD988-FEC2-43EA-A01F-F2FA8E728C18}" sibTransId="{C9B64F5E-038B-4275-B78D-C532A4F45FAE}"/>
    <dgm:cxn modelId="{376F986C-5E91-49DA-B1E6-20657E859F19}" srcId="{B61096F0-66B4-4904-A527-9498D1FF6C59}" destId="{7F9136F8-411F-4CDE-A85E-85097CE81338}" srcOrd="2" destOrd="0" parTransId="{EBEBFEA0-1E59-42B9-95A4-8AED19D42F59}" sibTransId="{BD6D2142-79CF-4DCB-A724-94C1A674C8AC}"/>
    <dgm:cxn modelId="{BF03B007-6AF3-476F-8EF1-8A93C91E20D0}" type="presOf" srcId="{8B6C3876-8D41-4F53-AE77-5DED46594D5F}" destId="{479698E6-7D4A-47BE-B162-65DE02E85B41}" srcOrd="0" destOrd="1" presId="urn:microsoft.com/office/officeart/2005/8/layout/lProcess2"/>
    <dgm:cxn modelId="{89F54BB1-BF49-4BF9-A87E-10C00D8CC938}" type="presParOf" srcId="{834AB5D4-6A5F-4E23-80AB-BDB0B9D001B1}" destId="{670BB32F-1B89-4163-9419-843E585C91B8}" srcOrd="0" destOrd="0" presId="urn:microsoft.com/office/officeart/2005/8/layout/lProcess2"/>
    <dgm:cxn modelId="{FF436B96-0B2B-46A2-9BD3-762B1A94C50E}" type="presParOf" srcId="{670BB32F-1B89-4163-9419-843E585C91B8}" destId="{6B297017-138E-453B-B1D6-038EDEF97B74}" srcOrd="0" destOrd="0" presId="urn:microsoft.com/office/officeart/2005/8/layout/lProcess2"/>
    <dgm:cxn modelId="{5F18C4F4-0C71-468E-B715-AD548A8649D6}" type="presParOf" srcId="{670BB32F-1B89-4163-9419-843E585C91B8}" destId="{110B9138-655E-4EE5-B5E1-504F55F5AE4A}" srcOrd="1" destOrd="0" presId="urn:microsoft.com/office/officeart/2005/8/layout/lProcess2"/>
    <dgm:cxn modelId="{BD851107-4C8E-47F9-B57A-0B18404580CD}" type="presParOf" srcId="{670BB32F-1B89-4163-9419-843E585C91B8}" destId="{2A09C92A-73D3-4CD8-BA8C-A0D95593EA72}" srcOrd="2" destOrd="0" presId="urn:microsoft.com/office/officeart/2005/8/layout/lProcess2"/>
    <dgm:cxn modelId="{95268245-7E34-4C97-A159-B207E475E862}" type="presParOf" srcId="{2A09C92A-73D3-4CD8-BA8C-A0D95593EA72}" destId="{169B2534-4EB3-4759-938D-A522CED3D488}" srcOrd="0" destOrd="0" presId="urn:microsoft.com/office/officeart/2005/8/layout/lProcess2"/>
    <dgm:cxn modelId="{91C7F2F0-83D2-41E5-B86C-62296424FE1D}" type="presParOf" srcId="{169B2534-4EB3-4759-938D-A522CED3D488}" destId="{479698E6-7D4A-47BE-B162-65DE02E85B41}" srcOrd="0" destOrd="0" presId="urn:microsoft.com/office/officeart/2005/8/layout/lProcess2"/>
    <dgm:cxn modelId="{DFCAA8BD-594B-42DE-8D3E-0820D8B81627}" type="presParOf" srcId="{169B2534-4EB3-4759-938D-A522CED3D488}" destId="{311C78D8-8158-497E-812B-C96B7463CAD3}" srcOrd="1" destOrd="0" presId="urn:microsoft.com/office/officeart/2005/8/layout/lProcess2"/>
    <dgm:cxn modelId="{5B638457-5F1D-4333-A991-7B7D71BA4972}" type="presParOf" srcId="{169B2534-4EB3-4759-938D-A522CED3D488}" destId="{E01027DF-037E-4102-84DA-0A38E6D1244C}" srcOrd="2" destOrd="0" presId="urn:microsoft.com/office/officeart/2005/8/layout/lProcess2"/>
    <dgm:cxn modelId="{AF75102A-ECF2-45FC-9A9E-87C2087F1276}" type="presParOf" srcId="{169B2534-4EB3-4759-938D-A522CED3D488}" destId="{81F054B4-671D-4A8C-AD29-5E4723416C45}" srcOrd="3" destOrd="0" presId="urn:microsoft.com/office/officeart/2005/8/layout/lProcess2"/>
    <dgm:cxn modelId="{C2A581DD-E2CA-4436-BCD7-4408B4BE59D7}" type="presParOf" srcId="{169B2534-4EB3-4759-938D-A522CED3D488}" destId="{57C0625E-BF6C-431E-B795-CA528F300C29}" srcOrd="4" destOrd="0" presId="urn:microsoft.com/office/officeart/2005/8/layout/lProcess2"/>
    <dgm:cxn modelId="{DA32F398-FCF4-4716-810D-14394445D096}" type="presParOf" srcId="{169B2534-4EB3-4759-938D-A522CED3D488}" destId="{301A4911-55AA-4EEB-87B7-871072A7164E}" srcOrd="5" destOrd="0" presId="urn:microsoft.com/office/officeart/2005/8/layout/lProcess2"/>
    <dgm:cxn modelId="{1A01482E-C0D5-4710-8350-F957BBB5C442}" type="presParOf" srcId="{169B2534-4EB3-4759-938D-A522CED3D488}" destId="{89A0E0D9-83CC-4328-8983-BA00E876E6E0}" srcOrd="6" destOrd="0" presId="urn:microsoft.com/office/officeart/2005/8/layout/lProcess2"/>
    <dgm:cxn modelId="{E6988FF5-4E0D-4C81-A6E6-E50160A96362}" type="presParOf" srcId="{169B2534-4EB3-4759-938D-A522CED3D488}" destId="{6EDEDBC5-4DDF-469C-BF1A-ACDEEE53EDED}" srcOrd="7" destOrd="0" presId="urn:microsoft.com/office/officeart/2005/8/layout/lProcess2"/>
    <dgm:cxn modelId="{C2E53BBD-0BFA-4012-BA60-27DD3216B0A2}" type="presParOf" srcId="{169B2534-4EB3-4759-938D-A522CED3D488}" destId="{FCD747A1-6F9A-4A8A-A949-854E1418B205}" srcOrd="8" destOrd="0" presId="urn:microsoft.com/office/officeart/2005/8/layout/lProcess2"/>
    <dgm:cxn modelId="{0D4BA7B5-E72F-483E-B291-9B40ACD7669F}" type="presParOf" srcId="{169B2534-4EB3-4759-938D-A522CED3D488}" destId="{D83A41CF-35E3-451D-B705-A742564CEEEC}" srcOrd="9" destOrd="0" presId="urn:microsoft.com/office/officeart/2005/8/layout/lProcess2"/>
    <dgm:cxn modelId="{3B53C25A-C7BC-46DB-A4AF-04EA9447C806}" type="presParOf" srcId="{169B2534-4EB3-4759-938D-A522CED3D488}" destId="{6686C818-265F-4410-A0F9-ED278B10F335}" srcOrd="10" destOrd="0" presId="urn:microsoft.com/office/officeart/2005/8/layout/lProcess2"/>
    <dgm:cxn modelId="{6ADDAA96-9E83-4E91-A130-973E5BAE0733}" type="presParOf" srcId="{169B2534-4EB3-4759-938D-A522CED3D488}" destId="{FE674BC0-BA62-4B27-8A91-BCB520228452}" srcOrd="11" destOrd="0" presId="urn:microsoft.com/office/officeart/2005/8/layout/lProcess2"/>
    <dgm:cxn modelId="{AF49283D-E653-4B12-8A98-B880996DB8A1}" type="presParOf" srcId="{169B2534-4EB3-4759-938D-A522CED3D488}" destId="{27EED9E0-0605-4D51-A8DF-7F59E73A4C9C}" srcOrd="1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297017-138E-453B-B1D6-038EDEF97B74}">
      <dsp:nvSpPr>
        <dsp:cNvPr id="0" name=""/>
        <dsp:cNvSpPr/>
      </dsp:nvSpPr>
      <dsp:spPr>
        <a:xfrm>
          <a:off x="2009" y="0"/>
          <a:ext cx="2055390" cy="4343400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>
              <a:solidFill>
                <a:schemeClr val="tx1"/>
              </a:solidFill>
            </a:rPr>
            <a:t>Modular Model</a:t>
          </a:r>
          <a:endParaRPr lang="en-US" sz="3500" kern="1200" dirty="0">
            <a:solidFill>
              <a:schemeClr val="tx1"/>
            </a:solidFill>
          </a:endParaRPr>
        </a:p>
      </dsp:txBody>
      <dsp:txXfrm>
        <a:off x="2009" y="0"/>
        <a:ext cx="2055390" cy="1303020"/>
      </dsp:txXfrm>
    </dsp:sp>
    <dsp:sp modelId="{479698E6-7D4A-47BE-B162-65DE02E85B41}">
      <dsp:nvSpPr>
        <dsp:cNvPr id="0" name=""/>
        <dsp:cNvSpPr/>
      </dsp:nvSpPr>
      <dsp:spPr>
        <a:xfrm>
          <a:off x="206543" y="1305671"/>
          <a:ext cx="1644312" cy="355658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Graphics Interface</a:t>
          </a:r>
          <a:endParaRPr lang="en-US" sz="105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err="1" smtClean="0">
              <a:latin typeface="Ubuntu Mono" pitchFamily="49" charset="0"/>
            </a:rPr>
            <a:t>drawModel</a:t>
          </a:r>
          <a:r>
            <a:rPr lang="en-US" sz="900" kern="1200" dirty="0" smtClean="0">
              <a:latin typeface="Ubuntu Mono" pitchFamily="49" charset="0"/>
            </a:rPr>
            <a:t>()</a:t>
          </a:r>
          <a:endParaRPr lang="en-US" sz="900" kern="1200" dirty="0">
            <a:latin typeface="Ubuntu Mono" pitchFamily="49" charset="0"/>
          </a:endParaRPr>
        </a:p>
      </dsp:txBody>
      <dsp:txXfrm>
        <a:off x="206543" y="1305671"/>
        <a:ext cx="1644312" cy="355658"/>
      </dsp:txXfrm>
    </dsp:sp>
    <dsp:sp modelId="{E01027DF-037E-4102-84DA-0A38E6D1244C}">
      <dsp:nvSpPr>
        <dsp:cNvPr id="0" name=""/>
        <dsp:cNvSpPr/>
      </dsp:nvSpPr>
      <dsp:spPr>
        <a:xfrm>
          <a:off x="551964" y="1716045"/>
          <a:ext cx="1294139" cy="355658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+mn-lt"/>
            </a:rPr>
            <a:t>Graphics Class (OpenGL)</a:t>
          </a:r>
          <a:endParaRPr lang="en-US" sz="1000" kern="1200" dirty="0">
            <a:latin typeface="+mn-lt"/>
          </a:endParaRPr>
        </a:p>
      </dsp:txBody>
      <dsp:txXfrm>
        <a:off x="551964" y="1716045"/>
        <a:ext cx="1294139" cy="355658"/>
      </dsp:txXfrm>
    </dsp:sp>
    <dsp:sp modelId="{57C0625E-BF6C-431E-B795-CA528F300C29}">
      <dsp:nvSpPr>
        <dsp:cNvPr id="0" name=""/>
        <dsp:cNvSpPr/>
      </dsp:nvSpPr>
      <dsp:spPr>
        <a:xfrm>
          <a:off x="551964" y="2126420"/>
          <a:ext cx="1294139" cy="355658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latin typeface="+mn-lt"/>
            </a:rPr>
            <a:t>Graphics Class (DirectX)</a:t>
          </a:r>
          <a:endParaRPr lang="en-US" sz="1000" kern="1200" dirty="0"/>
        </a:p>
      </dsp:txBody>
      <dsp:txXfrm>
        <a:off x="551964" y="2126420"/>
        <a:ext cx="1294139" cy="355658"/>
      </dsp:txXfrm>
    </dsp:sp>
    <dsp:sp modelId="{89A0E0D9-83CC-4328-8983-BA00E876E6E0}">
      <dsp:nvSpPr>
        <dsp:cNvPr id="0" name=""/>
        <dsp:cNvSpPr/>
      </dsp:nvSpPr>
      <dsp:spPr>
        <a:xfrm>
          <a:off x="206543" y="2536795"/>
          <a:ext cx="1644312" cy="355658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Input Interface</a:t>
          </a:r>
          <a:endParaRPr lang="en-US" sz="105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>
              <a:latin typeface="Ubuntu Mono" pitchFamily="49" charset="0"/>
            </a:rPr>
            <a:t>update()</a:t>
          </a:r>
          <a:endParaRPr lang="en-US" sz="900" kern="1200" dirty="0">
            <a:latin typeface="Ubuntu Mono" pitchFamily="49" charset="0"/>
          </a:endParaRPr>
        </a:p>
      </dsp:txBody>
      <dsp:txXfrm>
        <a:off x="206543" y="2536795"/>
        <a:ext cx="1644312" cy="355658"/>
      </dsp:txXfrm>
    </dsp:sp>
    <dsp:sp modelId="{FCD747A1-6F9A-4A8A-A949-854E1418B205}">
      <dsp:nvSpPr>
        <dsp:cNvPr id="0" name=""/>
        <dsp:cNvSpPr/>
      </dsp:nvSpPr>
      <dsp:spPr>
        <a:xfrm>
          <a:off x="551964" y="2947170"/>
          <a:ext cx="1294139" cy="355658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Input Class (PC)</a:t>
          </a:r>
          <a:endParaRPr lang="en-US" sz="1000" kern="1200" dirty="0"/>
        </a:p>
      </dsp:txBody>
      <dsp:txXfrm>
        <a:off x="551964" y="2947170"/>
        <a:ext cx="1294139" cy="355658"/>
      </dsp:txXfrm>
    </dsp:sp>
    <dsp:sp modelId="{6686C818-265F-4410-A0F9-ED278B10F335}">
      <dsp:nvSpPr>
        <dsp:cNvPr id="0" name=""/>
        <dsp:cNvSpPr/>
      </dsp:nvSpPr>
      <dsp:spPr>
        <a:xfrm>
          <a:off x="551964" y="3357545"/>
          <a:ext cx="1294139" cy="355658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Input Class (Xbox)</a:t>
          </a:r>
          <a:endParaRPr lang="en-US" sz="1000" kern="1200" dirty="0"/>
        </a:p>
      </dsp:txBody>
      <dsp:txXfrm>
        <a:off x="551964" y="3357545"/>
        <a:ext cx="1294139" cy="355658"/>
      </dsp:txXfrm>
    </dsp:sp>
    <dsp:sp modelId="{27EED9E0-0605-4D51-A8DF-7F59E73A4C9C}">
      <dsp:nvSpPr>
        <dsp:cNvPr id="0" name=""/>
        <dsp:cNvSpPr/>
      </dsp:nvSpPr>
      <dsp:spPr>
        <a:xfrm>
          <a:off x="206543" y="3767920"/>
          <a:ext cx="1644312" cy="355658"/>
        </a:xfrm>
        <a:prstGeom prst="roundRect">
          <a:avLst>
            <a:gd name="adj" fmla="val 10000"/>
          </a:avLst>
        </a:prstGeom>
        <a:solidFill>
          <a:schemeClr val="accent3">
            <a:lumMod val="5000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…</a:t>
          </a:r>
          <a:endParaRPr lang="en-US" sz="1000" kern="1200" dirty="0"/>
        </a:p>
      </dsp:txBody>
      <dsp:txXfrm>
        <a:off x="206543" y="3767920"/>
        <a:ext cx="1644312" cy="355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676FF-11FB-415D-BA77-D729DAD2F739}" type="datetimeFigureOut">
              <a:rPr lang="en-US" smtClean="0"/>
              <a:pPr/>
              <a:t>10/12/2013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B71BB-3151-4F41-AF13-20A81D0FD5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B71BB-3151-4F41-AF13-20A81D0FD5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Why not use Java or Python or (etc…)?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B71BB-3151-4F41-AF13-20A81D0FD5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Monolithic:</a:t>
            </a:r>
            <a:r>
              <a:rPr lang="en-US" baseline="0" dirty="0" smtClean="0"/>
              <a:t> </a:t>
            </a:r>
            <a:r>
              <a:rPr lang="en-US" dirty="0" smtClean="0"/>
              <a:t>To have different functionality, must edit a large class, which might be many thousands of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B71BB-3151-4F41-AF13-20A81D0FD5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</a:t>
            </a:r>
            <a:r>
              <a:rPr lang="en-US" baseline="0" dirty="0" smtClean="0"/>
              <a:t> = which file’s job it is to do things, Implementation = how that file does its job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B71BB-3151-4F41-AF13-20A81D0FD55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AD4CC-1DAD-4FE5-A41C-2B706EC038B9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2F24F-5B25-46B2-976D-F385611E1D6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0B24-F369-4437-BDC8-242AE4E50C45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0" i="1" cap="none" spc="0" baseline="0">
                <a:solidFill>
                  <a:schemeClr val="accent3"/>
                </a:solidFill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1066800"/>
            <a:ext cx="381000" cy="1127125"/>
          </a:xfrm>
        </p:spPr>
        <p:txBody>
          <a:bodyPr/>
          <a:lstStyle>
            <a:extLst/>
          </a:lstStyle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2209800"/>
            <a:ext cx="381000" cy="2270125"/>
          </a:xfrm>
        </p:spPr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B191B5-37E7-4D82-B979-2D9EA83777BA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A6924-ABB1-4ABE-87E5-AB438F0BDE2E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D5546B-6AA0-4713-B8A4-A1ABE66A1A97}" type="datetime5">
              <a:rPr lang="en-US" smtClean="0"/>
              <a:pPr/>
              <a:t>12-Oct-13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UMBC GDC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F4C854-411C-48E4-80D9-66663C85B5CB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B4337B-05A3-4022-98ED-1C4535C06000}" type="datetime5">
              <a:rPr lang="en-US" smtClean="0"/>
              <a:pPr/>
              <a:t>12-Oct-13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UMBC GDC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36EEE2-FFDE-4068-A7C8-2823A3055514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0020-FAFA-4945-B618-5F2B2814FE8B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57CC3C7-1B37-4CE0-BD28-3374CC77B67D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Date Placeholder 4"/>
          <p:cNvSpPr txBox="1">
            <a:spLocks/>
          </p:cNvSpPr>
          <p:nvPr userDrawn="1"/>
        </p:nvSpPr>
        <p:spPr>
          <a:xfrm>
            <a:off x="0" y="1066800"/>
            <a:ext cx="381000" cy="1127125"/>
          </a:xfrm>
          <a:prstGeom prst="rect">
            <a:avLst/>
          </a:prstGeom>
        </p:spPr>
        <p:txBody>
          <a:bodyPr vert="vert270" anchor="b"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36EEE2-FFDE-4068-A7C8-2823A3055514}" type="datetime5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12-Oct-13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Footer Placeholder 5"/>
          <p:cNvSpPr txBox="1">
            <a:spLocks/>
          </p:cNvSpPr>
          <p:nvPr userDrawn="1"/>
        </p:nvSpPr>
        <p:spPr>
          <a:xfrm>
            <a:off x="0" y="2209800"/>
            <a:ext cx="381000" cy="2270125"/>
          </a:xfrm>
          <a:prstGeom prst="rect">
            <a:avLst/>
          </a:prstGeom>
        </p:spPr>
        <p:txBody>
          <a:bodyPr vert="vert270" anchor="b"/>
          <a:lstStyle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UMBC GDC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Slide Number Placeholder 6"/>
          <p:cNvSpPr txBox="1">
            <a:spLocks/>
          </p:cNvSpPr>
          <p:nvPr userDrawn="1"/>
        </p:nvSpPr>
        <p:spPr>
          <a:xfrm>
            <a:off x="0" y="0"/>
            <a:ext cx="457200" cy="685800"/>
          </a:xfrm>
          <a:prstGeom prst="rect">
            <a:avLst/>
          </a:prstGeom>
        </p:spPr>
        <p:txBody>
          <a:bodyPr vert="vert270" anchor="b"/>
          <a:lstStyle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8644A9-644D-4037-BC2D-03D47FBBC28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BBB1E-0E6B-4E5F-8CED-7139E2A8119F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1F0F0E-EF7E-45BD-A285-D51F7623BD3B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2BB5-075C-429B-B7C3-140642F75408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FF7A-23B6-47F8-993E-3E41D6B26478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1A676-2091-407C-8375-AD03AAF3884E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3F06-C4E7-44DB-B4AF-CFDA4D1D9820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41764-8957-4BA9-B20F-A1B564FF1FFC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AC9F-07DD-4706-B44A-84CA2F81E7C7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5712-6148-4547-81A1-92A08F09F7C1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AFF48-8DCD-4661-98F3-910BBBB29EAB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644A9-644D-4037-BC2D-03D47FBBC2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0" y="1066800"/>
            <a:ext cx="381000" cy="1127125"/>
          </a:xfrm>
          <a:prstGeom prst="rect">
            <a:avLst/>
          </a:prstGeom>
        </p:spPr>
        <p:txBody>
          <a:bodyPr vert="vert270" anchor="b"/>
          <a:lstStyle>
            <a:lvl1pPr algn="l" eaLnBrk="1" latinLnBrk="0" hangingPunct="1"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fld id="{1347CF77-5A4F-4FE3-A4FF-6F9DAE24CD79}" type="datetime5">
              <a:rPr lang="en-US" smtClean="0"/>
              <a:pPr/>
              <a:t>12-Oct-13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2209800"/>
            <a:ext cx="381000" cy="2270125"/>
          </a:xfrm>
          <a:prstGeom prst="rect">
            <a:avLst/>
          </a:prstGeom>
        </p:spPr>
        <p:txBody>
          <a:bodyPr vert="vert270" anchor="b"/>
          <a:lstStyle>
            <a:lvl1pPr algn="r" eaLnBrk="1" latinLnBrk="0" hangingPunct="1">
              <a:defRPr kumimoji="0" sz="1100">
                <a:solidFill>
                  <a:schemeClr val="bg1"/>
                </a:solidFill>
              </a:defRPr>
            </a:lvl1pPr>
            <a:extLst/>
          </a:lstStyle>
          <a:p>
            <a:r>
              <a:rPr lang="en-US" dirty="0" smtClean="0"/>
              <a:t>UMBC GDC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457200" cy="685800"/>
          </a:xfrm>
          <a:prstGeom prst="rect">
            <a:avLst/>
          </a:prstGeom>
        </p:spPr>
        <p:txBody>
          <a:bodyPr vert="vert270" anchor="b"/>
          <a:lstStyle>
            <a:lvl1pPr algn="l" eaLnBrk="1" latinLnBrk="0" hangingPunct="1">
              <a:defRPr kumimoji="0" sz="1400">
                <a:solidFill>
                  <a:schemeClr val="bg1"/>
                </a:solidFill>
              </a:defRPr>
            </a:lvl1pPr>
            <a:extLst/>
          </a:lstStyle>
          <a:p>
            <a:fld id="{D6B3800A-540F-4B5F-A77A-475A5130F77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hf hd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leumi1@umbc.edu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C#, Code Architecture, and Other Boring Shit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Keyboard, Meet Face: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1066800"/>
            <a:ext cx="381000" cy="1127125"/>
          </a:xfrm>
        </p:spPr>
        <p:txBody>
          <a:bodyPr/>
          <a:lstStyle>
            <a:extLst/>
          </a:lstStyle>
          <a:p>
            <a:fld id="{7D515BE3-2585-48DE-AD30-CFB34F61DEE3}" type="datetime5">
              <a:rPr lang="en-US" smtClean="0"/>
              <a:pPr/>
              <a:t>12-Oct-13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2209800"/>
            <a:ext cx="381000" cy="2270125"/>
          </a:xfrm>
        </p:spPr>
        <p:txBody>
          <a:bodyPr/>
          <a:lstStyle>
            <a:extLst/>
          </a:lstStyle>
          <a:p>
            <a:r>
              <a:rPr lang="en-US" dirty="0" smtClean="0"/>
              <a:t>UMBC GDC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Have a naming scheme, stick with it</a:t>
            </a:r>
          </a:p>
          <a:p>
            <a:pPr lvl="1"/>
            <a:r>
              <a:rPr lang="en-US" dirty="0" smtClean="0"/>
              <a:t>Know what something is at a glance, anywhere in the code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>
                <a:latin typeface="Ubuntu Mono" pitchFamily="49" charset="0"/>
              </a:rPr>
              <a:t>isReady</a:t>
            </a:r>
            <a:r>
              <a:rPr lang="en-US" dirty="0" smtClean="0">
                <a:latin typeface="Ubuntu Mono" pitchFamily="49" charset="0"/>
              </a:rPr>
              <a:t>()</a:t>
            </a:r>
          </a:p>
          <a:p>
            <a:pPr lvl="1"/>
            <a:r>
              <a:rPr lang="en-US" dirty="0" smtClean="0"/>
              <a:t>Is it a class or a function? What should it return? Do you expect it to be a large function?</a:t>
            </a:r>
          </a:p>
          <a:p>
            <a:r>
              <a:rPr lang="en-US" dirty="0" smtClean="0"/>
              <a:t>USE BRACKETS!!!</a:t>
            </a:r>
          </a:p>
          <a:p>
            <a:pPr lvl="1"/>
            <a:r>
              <a:rPr lang="en-US" dirty="0" smtClean="0"/>
              <a:t>Especially in one line if statements.</a:t>
            </a:r>
          </a:p>
          <a:p>
            <a:r>
              <a:rPr lang="en-US" dirty="0" smtClean="0"/>
              <a:t>Any style will be fine as long as you’re consistent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81000" y="1905000"/>
            <a:ext cx="8763000" cy="4953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Style Matters</a:t>
            </a:r>
            <a:endParaRPr lang="en-US" dirty="0"/>
          </a:p>
        </p:txBody>
      </p:sp>
      <p:pic>
        <p:nvPicPr>
          <p:cNvPr id="12" name="Picture Placeholder 11" descr="wtf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601" r="6601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(Based on a true story)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C3C7-1B37-4CE0-BD28-3374CC77B67D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much to say, you do the job in whatever way you think is right</a:t>
            </a:r>
          </a:p>
          <a:p>
            <a:r>
              <a:rPr lang="en-US" dirty="0" smtClean="0"/>
              <a:t>Get the code working </a:t>
            </a:r>
            <a:r>
              <a:rPr lang="en-US" i="1" dirty="0" smtClean="0"/>
              <a:t>first</a:t>
            </a:r>
            <a:r>
              <a:rPr lang="en-US" dirty="0" smtClean="0"/>
              <a:t>, optimize afterwards</a:t>
            </a:r>
          </a:p>
          <a:p>
            <a:r>
              <a:rPr lang="en-US" dirty="0" smtClean="0"/>
              <a:t>When you have an untested class or function, try making a test module that uses each function in the class.</a:t>
            </a:r>
          </a:p>
          <a:p>
            <a:r>
              <a:rPr lang="en-US" dirty="0" smtClean="0"/>
              <a:t>Make sure your code is tested before implementing something else!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Leads: </a:t>
            </a:r>
            <a:r>
              <a:rPr lang="en-US" dirty="0" smtClean="0">
                <a:solidFill>
                  <a:schemeClr val="accent3"/>
                </a:solidFill>
              </a:rPr>
              <a:t>are you the only programmer on your project?</a:t>
            </a:r>
          </a:p>
          <a:p>
            <a:r>
              <a:rPr lang="en-US" dirty="0" smtClean="0"/>
              <a:t>If so, comment your code anyway, you won’t remember what it does in a week</a:t>
            </a:r>
          </a:p>
          <a:p>
            <a:r>
              <a:rPr lang="en-US" dirty="0" smtClean="0"/>
              <a:t>Comments should explain each step of the problem you’re solving, not each instruction you’re doing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These Are Both Bad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639762"/>
          </a:xfrm>
        </p:spPr>
        <p:txBody>
          <a:bodyPr/>
          <a:lstStyle/>
          <a:p>
            <a:r>
              <a:rPr lang="en-US" dirty="0" smtClean="0"/>
              <a:t>Bad Commenting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447800"/>
            <a:ext cx="4041775" cy="639762"/>
          </a:xfrm>
        </p:spPr>
        <p:txBody>
          <a:bodyPr/>
          <a:lstStyle/>
          <a:p>
            <a:r>
              <a:rPr lang="en-US" dirty="0" smtClean="0"/>
              <a:t>Bad Commenting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40188" cy="42847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public void </a:t>
            </a:r>
            <a:r>
              <a:rPr lang="en-US" sz="1500" dirty="0" err="1" smtClean="0">
                <a:latin typeface="Ubuntu Mono" pitchFamily="49" charset="0"/>
              </a:rPr>
              <a:t>initPlayer</a:t>
            </a:r>
            <a:r>
              <a:rPr lang="en-US" sz="1500" dirty="0" smtClean="0">
                <a:latin typeface="Ubuntu Mono" pitchFamily="49" charset="0"/>
              </a:rPr>
              <a:t>()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{</a:t>
            </a:r>
          </a:p>
          <a:p>
            <a:pPr>
              <a:buNone/>
            </a:pPr>
            <a:r>
              <a:rPr lang="en-US" sz="1500" dirty="0" smtClean="0">
                <a:solidFill>
                  <a:srgbClr val="009900"/>
                </a:solidFill>
                <a:latin typeface="Ubuntu Mono" pitchFamily="49" charset="0"/>
              </a:rPr>
              <a:t>	//Loads the model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	model = </a:t>
            </a:r>
            <a:r>
              <a:rPr lang="en-US" sz="1500" dirty="0" err="1" smtClean="0">
                <a:latin typeface="Ubuntu Mono" pitchFamily="49" charset="0"/>
              </a:rPr>
              <a:t>game.GetModel</a:t>
            </a:r>
            <a:r>
              <a:rPr lang="en-US" sz="1500" dirty="0" smtClean="0">
                <a:latin typeface="Ubuntu Mono" pitchFamily="49" charset="0"/>
              </a:rPr>
              <a:t>();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	if(model == null)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	{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		model = </a:t>
            </a:r>
            <a:r>
              <a:rPr lang="en-US" sz="1500" dirty="0" err="1" smtClean="0">
                <a:latin typeface="Ubuntu Mono" pitchFamily="49" charset="0"/>
              </a:rPr>
              <a:t>defaultModel</a:t>
            </a:r>
            <a:r>
              <a:rPr lang="en-US" sz="1500" dirty="0" smtClean="0">
                <a:latin typeface="Ubuntu Mono" pitchFamily="49" charset="0"/>
              </a:rPr>
              <a:t>;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		</a:t>
            </a:r>
            <a:r>
              <a:rPr lang="en-US" sz="1500" dirty="0" err="1" smtClean="0">
                <a:latin typeface="Ubuntu Mono" pitchFamily="49" charset="0"/>
              </a:rPr>
              <a:t>LogError</a:t>
            </a:r>
            <a:r>
              <a:rPr lang="en-US" sz="1500" dirty="0" smtClean="0">
                <a:latin typeface="Ubuntu Mono" pitchFamily="49" charset="0"/>
              </a:rPr>
              <a:t>(“Missing model!”);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	}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	</a:t>
            </a:r>
            <a:r>
              <a:rPr lang="en-US" sz="1500" dirty="0" smtClean="0">
                <a:solidFill>
                  <a:srgbClr val="009900"/>
                </a:solidFill>
                <a:latin typeface="Ubuntu Mono" pitchFamily="49" charset="0"/>
              </a:rPr>
              <a:t>//Sets the position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	position = Vector3.Zero;</a:t>
            </a:r>
          </a:p>
          <a:p>
            <a:pPr>
              <a:buNone/>
            </a:pPr>
            <a:r>
              <a:rPr lang="en-US" sz="1500" dirty="0" smtClean="0">
                <a:latin typeface="Ubuntu Mono" pitchFamily="49" charset="0"/>
              </a:rPr>
              <a:t>}</a:t>
            </a:r>
          </a:p>
          <a:p>
            <a:pPr>
              <a:buNone/>
            </a:pPr>
            <a:endParaRPr lang="en-US" sz="1500" dirty="0">
              <a:latin typeface="Ubuntu Mono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041775" cy="428478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public void </a:t>
            </a:r>
            <a:r>
              <a:rPr lang="en-US" dirty="0" err="1" smtClean="0">
                <a:latin typeface="Ubuntu Mono" pitchFamily="49" charset="0"/>
              </a:rPr>
              <a:t>initPlayer</a:t>
            </a:r>
            <a:r>
              <a:rPr lang="en-US" dirty="0" smtClean="0">
                <a:latin typeface="Ubuntu Mono" pitchFamily="49" charset="0"/>
              </a:rPr>
              <a:t>()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//get the model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model = </a:t>
            </a:r>
            <a:r>
              <a:rPr lang="en-US" dirty="0" err="1" smtClean="0">
                <a:latin typeface="Ubuntu Mono" pitchFamily="49" charset="0"/>
              </a:rPr>
              <a:t>game.GetModel</a:t>
            </a:r>
            <a:r>
              <a:rPr lang="en-US" dirty="0" smtClean="0">
                <a:latin typeface="Ubuntu Mono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//if the model is null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if(model == null)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	//get default model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	model = </a:t>
            </a:r>
            <a:r>
              <a:rPr lang="en-US" dirty="0" err="1" smtClean="0">
                <a:latin typeface="Ubuntu Mono" pitchFamily="49" charset="0"/>
              </a:rPr>
              <a:t>defaultModel</a:t>
            </a:r>
            <a:r>
              <a:rPr lang="en-US" dirty="0" smtClean="0">
                <a:latin typeface="Ubuntu Mono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	//log a message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	</a:t>
            </a:r>
            <a:r>
              <a:rPr lang="en-US" dirty="0" err="1" smtClean="0">
                <a:latin typeface="Ubuntu Mono" pitchFamily="49" charset="0"/>
              </a:rPr>
              <a:t>LogError</a:t>
            </a:r>
            <a:r>
              <a:rPr lang="en-US" dirty="0" smtClean="0">
                <a:latin typeface="Ubuntu Mono" pitchFamily="49" charset="0"/>
              </a:rPr>
              <a:t>(“Missing model!”);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//set the position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position = Vector3.Zero;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}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546B-6AA0-4713-B8A4-A1ABE66A1A97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Better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0" y="1371600"/>
            <a:ext cx="4724400" cy="639762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Better Commenting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187115" y="2057400"/>
            <a:ext cx="4769770" cy="436098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//Initializes the player’s model and position.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public void </a:t>
            </a:r>
            <a:r>
              <a:rPr lang="en-US" dirty="0" err="1" smtClean="0">
                <a:latin typeface="Ubuntu Mono" pitchFamily="49" charset="0"/>
              </a:rPr>
              <a:t>initPlayer</a:t>
            </a:r>
            <a:r>
              <a:rPr lang="en-US" dirty="0" smtClean="0">
                <a:latin typeface="Ubuntu Mono" pitchFamily="49" charset="0"/>
              </a:rPr>
              <a:t>()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//get the player’s model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model = </a:t>
            </a:r>
            <a:r>
              <a:rPr lang="en-US" dirty="0" err="1" smtClean="0">
                <a:latin typeface="Ubuntu Mono" pitchFamily="49" charset="0"/>
              </a:rPr>
              <a:t>game.GetModel</a:t>
            </a:r>
            <a:r>
              <a:rPr lang="en-US" dirty="0" smtClean="0">
                <a:latin typeface="Ubuntu Mono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//did we fail to load the model?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if(model == null)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	//if so, get a default model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	model = </a:t>
            </a:r>
            <a:r>
              <a:rPr lang="en-US" dirty="0" err="1" smtClean="0">
                <a:latin typeface="Ubuntu Mono" pitchFamily="49" charset="0"/>
              </a:rPr>
              <a:t>defaultModel</a:t>
            </a:r>
            <a:r>
              <a:rPr lang="en-US" dirty="0" smtClean="0">
                <a:latin typeface="Ubuntu Mono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	//and warn the user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	</a:t>
            </a:r>
            <a:r>
              <a:rPr lang="en-US" dirty="0" err="1" smtClean="0">
                <a:latin typeface="Ubuntu Mono" pitchFamily="49" charset="0"/>
              </a:rPr>
              <a:t>LogError</a:t>
            </a:r>
            <a:r>
              <a:rPr lang="en-US" dirty="0" smtClean="0">
                <a:latin typeface="Ubuntu Mono" pitchFamily="49" charset="0"/>
              </a:rPr>
              <a:t>(“Missing model!”);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  <a:latin typeface="Ubuntu Mono" pitchFamily="49" charset="0"/>
              </a:rPr>
              <a:t>	//set the player’s position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	position = Vector3.Zero;</a:t>
            </a:r>
          </a:p>
          <a:p>
            <a:pPr>
              <a:buNone/>
            </a:pPr>
            <a:r>
              <a:rPr lang="en-US" dirty="0" smtClean="0">
                <a:latin typeface="Ubuntu Mono" pitchFamily="49" charset="0"/>
              </a:rPr>
              <a:t>}</a:t>
            </a:r>
            <a:endParaRPr lang="en-US" dirty="0">
              <a:latin typeface="Ubuntu Mono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5546B-6AA0-4713-B8A4-A1ABE66A1A97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a language your programmers can understand</a:t>
            </a:r>
          </a:p>
          <a:p>
            <a:r>
              <a:rPr lang="en-US" dirty="0" smtClean="0"/>
              <a:t>Know exactly what features your code does, and what features your libraries will do</a:t>
            </a:r>
          </a:p>
          <a:p>
            <a:r>
              <a:rPr lang="en-US" dirty="0" smtClean="0"/>
              <a:t>Make your code easy for others to understand.</a:t>
            </a:r>
          </a:p>
          <a:p>
            <a:pPr lvl="1"/>
            <a:r>
              <a:rPr lang="en-US" dirty="0" smtClean="0"/>
              <a:t>Comment and use consistent naming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0"/>
            <a:ext cx="7772400" cy="5822160"/>
          </a:xfrm>
        </p:spPr>
        <p:txBody>
          <a:bodyPr/>
          <a:lstStyle/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leumi1@umbc.edu</a:t>
            </a:r>
            <a:endParaRPr lang="en-US" dirty="0" smtClean="0"/>
          </a:p>
          <a:p>
            <a:r>
              <a:rPr lang="en-US" dirty="0" smtClean="0"/>
              <a:t>Share your repositories with each other!</a:t>
            </a:r>
          </a:p>
          <a:p>
            <a:r>
              <a:rPr lang="en-US" dirty="0" smtClean="0"/>
              <a:t>Read each other’s code!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 smtClean="0"/>
              <a:t>Language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/>
              <a:t>Design</a:t>
            </a:r>
          </a:p>
          <a:p>
            <a:pPr marL="969264" lvl="1" indent="-514350"/>
            <a:r>
              <a:rPr lang="en-US" dirty="0" smtClean="0"/>
              <a:t>Me use words wrong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/>
              <a:t>Implementation</a:t>
            </a:r>
          </a:p>
          <a:p>
            <a:pPr marL="912114" lvl="1" indent="-514350"/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Decisions: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Magic words that make the box go</a:t>
            </a:r>
          </a:p>
          <a:p>
            <a:r>
              <a:rPr lang="en-US" dirty="0" smtClean="0"/>
              <a:t>Syntax differs, but they can all do the same things at similar speeds…</a:t>
            </a:r>
          </a:p>
          <a:p>
            <a:r>
              <a:rPr lang="en-US" i="1" dirty="0" smtClean="0"/>
              <a:t>If </a:t>
            </a:r>
            <a:r>
              <a:rPr lang="en-US" dirty="0" smtClean="0"/>
              <a:t> you have the libraries </a:t>
            </a:r>
            <a:r>
              <a:rPr lang="en-US" i="1" dirty="0" smtClean="0"/>
              <a:t>and</a:t>
            </a:r>
            <a:r>
              <a:rPr lang="en-US" dirty="0" smtClean="0"/>
              <a:t> your programmers can learn the language</a:t>
            </a:r>
            <a:endParaRPr lang="en-US" i="1" dirty="0" smtClean="0"/>
          </a:p>
          <a:p>
            <a:r>
              <a:rPr lang="en-US" dirty="0" smtClean="0"/>
              <a:t>Language shouldn’t matter, design must</a:t>
            </a:r>
          </a:p>
          <a:p>
            <a:pPr lvl="1"/>
            <a:r>
              <a:rPr lang="en-US" dirty="0" smtClean="0"/>
              <a:t>Leads into…</a:t>
            </a: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Segoe UI" pitchFamily="34" charset="0"/>
                <a:cs typeface="Segoe UI" pitchFamily="34" charset="0"/>
              </a:rPr>
              <a:t>Language Choice: C# and You</a:t>
            </a:r>
            <a:endParaRPr lang="en-US" dirty="0"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basically Java</a:t>
            </a:r>
          </a:p>
          <a:p>
            <a:r>
              <a:rPr lang="en-US" dirty="0" smtClean="0"/>
              <a:t>Namespaces instead of packages</a:t>
            </a:r>
          </a:p>
          <a:p>
            <a:r>
              <a:rPr lang="en-US" dirty="0" smtClean="0"/>
              <a:t>Everything throws an exception</a:t>
            </a:r>
          </a:p>
          <a:p>
            <a:r>
              <a:rPr lang="en-US" dirty="0" smtClean="0"/>
              <a:t>More importantly, everyone here is using it. </a:t>
            </a:r>
            <a:r>
              <a:rPr lang="en-US" dirty="0" smtClean="0">
                <a:solidFill>
                  <a:schemeClr val="accent3"/>
                </a:solidFill>
              </a:rPr>
              <a:t>Can you explain why?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2623-C29D-4667-B817-D6DA54804B51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Choice (cont’d)</a:t>
            </a:r>
            <a:endParaRPr lang="en-US" dirty="0"/>
          </a:p>
        </p:txBody>
      </p:sp>
      <p:pic>
        <p:nvPicPr>
          <p:cNvPr id="8" name="Picture Placeholder 7" descr="code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4388" y="1896681"/>
            <a:ext cx="8779612" cy="404691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I’ll tell you right now, it </a:t>
            </a:r>
            <a:r>
              <a:rPr lang="en-US" dirty="0" err="1" smtClean="0"/>
              <a:t>ain’t</a:t>
            </a:r>
            <a:r>
              <a:rPr lang="en-US" dirty="0" smtClean="0"/>
              <a:t> because it’s readable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CC3C7-1B37-4CE0-BD28-3374CC77B67D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Decisions: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 pitchFamily="2" charset="2"/>
              </a:rPr>
              <a:t>Design is about:</a:t>
            </a:r>
          </a:p>
          <a:p>
            <a:pPr marL="969264" lvl="1" indent="-514350"/>
            <a:r>
              <a:rPr lang="en-US" dirty="0" smtClean="0">
                <a:sym typeface="Wingdings" pitchFamily="2" charset="2"/>
              </a:rPr>
              <a:t>What does your code </a:t>
            </a:r>
            <a:r>
              <a:rPr lang="en-US" i="1" dirty="0" smtClean="0">
                <a:sym typeface="Wingdings" pitchFamily="2" charset="2"/>
              </a:rPr>
              <a:t>need</a:t>
            </a:r>
            <a:r>
              <a:rPr lang="en-US" dirty="0" smtClean="0">
                <a:sym typeface="Wingdings" pitchFamily="2" charset="2"/>
              </a:rPr>
              <a:t> to do?</a:t>
            </a:r>
          </a:p>
          <a:p>
            <a:pPr marL="1225296" lvl="2" indent="-457200"/>
            <a:r>
              <a:rPr lang="en-US" dirty="0" smtClean="0">
                <a:sym typeface="Wingdings" pitchFamily="2" charset="2"/>
              </a:rPr>
              <a:t>Be specific, quantitative</a:t>
            </a:r>
          </a:p>
          <a:p>
            <a:pPr marL="969264" lvl="1" indent="-514350"/>
            <a:r>
              <a:rPr lang="en-US" i="1" dirty="0" smtClean="0">
                <a:sym typeface="Wingdings" pitchFamily="2" charset="2"/>
              </a:rPr>
              <a:t>How </a:t>
            </a:r>
            <a:r>
              <a:rPr lang="en-US" dirty="0" smtClean="0">
                <a:sym typeface="Wingdings" pitchFamily="2" charset="2"/>
              </a:rPr>
              <a:t> is your code going to do it?</a:t>
            </a:r>
          </a:p>
          <a:p>
            <a:pPr marL="1225296" lvl="2" indent="-457200"/>
            <a:r>
              <a:rPr lang="en-US" dirty="0" smtClean="0">
                <a:sym typeface="Wingdings" pitchFamily="2" charset="2"/>
              </a:rPr>
              <a:t>Can use other people’s code (libraries) instead</a:t>
            </a:r>
          </a:p>
          <a:p>
            <a:r>
              <a:rPr lang="en-US" dirty="0" smtClean="0">
                <a:sym typeface="Wingdings" pitchFamily="2" charset="2"/>
              </a:rPr>
              <a:t>Tradeoff between time and control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Design: System Architecture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8956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You have features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Libraries can do some features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 smtClean="0"/>
              <a:t>An engine’s pretty much a library that does all of your features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Anything you don’t do via libraries, you must code.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ym typeface="Wingdings" pitchFamily="2" charset="2"/>
              </a:rPr>
              <a:t>Question: </a:t>
            </a:r>
            <a:r>
              <a:rPr lang="en-US" sz="2000" dirty="0" smtClean="0">
                <a:solidFill>
                  <a:schemeClr val="accent3"/>
                </a:solidFill>
                <a:sym typeface="Wingdings" pitchFamily="2" charset="2"/>
              </a:rPr>
              <a:t>what are you coding, and what libraries are you using?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EE2-FFDE-4068-A7C8-2823A3055514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5125382" y="1463802"/>
            <a:ext cx="1802903" cy="1201935"/>
            <a:chOff x="1841748" y="2321"/>
            <a:chExt cx="1802903" cy="1201935"/>
          </a:xfrm>
        </p:grpSpPr>
        <p:sp>
          <p:nvSpPr>
            <p:cNvPr id="41" name="Rounded Rectangle 40"/>
            <p:cNvSpPr/>
            <p:nvPr/>
          </p:nvSpPr>
          <p:spPr>
            <a:xfrm>
              <a:off x="1841748" y="2321"/>
              <a:ext cx="1802903" cy="120193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1876951" y="37524"/>
              <a:ext cx="1732497" cy="11315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 smtClean="0"/>
                <a:t>Features</a:t>
              </a:r>
              <a:endParaRPr lang="en-US" sz="3000" kern="1200" dirty="0"/>
            </a:p>
          </p:txBody>
        </p:sp>
      </p:grpSp>
      <p:sp>
        <p:nvSpPr>
          <p:cNvPr id="29" name="Straight Connector 5"/>
          <p:cNvSpPr/>
          <p:nvPr/>
        </p:nvSpPr>
        <p:spPr>
          <a:xfrm>
            <a:off x="4863852" y="2665738"/>
            <a:ext cx="1162981" cy="48077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62981" y="0"/>
                </a:moveTo>
                <a:lnTo>
                  <a:pt x="1162981" y="240387"/>
                </a:lnTo>
                <a:lnTo>
                  <a:pt x="0" y="240387"/>
                </a:lnTo>
                <a:lnTo>
                  <a:pt x="0" y="48077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0" name="Group 29"/>
          <p:cNvGrpSpPr/>
          <p:nvPr/>
        </p:nvGrpSpPr>
        <p:grpSpPr>
          <a:xfrm>
            <a:off x="3962400" y="3146513"/>
            <a:ext cx="1802903" cy="1201935"/>
            <a:chOff x="678766" y="1685032"/>
            <a:chExt cx="1802903" cy="1201935"/>
          </a:xfrm>
        </p:grpSpPr>
        <p:sp>
          <p:nvSpPr>
            <p:cNvPr id="39" name="Rounded Rectangle 38"/>
            <p:cNvSpPr/>
            <p:nvPr/>
          </p:nvSpPr>
          <p:spPr>
            <a:xfrm>
              <a:off x="678766" y="1685032"/>
              <a:ext cx="1802903" cy="1201935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7"/>
            <p:cNvSpPr/>
            <p:nvPr/>
          </p:nvSpPr>
          <p:spPr>
            <a:xfrm>
              <a:off x="713969" y="1720235"/>
              <a:ext cx="1732497" cy="11315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 smtClean="0"/>
                <a:t>Your Design</a:t>
              </a:r>
              <a:endParaRPr lang="en-US" sz="3000" kern="1200" dirty="0"/>
            </a:p>
          </p:txBody>
        </p:sp>
      </p:grpSp>
      <p:sp>
        <p:nvSpPr>
          <p:cNvPr id="31" name="Straight Connector 8"/>
          <p:cNvSpPr/>
          <p:nvPr/>
        </p:nvSpPr>
        <p:spPr>
          <a:xfrm>
            <a:off x="4818132" y="4348448"/>
            <a:ext cx="91440" cy="46941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469416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2" name="Group 31"/>
          <p:cNvGrpSpPr/>
          <p:nvPr/>
        </p:nvGrpSpPr>
        <p:grpSpPr>
          <a:xfrm>
            <a:off x="3962400" y="4817865"/>
            <a:ext cx="1802903" cy="1201935"/>
            <a:chOff x="678766" y="3356384"/>
            <a:chExt cx="1802903" cy="1201935"/>
          </a:xfrm>
        </p:grpSpPr>
        <p:sp>
          <p:nvSpPr>
            <p:cNvPr id="37" name="Rounded Rectangle 36"/>
            <p:cNvSpPr/>
            <p:nvPr/>
          </p:nvSpPr>
          <p:spPr>
            <a:xfrm>
              <a:off x="678766" y="3356384"/>
              <a:ext cx="1802903" cy="1201935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10"/>
            <p:cNvSpPr/>
            <p:nvPr/>
          </p:nvSpPr>
          <p:spPr>
            <a:xfrm>
              <a:off x="713969" y="3391587"/>
              <a:ext cx="1732497" cy="11315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 smtClean="0"/>
                <a:t>Your Code</a:t>
              </a:r>
              <a:endParaRPr lang="en-US" sz="3000" kern="1200" dirty="0"/>
            </a:p>
          </p:txBody>
        </p:sp>
      </p:grpSp>
      <p:sp>
        <p:nvSpPr>
          <p:cNvPr id="33" name="Straight Connector 11"/>
          <p:cNvSpPr/>
          <p:nvPr/>
        </p:nvSpPr>
        <p:spPr>
          <a:xfrm>
            <a:off x="6026834" y="2665738"/>
            <a:ext cx="1171887" cy="48077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40387"/>
                </a:lnTo>
                <a:lnTo>
                  <a:pt x="1171887" y="240387"/>
                </a:lnTo>
                <a:lnTo>
                  <a:pt x="1171887" y="48077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4" name="Group 33"/>
          <p:cNvGrpSpPr/>
          <p:nvPr/>
        </p:nvGrpSpPr>
        <p:grpSpPr>
          <a:xfrm>
            <a:off x="6297269" y="3146513"/>
            <a:ext cx="1802903" cy="1201935"/>
            <a:chOff x="3013635" y="1685032"/>
            <a:chExt cx="1802903" cy="1201935"/>
          </a:xfrm>
        </p:grpSpPr>
        <p:sp>
          <p:nvSpPr>
            <p:cNvPr id="35" name="Rounded Rectangle 34"/>
            <p:cNvSpPr/>
            <p:nvPr/>
          </p:nvSpPr>
          <p:spPr>
            <a:xfrm>
              <a:off x="3013635" y="1685032"/>
              <a:ext cx="1802903" cy="120193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ounded Rectangle 13"/>
            <p:cNvSpPr/>
            <p:nvPr/>
          </p:nvSpPr>
          <p:spPr>
            <a:xfrm>
              <a:off x="3048838" y="1720235"/>
              <a:ext cx="1732497" cy="11315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000" kern="1200" dirty="0" smtClean="0"/>
                <a:t>Libraries</a:t>
              </a:r>
              <a:endParaRPr lang="en-US" sz="3000" kern="120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724400" y="1752600"/>
            <a:ext cx="2057400" cy="4343400"/>
            <a:chOff x="0" y="0"/>
            <a:chExt cx="1981051" cy="4343400"/>
          </a:xfrm>
        </p:grpSpPr>
        <p:sp>
          <p:nvSpPr>
            <p:cNvPr id="12" name="Rounded Rectangle 11"/>
            <p:cNvSpPr/>
            <p:nvPr/>
          </p:nvSpPr>
          <p:spPr>
            <a:xfrm>
              <a:off x="0" y="0"/>
              <a:ext cx="1981051" cy="43434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0" y="0"/>
              <a:ext cx="1981051" cy="13030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/>
                <a:t>Monolithic Model</a:t>
              </a:r>
              <a:endParaRPr lang="en-US" sz="2900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Design: Code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36576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Different methods:</a:t>
            </a:r>
          </a:p>
          <a:p>
            <a:pPr lvl="1"/>
            <a:r>
              <a:rPr lang="en-US" dirty="0" smtClean="0"/>
              <a:t>Monolithic</a:t>
            </a:r>
          </a:p>
          <a:p>
            <a:pPr lvl="2"/>
            <a:r>
              <a:rPr lang="en-US" dirty="0" smtClean="0"/>
              <a:t>Everything in large blocks.</a:t>
            </a:r>
          </a:p>
          <a:p>
            <a:pPr lvl="2"/>
            <a:r>
              <a:rPr lang="en-US" dirty="0" smtClean="0"/>
              <a:t>Classes that do everything – “blob” classes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In OOP, a bad idea. </a:t>
            </a:r>
            <a:r>
              <a:rPr lang="en-US" dirty="0" smtClean="0"/>
              <a:t> C# actively makes this painful</a:t>
            </a:r>
          </a:p>
          <a:p>
            <a:pPr lvl="1"/>
            <a:r>
              <a:rPr lang="en-US" dirty="0" smtClean="0"/>
              <a:t>Modular</a:t>
            </a:r>
          </a:p>
          <a:p>
            <a:pPr lvl="2"/>
            <a:r>
              <a:rPr lang="en-US" dirty="0" smtClean="0"/>
              <a:t>Distinct features have distinct interfaces, a set of required functions – classes must implement the interface</a:t>
            </a:r>
          </a:p>
          <a:p>
            <a:pPr lvl="2"/>
            <a:r>
              <a:rPr lang="en-US" dirty="0" smtClean="0"/>
              <a:t>Means lots of smaller files. Each does </a:t>
            </a:r>
            <a:r>
              <a:rPr lang="en-US" i="1" dirty="0" smtClean="0"/>
              <a:t>one</a:t>
            </a:r>
            <a:r>
              <a:rPr lang="en-US" dirty="0" smtClean="0"/>
              <a:t> job</a:t>
            </a:r>
          </a:p>
          <a:p>
            <a:pPr lvl="2"/>
            <a:r>
              <a:rPr lang="en-US" dirty="0" smtClean="0"/>
              <a:t>Lets you swap out functionality, but you need to know more about the class trees and layout of the code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6934199" y="1752600"/>
          <a:ext cx="2057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855493" y="3055620"/>
            <a:ext cx="1795214" cy="2823210"/>
            <a:chOff x="200164" y="1303020"/>
            <a:chExt cx="1584840" cy="2823210"/>
          </a:xfrm>
        </p:grpSpPr>
        <p:sp>
          <p:nvSpPr>
            <p:cNvPr id="10" name="Rounded Rectangle 9"/>
            <p:cNvSpPr/>
            <p:nvPr/>
          </p:nvSpPr>
          <p:spPr>
            <a:xfrm>
              <a:off x="200164" y="1303020"/>
              <a:ext cx="1584840" cy="282321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6"/>
            <p:cNvSpPr/>
            <p:nvPr/>
          </p:nvSpPr>
          <p:spPr>
            <a:xfrm>
              <a:off x="246582" y="1349438"/>
              <a:ext cx="1492004" cy="27303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t" anchorCtr="0">
              <a:noAutofit/>
            </a:bodyPr>
            <a:lstStyle/>
            <a:p>
              <a:pPr lvl="0" algn="l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Blob Class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100" kern="1200" dirty="0" err="1" smtClean="0">
                  <a:latin typeface="Ubuntu Mono" pitchFamily="49" charset="0"/>
                </a:rPr>
                <a:t>drawModel</a:t>
              </a:r>
              <a:r>
                <a:rPr lang="en-US" sz="1100" kern="1200" dirty="0" smtClean="0">
                  <a:latin typeface="Ubuntu Mono" pitchFamily="49" charset="0"/>
                </a:rPr>
                <a:t>()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100" kern="1200" dirty="0" err="1" smtClean="0">
                  <a:latin typeface="Ubuntu Mono" pitchFamily="49" charset="0"/>
                </a:rPr>
                <a:t>updateInput</a:t>
              </a:r>
              <a:r>
                <a:rPr lang="en-US" sz="1100" kern="1200" dirty="0" smtClean="0">
                  <a:latin typeface="Ubuntu Mono" pitchFamily="49" charset="0"/>
                </a:rPr>
                <a:t>()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100" kern="1200" dirty="0" err="1" smtClean="0">
                  <a:latin typeface="Ubuntu Mono" pitchFamily="49" charset="0"/>
                </a:rPr>
                <a:t>updateAI</a:t>
              </a:r>
              <a:r>
                <a:rPr lang="en-US" sz="1100" kern="1200" dirty="0" smtClean="0">
                  <a:latin typeface="Ubuntu Mono" pitchFamily="49" charset="0"/>
                </a:rPr>
                <a:t>()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100" kern="1200" dirty="0" err="1" smtClean="0">
                  <a:latin typeface="Ubuntu Mono" pitchFamily="49" charset="0"/>
                </a:rPr>
                <a:t>startMultiplayerGame</a:t>
              </a:r>
              <a:r>
                <a:rPr lang="en-US" sz="1100" kern="1200" dirty="0" smtClean="0">
                  <a:latin typeface="Ubuntu Mono" pitchFamily="49" charset="0"/>
                </a:rPr>
                <a:t>()</a:t>
              </a:r>
            </a:p>
            <a:p>
              <a:pPr marL="57150" lvl="1" indent="-57150" algn="l" defTabSz="3111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100" kern="1200" dirty="0" err="1" smtClean="0">
                  <a:latin typeface="Ubuntu Mono" pitchFamily="49" charset="0"/>
                </a:rPr>
                <a:t>buyGroceries</a:t>
              </a:r>
              <a:r>
                <a:rPr lang="en-US" sz="1100" kern="1200" dirty="0" smtClean="0">
                  <a:latin typeface="Ubuntu Mono" pitchFamily="49" charset="0"/>
                </a:rPr>
                <a:t>()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Decisions: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actual code you’re typing</a:t>
            </a:r>
          </a:p>
          <a:p>
            <a:r>
              <a:rPr lang="en-US" dirty="0" smtClean="0"/>
              <a:t>Design = which class’s job it is to do things, Implementation = how that class does its job</a:t>
            </a:r>
          </a:p>
          <a:p>
            <a:pPr lvl="1"/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Functionality</a:t>
            </a:r>
          </a:p>
          <a:p>
            <a:pPr lvl="1"/>
            <a:r>
              <a:rPr lang="en-US" sz="3200" b="1" i="1" u="sng" dirty="0" smtClean="0"/>
              <a:t>Comments</a:t>
            </a:r>
          </a:p>
          <a:p>
            <a:r>
              <a:rPr lang="en-US" dirty="0" smtClean="0"/>
              <a:t>CMSC 201 and 202 are all about this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15BE3-2585-48DE-AD30-CFB34F61DEE3}" type="datetime5">
              <a:rPr lang="en-US" smtClean="0"/>
              <a:pPr/>
              <a:t>12-Oct-13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UMBC GDC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644A9-644D-4037-BC2D-03D47FBBC28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eEK">
      <a:majorFont>
        <a:latin typeface="Linear"/>
        <a:ea typeface="Kozuka Gothic Pr6N EL"/>
        <a:cs typeface=""/>
      </a:majorFont>
      <a:minorFont>
        <a:latin typeface="Linear"/>
        <a:ea typeface="Kozuka Gothic Pr6N E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EK">
  <a:themeElements>
    <a:clrScheme name="Custom 2">
      <a:dk1>
        <a:srgbClr val="070707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EE17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eEK">
      <a:majorFont>
        <a:latin typeface="Source Sans Pro Light"/>
        <a:ea typeface="Kozuka Gothic Pr6N EL"/>
        <a:cs typeface=""/>
      </a:majorFont>
      <a:minorFont>
        <a:latin typeface="Source Sans Pro"/>
        <a:ea typeface="Kozuka Gothic Pr6N EL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3925</TotalTime>
  <Words>787</Words>
  <Application>Microsoft Office PowerPoint</Application>
  <PresentationFormat>On-screen Show (4:3)</PresentationFormat>
  <Paragraphs>204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Custom Design</vt:lpstr>
      <vt:lpstr>LeEK</vt:lpstr>
      <vt:lpstr>C#, Code Architecture, and Other Boring Shit</vt:lpstr>
      <vt:lpstr>The Big Picture</vt:lpstr>
      <vt:lpstr>High Level Decisions: Language</vt:lpstr>
      <vt:lpstr>Language Choice: C# and You</vt:lpstr>
      <vt:lpstr>Language Choice (cont’d)</vt:lpstr>
      <vt:lpstr>High Level Decisions: Design</vt:lpstr>
      <vt:lpstr>Design: System Architecture</vt:lpstr>
      <vt:lpstr>Design: Code Architecture</vt:lpstr>
      <vt:lpstr>High Level Decisions: Implementation</vt:lpstr>
      <vt:lpstr>Implementation: Style</vt:lpstr>
      <vt:lpstr>Why Style Matters</vt:lpstr>
      <vt:lpstr>Implementation: Functionality</vt:lpstr>
      <vt:lpstr>Implementation: Comments</vt:lpstr>
      <vt:lpstr>These Are Both Bad</vt:lpstr>
      <vt:lpstr>This is Better</vt:lpstr>
      <vt:lpstr>What to Remember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C#, Code Architecture, and Other Boring Shit</dc:title>
  <dc:creator>NewYork-909</dc:creator>
  <cp:lastModifiedBy>NewYork-909</cp:lastModifiedBy>
  <cp:revision>110</cp:revision>
  <dcterms:created xsi:type="dcterms:W3CDTF">2013-10-10T01:43:25Z</dcterms:created>
  <dcterms:modified xsi:type="dcterms:W3CDTF">2013-10-12T19:16:23Z</dcterms:modified>
</cp:coreProperties>
</file>