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7" d="100"/>
          <a:sy n="137" d="100"/>
        </p:scale>
        <p:origin x="-96" y="-9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common:mfslab:users:christyg:Downloads:2017%20Survey%20Resul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common:mfslab:users:christyg:Downloads:2017%20Survey%20Resul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common:mfslab:users:christyg:Downloads:2017%20Survey%20Result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common:mfslab:users:christyg:Downloads:2017%20Survey%20Result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common:mfslab:users:christyg:Downloads:2017%20Survey%20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Sheet2!$A$2</c:f>
              <c:strCache>
                <c:ptCount val="1"/>
                <c:pt idx="0">
                  <c:v>First Choice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(Sheet2!$B$1,Sheet2!$D$1,Sheet2!$F$1)</c:f>
              <c:strCache>
                <c:ptCount val="3"/>
                <c:pt idx="0">
                  <c:v>Option A</c:v>
                </c:pt>
                <c:pt idx="1">
                  <c:v>Option B</c:v>
                </c:pt>
                <c:pt idx="2">
                  <c:v>Option C</c:v>
                </c:pt>
              </c:strCache>
            </c:strRef>
          </c:cat>
          <c:val>
            <c:numRef>
              <c:f>(Sheet2!$B$2,Sheet2!$D$2,Sheet2!$F$2)</c:f>
              <c:numCache>
                <c:formatCode>General</c:formatCode>
                <c:ptCount val="3"/>
                <c:pt idx="0">
                  <c:v>161.0</c:v>
                </c:pt>
                <c:pt idx="1">
                  <c:v>39.0</c:v>
                </c:pt>
                <c:pt idx="2">
                  <c:v>17.0</c:v>
                </c:pt>
              </c:numCache>
            </c:numRef>
          </c:val>
        </c:ser>
        <c:ser>
          <c:idx val="1"/>
          <c:order val="1"/>
          <c:tx>
            <c:strRef>
              <c:f>Sheet2!$A$3</c:f>
              <c:strCache>
                <c:ptCount val="1"/>
                <c:pt idx="0">
                  <c:v>Second Choice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(Sheet2!$B$1,Sheet2!$D$1,Sheet2!$F$1)</c:f>
              <c:strCache>
                <c:ptCount val="3"/>
                <c:pt idx="0">
                  <c:v>Option A</c:v>
                </c:pt>
                <c:pt idx="1">
                  <c:v>Option B</c:v>
                </c:pt>
                <c:pt idx="2">
                  <c:v>Option C</c:v>
                </c:pt>
              </c:strCache>
            </c:strRef>
          </c:cat>
          <c:val>
            <c:numRef>
              <c:f>(Sheet2!$B$3,Sheet2!$D$3,Sheet2!$F$3)</c:f>
              <c:numCache>
                <c:formatCode>General</c:formatCode>
                <c:ptCount val="3"/>
                <c:pt idx="0">
                  <c:v>29.0</c:v>
                </c:pt>
                <c:pt idx="1">
                  <c:v>108.0</c:v>
                </c:pt>
                <c:pt idx="2">
                  <c:v>77.0</c:v>
                </c:pt>
              </c:numCache>
            </c:numRef>
          </c:val>
        </c:ser>
        <c:ser>
          <c:idx val="2"/>
          <c:order val="2"/>
          <c:tx>
            <c:strRef>
              <c:f>Sheet2!$A$4</c:f>
              <c:strCache>
                <c:ptCount val="1"/>
                <c:pt idx="0">
                  <c:v>Third Choice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(Sheet2!$B$1,Sheet2!$D$1,Sheet2!$F$1)</c:f>
              <c:strCache>
                <c:ptCount val="3"/>
                <c:pt idx="0">
                  <c:v>Option A</c:v>
                </c:pt>
                <c:pt idx="1">
                  <c:v>Option B</c:v>
                </c:pt>
                <c:pt idx="2">
                  <c:v>Option C</c:v>
                </c:pt>
              </c:strCache>
            </c:strRef>
          </c:cat>
          <c:val>
            <c:numRef>
              <c:f>(Sheet2!$B$4,Sheet2!$D$4,Sheet2!$F$4)</c:f>
              <c:numCache>
                <c:formatCode>General</c:formatCode>
                <c:ptCount val="3"/>
                <c:pt idx="0">
                  <c:v>26.0</c:v>
                </c:pt>
                <c:pt idx="1">
                  <c:v>69.0</c:v>
                </c:pt>
                <c:pt idx="2">
                  <c:v>122.0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96615464"/>
        <c:axId val="-2097065432"/>
      </c:barChart>
      <c:catAx>
        <c:axId val="-20966154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2097065432"/>
        <c:crosses val="autoZero"/>
        <c:auto val="1"/>
        <c:lblAlgn val="ctr"/>
        <c:lblOffset val="100"/>
        <c:noMultiLvlLbl val="0"/>
      </c:catAx>
      <c:valAx>
        <c:axId val="-20970654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20966154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23156791712823"/>
          <c:y val="0.016770276164459"/>
          <c:w val="0.175322295739649"/>
          <c:h val="0.196779917816395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(Sheet2!$B$1,Sheet2!$D$1,Sheet2!$F$1)</c:f>
              <c:strCache>
                <c:ptCount val="3"/>
                <c:pt idx="0">
                  <c:v>Option A</c:v>
                </c:pt>
                <c:pt idx="1">
                  <c:v>Option B</c:v>
                </c:pt>
                <c:pt idx="2">
                  <c:v>Option C</c:v>
                </c:pt>
              </c:strCache>
            </c:strRef>
          </c:cat>
          <c:val>
            <c:numRef>
              <c:f>(Sheet2!$B$2,Sheet2!$D$2,Sheet2!$F$2)</c:f>
              <c:numCache>
                <c:formatCode>General</c:formatCode>
                <c:ptCount val="3"/>
                <c:pt idx="0">
                  <c:v>161.0</c:v>
                </c:pt>
                <c:pt idx="1">
                  <c:v>39.0</c:v>
                </c:pt>
                <c:pt idx="2">
                  <c:v>17.0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Sheet2!$F$6:$G$6</c:f>
              <c:strCache>
                <c:ptCount val="2"/>
                <c:pt idx="0">
                  <c:v>B</c:v>
                </c:pt>
                <c:pt idx="1">
                  <c:v>C</c:v>
                </c:pt>
              </c:strCache>
            </c:strRef>
          </c:cat>
          <c:val>
            <c:numRef>
              <c:f>Sheet2!$C$7:$D$7</c:f>
              <c:numCache>
                <c:formatCode>General</c:formatCode>
                <c:ptCount val="2"/>
                <c:pt idx="0">
                  <c:v>100.0</c:v>
                </c:pt>
                <c:pt idx="1">
                  <c:v>61.0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pieChart>
        <c:varyColors val="1"/>
        <c:ser>
          <c:idx val="1"/>
          <c:order val="0"/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(Sheet2!$E$6,Sheet2!$G$6)</c:f>
              <c:strCache>
                <c:ptCount val="2"/>
                <c:pt idx="0">
                  <c:v>A</c:v>
                </c:pt>
                <c:pt idx="1">
                  <c:v>C</c:v>
                </c:pt>
              </c:strCache>
            </c:strRef>
          </c:cat>
          <c:val>
            <c:numRef>
              <c:f>(Sheet2!$B$8,Sheet2!$D$8)</c:f>
              <c:numCache>
                <c:formatCode>General</c:formatCode>
                <c:ptCount val="2"/>
                <c:pt idx="0">
                  <c:v>21.0</c:v>
                </c:pt>
                <c:pt idx="1">
                  <c:v>18.0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(Sheet2!$E$6,Sheet2!$F$6)</c:f>
              <c:strCache>
                <c:ptCount val="2"/>
                <c:pt idx="0">
                  <c:v>A</c:v>
                </c:pt>
                <c:pt idx="1">
                  <c:v>B</c:v>
                </c:pt>
              </c:strCache>
            </c:strRef>
          </c:cat>
          <c:val>
            <c:numRef>
              <c:f>Sheet2!$B$9:$C$9</c:f>
              <c:numCache>
                <c:formatCode>General</c:formatCode>
                <c:ptCount val="2"/>
                <c:pt idx="0">
                  <c:v>8.0</c:v>
                </c:pt>
                <c:pt idx="1">
                  <c:v>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587C-0B77-9E41-ADB2-B897853DC4BA}" type="datetimeFigureOut">
              <a:rPr lang="en-US" smtClean="0"/>
              <a:t>1/13/17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7248-E710-4641-853F-BDC5AF337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357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587C-0B77-9E41-ADB2-B897853DC4BA}" type="datetimeFigureOut">
              <a:rPr lang="en-US" smtClean="0"/>
              <a:t>1/13/17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7248-E710-4641-853F-BDC5AF337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905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587C-0B77-9E41-ADB2-B897853DC4BA}" type="datetimeFigureOut">
              <a:rPr lang="en-US" smtClean="0"/>
              <a:t>1/13/17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7248-E710-4641-853F-BDC5AF337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02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587C-0B77-9E41-ADB2-B897853DC4BA}" type="datetimeFigureOut">
              <a:rPr lang="en-US" smtClean="0"/>
              <a:t>1/13/17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7248-E710-4641-853F-BDC5AF337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483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587C-0B77-9E41-ADB2-B897853DC4BA}" type="datetimeFigureOut">
              <a:rPr lang="en-US" smtClean="0"/>
              <a:t>1/13/17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7248-E710-4641-853F-BDC5AF337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978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587C-0B77-9E41-ADB2-B897853DC4BA}" type="datetimeFigureOut">
              <a:rPr lang="en-US" smtClean="0"/>
              <a:t>1/13/17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7248-E710-4641-853F-BDC5AF337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455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587C-0B77-9E41-ADB2-B897853DC4BA}" type="datetimeFigureOut">
              <a:rPr lang="en-US" smtClean="0"/>
              <a:t>1/13/17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7248-E710-4641-853F-BDC5AF337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238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587C-0B77-9E41-ADB2-B897853DC4BA}" type="datetimeFigureOut">
              <a:rPr lang="en-US" smtClean="0"/>
              <a:t>1/13/17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7248-E710-4641-853F-BDC5AF337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248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587C-0B77-9E41-ADB2-B897853DC4BA}" type="datetimeFigureOut">
              <a:rPr lang="en-US" smtClean="0"/>
              <a:t>1/13/17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7248-E710-4641-853F-BDC5AF337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651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587C-0B77-9E41-ADB2-B897853DC4BA}" type="datetimeFigureOut">
              <a:rPr lang="en-US" smtClean="0"/>
              <a:t>1/13/17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7248-E710-4641-853F-BDC5AF337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995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587C-0B77-9E41-ADB2-B897853DC4BA}" type="datetimeFigureOut">
              <a:rPr lang="en-US" smtClean="0"/>
              <a:t>1/13/17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7248-E710-4641-853F-BDC5AF337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463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F587C-0B77-9E41-ADB2-B897853DC4BA}" type="datetimeFigureOut">
              <a:rPr lang="en-US" smtClean="0"/>
              <a:t>1/13/17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47248-E710-4641-853F-BDC5AF337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025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Health Insurance Survey Results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January 12,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029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Overall Results- Students were asked to rank 3 options as their 1</a:t>
            </a:r>
            <a:r>
              <a:rPr lang="en-US" baseline="30000" dirty="0" smtClean="0"/>
              <a:t>st</a:t>
            </a:r>
            <a:r>
              <a:rPr lang="en-US" dirty="0" smtClean="0"/>
              <a:t>, 2</a:t>
            </a:r>
            <a:r>
              <a:rPr lang="en-US" baseline="30000" dirty="0" smtClean="0"/>
              <a:t>nd</a:t>
            </a:r>
            <a:r>
              <a:rPr lang="en-US" dirty="0" smtClean="0"/>
              <a:t>, and 3</a:t>
            </a:r>
            <a:r>
              <a:rPr lang="en-US" baseline="30000" dirty="0" smtClean="0"/>
              <a:t>rd</a:t>
            </a:r>
            <a:r>
              <a:rPr lang="en-US" dirty="0" smtClean="0"/>
              <a:t> choice.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756862" y="1944651"/>
            <a:ext cx="328221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Option A: Keep the Graduate Assistant plan at a $1500 out-of-pocket maximum and a $0 deductible, but Graduate Assistants pay up to $400 of the premium.</a:t>
            </a:r>
          </a:p>
          <a:p>
            <a:endParaRPr lang="en-US" dirty="0" smtClean="0"/>
          </a:p>
          <a:p>
            <a:r>
              <a:rPr lang="en-US" dirty="0" smtClean="0"/>
              <a:t>Option B. Increase the out-of-pocket maximum to $6350 and increase the deductible to $250.</a:t>
            </a:r>
          </a:p>
          <a:p>
            <a:endParaRPr lang="en-US" dirty="0" smtClean="0"/>
          </a:p>
          <a:p>
            <a:r>
              <a:rPr lang="en-US" dirty="0" smtClean="0"/>
              <a:t>Option C. Increase the out-of-pocket maximum to $3500 and increase the deductible to $1000.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819592"/>
              </p:ext>
            </p:extLst>
          </p:nvPr>
        </p:nvGraphicFramePr>
        <p:xfrm>
          <a:off x="156545" y="1879756"/>
          <a:ext cx="6680200" cy="4356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3123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2134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Option A was the 1</a:t>
            </a:r>
            <a:r>
              <a:rPr lang="en-US" baseline="30000" dirty="0" smtClean="0"/>
              <a:t>st</a:t>
            </a:r>
            <a:r>
              <a:rPr lang="en-US" dirty="0" smtClean="0"/>
              <a:t> choice of </a:t>
            </a:r>
            <a:r>
              <a:rPr lang="en-US" dirty="0" smtClean="0"/>
              <a:t>74.2% </a:t>
            </a:r>
            <a:r>
              <a:rPr lang="en-US" dirty="0" smtClean="0"/>
              <a:t>of students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256786" y="1931843"/>
            <a:ext cx="3430014" cy="4524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Option A: Keep the Graduate Assistant plan at a $1500 out-of-pocket maximum and a $0 deductible, but Graduate Assistants pay up to $400 of the premium. (</a:t>
            </a:r>
            <a:r>
              <a:rPr lang="en-US" dirty="0" smtClean="0"/>
              <a:t>74.2%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Option B. Increase the out-of-pocket maximum to $6350 and increase the deductible to $250. </a:t>
            </a:r>
            <a:r>
              <a:rPr lang="en-US" dirty="0" smtClean="0"/>
              <a:t>(18.0%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Option C. Increase the out-of-pocket maximum to $3500 and increase the deductible to $1000. </a:t>
            </a:r>
            <a:r>
              <a:rPr lang="en-US" dirty="0" smtClean="0"/>
              <a:t>(</a:t>
            </a:r>
            <a:r>
              <a:rPr lang="en-US" dirty="0" smtClean="0"/>
              <a:t>7.8</a:t>
            </a:r>
            <a:r>
              <a:rPr lang="en-US" dirty="0" smtClean="0"/>
              <a:t>%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7883578"/>
              </p:ext>
            </p:extLst>
          </p:nvPr>
        </p:nvGraphicFramePr>
        <p:xfrm>
          <a:off x="190910" y="208451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9715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If their first choice was to pay a portion, their second choice was: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256786" y="1913301"/>
            <a:ext cx="3430014" cy="2862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Option B. Increase the out-of-pocket maximum to $6350 and increase the deductible to $250. (62.1%)</a:t>
            </a:r>
          </a:p>
          <a:p>
            <a:endParaRPr lang="en-US" dirty="0" smtClean="0"/>
          </a:p>
          <a:p>
            <a:r>
              <a:rPr lang="en-US" dirty="0" smtClean="0"/>
              <a:t>Option C. Increase the out-of-pocket maximum to $3500 and increase the deductible to $1000. (37.9%)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2949726"/>
              </p:ext>
            </p:extLst>
          </p:nvPr>
        </p:nvGraphicFramePr>
        <p:xfrm>
          <a:off x="700540" y="1904607"/>
          <a:ext cx="4127500" cy="37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6422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If they chose the high out-of-pocket maximum (Option 2b), their second choice was: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256786" y="2061637"/>
            <a:ext cx="343001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Option A: Keep the Graduate Assistant plan at a $1500 out-of-pocket maximum and a $0 deductible, but Graduate Assistants pay up to $400 of the premium. (46.2%)</a:t>
            </a:r>
          </a:p>
          <a:p>
            <a:endParaRPr lang="en-US" dirty="0" smtClean="0"/>
          </a:p>
          <a:p>
            <a:r>
              <a:rPr lang="en-US" dirty="0" smtClean="0"/>
              <a:t>Option C. Increase the out-of-pocket maximum to $3500 and increase the deductible to $1000. (53.8%)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0093638"/>
              </p:ext>
            </p:extLst>
          </p:nvPr>
        </p:nvGraphicFramePr>
        <p:xfrm>
          <a:off x="765432" y="1852517"/>
          <a:ext cx="4127500" cy="37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0156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If their first choice was the high deducible, their second choice was: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256786" y="2080179"/>
            <a:ext cx="343001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Option A: Keep the Graduate Assistant plan at a $1500 out-of-pocket maximum and a $0 deductible, but Graduate Assistants pay up to $400 of the premium. (50%)</a:t>
            </a:r>
          </a:p>
          <a:p>
            <a:endParaRPr lang="en-US" dirty="0" smtClean="0"/>
          </a:p>
          <a:p>
            <a:r>
              <a:rPr lang="en-US" dirty="0" smtClean="0"/>
              <a:t>Option B. Increase the out-of-pocket maximum to $6350 and increase the deductible to $250. (50%)</a:t>
            </a:r>
          </a:p>
          <a:p>
            <a:endParaRPr lang="en-US" dirty="0" smtClean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3225454"/>
              </p:ext>
            </p:extLst>
          </p:nvPr>
        </p:nvGraphicFramePr>
        <p:xfrm>
          <a:off x="626377" y="1871059"/>
          <a:ext cx="4127500" cy="37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765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3193</TotalTime>
  <Words>445</Words>
  <Application>Microsoft Macintosh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Health Insurance Survey Results</vt:lpstr>
      <vt:lpstr>Overall Results- Students were asked to rank 3 options as their 1st, 2nd, and 3rd choice.</vt:lpstr>
      <vt:lpstr>Option A was the 1st choice of 74.2% of students</vt:lpstr>
      <vt:lpstr>If their first choice was to pay a portion, their second choice was:</vt:lpstr>
      <vt:lpstr>If they chose the high out-of-pocket maximum (Option 2b), their second choice was: </vt:lpstr>
      <vt:lpstr>If their first choice was the high deducible, their second choice was: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Insurance Options</dc:title>
  <dc:creator>Summers Lab</dc:creator>
  <cp:lastModifiedBy>Summers Lab</cp:lastModifiedBy>
  <cp:revision>10</cp:revision>
  <dcterms:created xsi:type="dcterms:W3CDTF">2017-01-11T15:52:40Z</dcterms:created>
  <dcterms:modified xsi:type="dcterms:W3CDTF">2017-01-13T21:22:42Z</dcterms:modified>
</cp:coreProperties>
</file>