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24E7B90-2A67-45A4-B40E-3AABF3159698}">
  <a:tblStyle styleId="{224E7B90-2A67-45A4-B40E-3AABF3159698}"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HtjLoR0wbQ"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ba.gov" TargetMode="External"/><Relationship Id="rId3" Type="http://schemas.openxmlformats.org/officeDocument/2006/relationships/hyperlink" Target="http://www.score.or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olandsmart.com/2009/04/two-elevator-pitch-excercise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rategyzer.com/vpd"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ideation.intel.com/ideation/stage4_ideas.html" TargetMode="External"/><Relationship Id="rId3" Type="http://schemas.openxmlformats.org/officeDocument/2006/relationships/hyperlink" Target="http://www.technologyforge.net/enma/6020/6020Lectures/Ideation/ENMA291IdeationReferences/ENMA291IdeationTechniques.pdf"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0" name="Shape 2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Let’s watch a 3 minute video on the concept of Ideation.  This video is on YouTube at </a:t>
            </a:r>
            <a:r>
              <a:rPr lang="en" u="sng">
                <a:solidFill>
                  <a:schemeClr val="hlink"/>
                </a:solidFill>
                <a:hlinkClick r:id="rId2"/>
              </a:rPr>
              <a:t>https://www.youtube.com/watch?v=IHtjLoR0wbQ</a:t>
            </a:r>
            <a:r>
              <a:rPr lang="en"/>
              <a:t> and is presented by the founder of DocStoc.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5" name="Shape 2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5" name="Shape 2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6" name="Shape 2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1" name="Shape 3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You can find a lot of helpful business resources at </a:t>
            </a:r>
            <a:r>
              <a:rPr lang="en" u="sng">
                <a:solidFill>
                  <a:schemeClr val="hlink"/>
                </a:solidFill>
                <a:hlinkClick r:id="rId2"/>
              </a:rPr>
              <a:t>http://www.sba.gov</a:t>
            </a:r>
            <a:r>
              <a:rPr lang="en"/>
              <a:t> and </a:t>
            </a:r>
            <a:r>
              <a:rPr lang="en" u="sng">
                <a:solidFill>
                  <a:schemeClr val="hlink"/>
                </a:solidFill>
                <a:hlinkClick r:id="rId3"/>
              </a:rPr>
              <a:t>http://www.score.org</a:t>
            </a:r>
            <a:r>
              <a:rPr lang="en"/>
              <a:t>.  Mentors are available to meet with you in our offices in Howard County, Baltimore City, Baltimore County, Harford County, and at universities including University of Baltimore and UMBC.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9" name="Shape 3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4" name="Shape 3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0" name="Shape 3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3" name="Shape 3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5" name="Shape 4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7" name="Shape 4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Hmmmm...what business are we going to start?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9" name="Shape 4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75" name="Shape 4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When we come up with a “great” idea, we often are basing this on our personal experience in the world.  But it is really important to look at things from the customer’s point of view.  Is this really a solution to a PROBLEM that lots, and lots of people have to deal with often--perhaps daily?  A couple of questions to ask yourself: are there other people solving this same PROBLEM in another way?  Does my idea provide a BETTER or DIFFERENT solution that the market is likely to want more?  If the market isn’t PULLING for a solution to a problem that they understand, then you are going to have a very difficult road to hoe.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86" name="Shape 4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1" name="Shape 5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This template is a useful tool to help solidify the VISION of the proposed company, project or product that you would like to develop.  It also serves as an excellent way to communicate this to others in a powerful, concise manner.  This is often called an “elevator pitch.”   This template comes from the following website:  </a:t>
            </a:r>
            <a:r>
              <a:rPr lang="en" u="sng">
                <a:solidFill>
                  <a:schemeClr val="hlink"/>
                </a:solidFill>
                <a:hlinkClick r:id="rId2"/>
              </a:rPr>
              <a:t>http://rolandsmart.com/2009/04/two-elevator-pitch-excercises/</a:t>
            </a:r>
            <a:r>
              <a:rPr lang="en"/>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4" name="Shape 544"/>
        <p:cNvGrpSpPr/>
        <p:nvPr/>
      </p:nvGrpSpPr>
      <p:grpSpPr>
        <a:xfrm>
          <a:off x="0" y="0"/>
          <a:ext cx="0" cy="0"/>
          <a:chOff x="0" y="0"/>
          <a:chExt cx="0" cy="0"/>
        </a:xfrm>
      </p:grpSpPr>
      <p:sp>
        <p:nvSpPr>
          <p:cNvPr id="545" name="Shape 5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6" name="Shape 5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8" name="Shape 558"/>
        <p:cNvGrpSpPr/>
        <p:nvPr/>
      </p:nvGrpSpPr>
      <p:grpSpPr>
        <a:xfrm>
          <a:off x="0" y="0"/>
          <a:ext cx="0" cy="0"/>
          <a:chOff x="0" y="0"/>
          <a:chExt cx="0" cy="0"/>
        </a:xfrm>
      </p:grpSpPr>
      <p:sp>
        <p:nvSpPr>
          <p:cNvPr id="559" name="Shape 5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0" name="Shape 5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 value proposition is a technique for trying to describe your business idea in a way that maximizes its effectiveness.  The technique helps you to specify and decompose the idea so that the customer’s problem is solved in a comprehensive way.  The popular “Value Proposition Canvas” developed by Strategyzer is available online, and the companion book “Value Proposition Design” is an excellent read.  Visit </a:t>
            </a:r>
            <a:r>
              <a:rPr lang="en" u="sng">
                <a:solidFill>
                  <a:schemeClr val="hlink"/>
                </a:solidFill>
                <a:hlinkClick r:id="rId2"/>
              </a:rPr>
              <a:t>https://strategyzer.com/vpd</a:t>
            </a:r>
            <a:r>
              <a:rPr lang="en"/>
              <a:t> for helpful tools and resources.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0" name="Shape 590"/>
        <p:cNvGrpSpPr/>
        <p:nvPr/>
      </p:nvGrpSpPr>
      <p:grpSpPr>
        <a:xfrm>
          <a:off x="0" y="0"/>
          <a:ext cx="0" cy="0"/>
          <a:chOff x="0" y="0"/>
          <a:chExt cx="0" cy="0"/>
        </a:xfrm>
      </p:grpSpPr>
      <p:sp>
        <p:nvSpPr>
          <p:cNvPr id="591" name="Shape 5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2" name="Shape 5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You can find this graphic template online, along with examples of how to use it.  Just do a web search on “value proposition canvas” and you will see plenty of examples.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1" name="Shape 601"/>
        <p:cNvGrpSpPr/>
        <p:nvPr/>
      </p:nvGrpSpPr>
      <p:grpSpPr>
        <a:xfrm>
          <a:off x="0" y="0"/>
          <a:ext cx="0" cy="0"/>
          <a:chOff x="0" y="0"/>
          <a:chExt cx="0" cy="0"/>
        </a:xfrm>
      </p:grpSpPr>
      <p:sp>
        <p:nvSpPr>
          <p:cNvPr id="602" name="Shape 6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3" name="Shape 6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Mind maps are great for helping to “dig” for the details of your idea, and perhaps even help to reveal some unforeseen roadblocks or difficulties.  A simple web search will result in hundreds of examples, and you don’t need special software--just a pencil and paper (and maybe some crayons) works great.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3" name="Shape 613"/>
        <p:cNvGrpSpPr/>
        <p:nvPr/>
      </p:nvGrpSpPr>
      <p:grpSpPr>
        <a:xfrm>
          <a:off x="0" y="0"/>
          <a:ext cx="0" cy="0"/>
          <a:chOff x="0" y="0"/>
          <a:chExt cx="0" cy="0"/>
        </a:xfrm>
      </p:grpSpPr>
      <p:sp>
        <p:nvSpPr>
          <p:cNvPr id="614" name="Shape 6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15" name="Shape 6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8" name="Shape 618"/>
        <p:cNvGrpSpPr/>
        <p:nvPr/>
      </p:nvGrpSpPr>
      <p:grpSpPr>
        <a:xfrm>
          <a:off x="0" y="0"/>
          <a:ext cx="0" cy="0"/>
          <a:chOff x="0" y="0"/>
          <a:chExt cx="0" cy="0"/>
        </a:xfrm>
      </p:grpSpPr>
      <p:sp>
        <p:nvSpPr>
          <p:cNvPr id="619" name="Shape 6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0" name="Shape 6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1" name="Shape 631"/>
        <p:cNvGrpSpPr/>
        <p:nvPr/>
      </p:nvGrpSpPr>
      <p:grpSpPr>
        <a:xfrm>
          <a:off x="0" y="0"/>
          <a:ext cx="0" cy="0"/>
          <a:chOff x="0" y="0"/>
          <a:chExt cx="0" cy="0"/>
        </a:xfrm>
      </p:grpSpPr>
      <p:sp>
        <p:nvSpPr>
          <p:cNvPr id="632" name="Shape 6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3" name="Shape 6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You can find these templates at </a:t>
            </a:r>
            <a:r>
              <a:rPr lang="en" u="sng">
                <a:solidFill>
                  <a:schemeClr val="hlink"/>
                </a:solidFill>
                <a:hlinkClick r:id="rId2"/>
              </a:rPr>
              <a:t>http://ideation.intel.com/ideation/stage4_ideas.html</a:t>
            </a:r>
            <a:r>
              <a:rPr lang="en"/>
              <a:t> and there are tons of other resources available online.  And here’s a link to a PDF that lists a bunch of other ideation techniques for individuals and groups:  </a:t>
            </a:r>
            <a:r>
              <a:rPr lang="en" u="sng">
                <a:solidFill>
                  <a:schemeClr val="hlink"/>
                </a:solidFill>
                <a:hlinkClick r:id="rId3"/>
              </a:rPr>
              <a:t>http://www.technologyforge.net/enma/6020/6020Lectures/Ideation/ENMA291IdeationReferences/ENMA291IdeationTechniques.pdf</a:t>
            </a:r>
            <a:r>
              <a:rPr lang="en"/>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5" name="Shape 635"/>
        <p:cNvGrpSpPr/>
        <p:nvPr/>
      </p:nvGrpSpPr>
      <p:grpSpPr>
        <a:xfrm>
          <a:off x="0" y="0"/>
          <a:ext cx="0" cy="0"/>
          <a:chOff x="0" y="0"/>
          <a:chExt cx="0" cy="0"/>
        </a:xfrm>
      </p:grpSpPr>
      <p:sp>
        <p:nvSpPr>
          <p:cNvPr id="636" name="Shape 6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7" name="Shape 63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9" name="Shape 639"/>
        <p:cNvGrpSpPr/>
        <p:nvPr/>
      </p:nvGrpSpPr>
      <p:grpSpPr>
        <a:xfrm>
          <a:off x="0" y="0"/>
          <a:ext cx="0" cy="0"/>
          <a:chOff x="0" y="0"/>
          <a:chExt cx="0" cy="0"/>
        </a:xfrm>
      </p:grpSpPr>
      <p:sp>
        <p:nvSpPr>
          <p:cNvPr id="640" name="Shape 6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1" name="Shape 6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3" name="Shape 643"/>
        <p:cNvGrpSpPr/>
        <p:nvPr/>
      </p:nvGrpSpPr>
      <p:grpSpPr>
        <a:xfrm>
          <a:off x="0" y="0"/>
          <a:ext cx="0" cy="0"/>
          <a:chOff x="0" y="0"/>
          <a:chExt cx="0" cy="0"/>
        </a:xfrm>
      </p:grpSpPr>
      <p:sp>
        <p:nvSpPr>
          <p:cNvPr id="644" name="Shape 6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5" name="Shape 6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 began my journey into small business around 1993-1994, when discussions started between me and a couple of my close engineering colleagues.  We had worked together for almost ten (10) years by the time we started our business, Applied Signal &amp; Image Technology, and my partner Joe Harsanyi had just completed his PhD in Engineering from UMBC.  Our seed funding resulted from winning a Phase 1 SBIR from the US Navy in the area of Hyperspectral Image Processing--the technology developed by Harsanyi in his dissertation.  We won a follow-on Phase 2 from the Navy for $750K, and this was the real break we needed to get the business going.  We grew to almost $20 MM in sales, $4+ MM in EBIT and 65 employees by 2005, the year we were acquired by L-3 Communications.  In the ten years as ASIT, Inc. we built thousands of products and installed systems on several major US Government aircraft and vehicles, including UAV’s.  We pioneered low-cost, automated signal processing systems for hyperspectral images and radio location of modern communications devices.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7" name="Shape 647"/>
        <p:cNvGrpSpPr/>
        <p:nvPr/>
      </p:nvGrpSpPr>
      <p:grpSpPr>
        <a:xfrm>
          <a:off x="0" y="0"/>
          <a:ext cx="0" cy="0"/>
          <a:chOff x="0" y="0"/>
          <a:chExt cx="0" cy="0"/>
        </a:xfrm>
      </p:grpSpPr>
      <p:sp>
        <p:nvSpPr>
          <p:cNvPr id="648" name="Shape 6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9" name="Shape 6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1" name="Shape 651"/>
        <p:cNvGrpSpPr/>
        <p:nvPr/>
      </p:nvGrpSpPr>
      <p:grpSpPr>
        <a:xfrm>
          <a:off x="0" y="0"/>
          <a:ext cx="0" cy="0"/>
          <a:chOff x="0" y="0"/>
          <a:chExt cx="0" cy="0"/>
        </a:xfrm>
      </p:grpSpPr>
      <p:sp>
        <p:nvSpPr>
          <p:cNvPr id="652" name="Shape 6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3" name="Shape 6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5" name="Shape 655"/>
        <p:cNvGrpSpPr/>
        <p:nvPr/>
      </p:nvGrpSpPr>
      <p:grpSpPr>
        <a:xfrm>
          <a:off x="0" y="0"/>
          <a:ext cx="0" cy="0"/>
          <a:chOff x="0" y="0"/>
          <a:chExt cx="0" cy="0"/>
        </a:xfrm>
      </p:grpSpPr>
      <p:sp>
        <p:nvSpPr>
          <p:cNvPr id="656" name="Shape 6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7" name="Shape 6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9" name="Shape 659"/>
        <p:cNvGrpSpPr/>
        <p:nvPr/>
      </p:nvGrpSpPr>
      <p:grpSpPr>
        <a:xfrm>
          <a:off x="0" y="0"/>
          <a:ext cx="0" cy="0"/>
          <a:chOff x="0" y="0"/>
          <a:chExt cx="0" cy="0"/>
        </a:xfrm>
      </p:grpSpPr>
      <p:sp>
        <p:nvSpPr>
          <p:cNvPr id="660" name="Shape 6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1" name="Shape 6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0" name="Shape 680"/>
        <p:cNvGrpSpPr/>
        <p:nvPr/>
      </p:nvGrpSpPr>
      <p:grpSpPr>
        <a:xfrm>
          <a:off x="0" y="0"/>
          <a:ext cx="0" cy="0"/>
          <a:chOff x="0" y="0"/>
          <a:chExt cx="0" cy="0"/>
        </a:xfrm>
      </p:grpSpPr>
      <p:sp>
        <p:nvSpPr>
          <p:cNvPr id="681" name="Shape 6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82" name="Shape 6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Clr>
                <a:srgbClr val="000000"/>
              </a:buClr>
              <a:buSzPct val="100000"/>
              <a:buFont typeface="Arial"/>
              <a:buNone/>
            </a:pPr>
            <a:r>
              <a:rPr b="1" lang="en"/>
              <a:t>Passion</a:t>
            </a:r>
            <a:r>
              <a:rPr lang="en"/>
              <a:t> means that your heart is 100% in the effort.  If not, you won’t be able </a:t>
            </a:r>
            <a:r>
              <a:rPr b="1" lang="en"/>
              <a:t>Persevere</a:t>
            </a:r>
            <a:r>
              <a:rPr lang="en"/>
              <a:t>.  In other words, the low-lows will not be bearable.  </a:t>
            </a:r>
            <a:r>
              <a:rPr b="1" lang="en"/>
              <a:t>Patience and Persistance</a:t>
            </a:r>
            <a:r>
              <a:rPr lang="en"/>
              <a:t> is critical--starting a business that yields a salary for you and some profit left over can take years.  Even though you are passionate, you also have to be </a:t>
            </a:r>
            <a:r>
              <a:rPr b="1" lang="en"/>
              <a:t>positive</a:t>
            </a:r>
            <a:r>
              <a:rPr lang="en"/>
              <a:t>.  People (your investors, your employees, your customers) can see positivity, and/or negativity, in your eyes and on your face.  </a:t>
            </a:r>
            <a:r>
              <a:rPr b="1" lang="en"/>
              <a:t>Planning</a:t>
            </a:r>
            <a:r>
              <a:rPr lang="en"/>
              <a:t> is necessary because you will be juggling so many things all at once, that without a coherent plan, you won’t know what to do and when to do it.  Your purpose is solve problems and provide value to your customers.  This is reason to exist for a business.  And perhaps most importantly, you will need lots of </a:t>
            </a:r>
            <a:r>
              <a:rPr b="1" lang="en"/>
              <a:t>people</a:t>
            </a:r>
            <a:r>
              <a:rPr lang="en"/>
              <a:t>.  Surround yourself with the right people;  and the more your give, the more you will get.  It also really helps to have talent, experience or expertise in the business area you are pursuing.  Without this, you will spend a LOT of time trying to learn about the details of the business and you may not have enough time to actually work on the business.  If you don’t have the expertise or talent, find a trustworthy partner who does--I owe my business success to my business partners, key employees and advisers.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9" name="Shape 699"/>
        <p:cNvGrpSpPr/>
        <p:nvPr/>
      </p:nvGrpSpPr>
      <p:grpSpPr>
        <a:xfrm>
          <a:off x="0" y="0"/>
          <a:ext cx="0" cy="0"/>
          <a:chOff x="0" y="0"/>
          <a:chExt cx="0" cy="0"/>
        </a:xfrm>
      </p:grpSpPr>
      <p:sp>
        <p:nvSpPr>
          <p:cNvPr id="700" name="Shape 7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1" name="Shape 7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5" name="Shape 705"/>
        <p:cNvGrpSpPr/>
        <p:nvPr/>
      </p:nvGrpSpPr>
      <p:grpSpPr>
        <a:xfrm>
          <a:off x="0" y="0"/>
          <a:ext cx="0" cy="0"/>
          <a:chOff x="0" y="0"/>
          <a:chExt cx="0" cy="0"/>
        </a:xfrm>
      </p:grpSpPr>
      <p:sp>
        <p:nvSpPr>
          <p:cNvPr id="706" name="Shape 7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7" name="Shape 7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 Lean Startup concept has been written about by Eric Ries.  In a nutshell, “lean startup” means using a “scientific process” to start a company--hypothesis, experiment, and measurement/analysis.  You repeat this cycle, as quickly as possible, until you achieve results that point to a profitable and sustainable business venture.  Please get or borrow a copy of the book and read through it...or, access the ton of free resources online that discuss the ins-and-outs of this approach to starting a business.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075"/>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03.png"/><Relationship Id="rId4" Type="http://schemas.openxmlformats.org/officeDocument/2006/relationships/image" Target="../media/image12.png"/><Relationship Id="rId6" Type="http://schemas.openxmlformats.org/officeDocument/2006/relationships/hyperlink" Target="http://youtube.com/v/IHtjLoR0wbQ" TargetMode="External"/><Relationship Id="rId7" Type="http://schemas.openxmlformats.org/officeDocument/2006/relationships/image" Target="../media/image0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0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3.png"/><Relationship Id="rId4" Type="http://schemas.openxmlformats.org/officeDocument/2006/relationships/image" Target="../media/image11.png"/><Relationship Id="rId5" Type="http://schemas.openxmlformats.org/officeDocument/2006/relationships/image" Target="../media/image07.png"/><Relationship Id="rId6"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0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3.png"/><Relationship Id="rId4" Type="http://schemas.openxmlformats.org/officeDocument/2006/relationships/image" Target="../media/image06.png"/><Relationship Id="rId5"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03.png"/><Relationship Id="rId4" Type="http://schemas.openxmlformats.org/officeDocument/2006/relationships/image" Target="../media/image29.png"/><Relationship Id="rId9" Type="http://schemas.openxmlformats.org/officeDocument/2006/relationships/image" Target="../media/image19.png"/><Relationship Id="rId5" Type="http://schemas.openxmlformats.org/officeDocument/2006/relationships/image" Target="../media/image08.png"/><Relationship Id="rId6" Type="http://schemas.openxmlformats.org/officeDocument/2006/relationships/image" Target="../media/image09.png"/><Relationship Id="rId7" Type="http://schemas.openxmlformats.org/officeDocument/2006/relationships/image" Target="../media/image13.png"/><Relationship Id="rId8"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0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0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0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03.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png"/><Relationship Id="rId4" Type="http://schemas.openxmlformats.org/officeDocument/2006/relationships/image" Target="../media/image01.png"/><Relationship Id="rId5" Type="http://schemas.openxmlformats.org/officeDocument/2006/relationships/image" Target="../media/image0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0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03.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0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03.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03.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0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24.png"/><Relationship Id="rId4" Type="http://schemas.openxmlformats.org/officeDocument/2006/relationships/image" Target="../media/image0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25.jpg"/><Relationship Id="rId4" Type="http://schemas.openxmlformats.org/officeDocument/2006/relationships/image" Target="../media/image0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4.png"/><Relationship Id="rId4" Type="http://schemas.openxmlformats.org/officeDocument/2006/relationships/image" Target="../media/image02.png"/><Relationship Id="rId5"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p:nvPr/>
        </p:nvSpPr>
        <p:spPr>
          <a:xfrm>
            <a:off x="11749" y="1418500"/>
            <a:ext cx="9144349" cy="583661"/>
          </a:xfrm>
          <a:custGeom>
            <a:pathLst>
              <a:path extrusionOk="0" h="79248" w="364353">
                <a:moveTo>
                  <a:pt x="0" y="79248"/>
                </a:moveTo>
                <a:cubicBezTo>
                  <a:pt x="20398" y="71823"/>
                  <a:pt x="79638" y="46579"/>
                  <a:pt x="122389" y="34700"/>
                </a:cubicBezTo>
                <a:cubicBezTo>
                  <a:pt x="165139" y="22820"/>
                  <a:pt x="216173" y="13754"/>
                  <a:pt x="256501" y="7971"/>
                </a:cubicBezTo>
                <a:cubicBezTo>
                  <a:pt x="296828" y="2187"/>
                  <a:pt x="346377" y="1328"/>
                  <a:pt x="364353" y="0"/>
                </a:cubicBezTo>
              </a:path>
            </a:pathLst>
          </a:custGeom>
          <a:noFill/>
          <a:ln cap="flat" cmpd="sng" w="28575">
            <a:solidFill>
              <a:srgbClr val="9900FF"/>
            </a:solidFill>
            <a:prstDash val="solid"/>
            <a:round/>
            <a:headEnd len="lg" w="lg" type="none"/>
            <a:tailEnd len="lg" w="lg" type="none"/>
          </a:ln>
        </p:spPr>
      </p:sp>
      <p:sp>
        <p:nvSpPr>
          <p:cNvPr id="51" name="Shape 51"/>
          <p:cNvSpPr txBox="1"/>
          <p:nvPr>
            <p:ph idx="1" type="subTitle"/>
          </p:nvPr>
        </p:nvSpPr>
        <p:spPr>
          <a:xfrm>
            <a:off x="1209025" y="1783625"/>
            <a:ext cx="7623300" cy="792600"/>
          </a:xfrm>
          <a:prstGeom prst="rect">
            <a:avLst/>
          </a:prstGeom>
        </p:spPr>
        <p:txBody>
          <a:bodyPr anchorCtr="0" anchor="t" bIns="91425" lIns="91425" rIns="91425" tIns="91425">
            <a:noAutofit/>
          </a:bodyPr>
          <a:lstStyle/>
          <a:p>
            <a:pPr rtl="0">
              <a:spcBef>
                <a:spcPts val="0"/>
              </a:spcBef>
              <a:buNone/>
            </a:pPr>
            <a:r>
              <a:rPr lang="en"/>
              <a:t>For the UMBC</a:t>
            </a:r>
          </a:p>
          <a:p>
            <a:pPr rtl="0">
              <a:spcBef>
                <a:spcPts val="0"/>
              </a:spcBef>
              <a:buNone/>
            </a:pPr>
            <a:r>
              <a:rPr lang="en"/>
              <a:t>Alex Brown Center for Entrepreneurship</a:t>
            </a:r>
          </a:p>
          <a:p>
            <a:pPr rtl="0">
              <a:spcBef>
                <a:spcPts val="0"/>
              </a:spcBef>
              <a:buNone/>
            </a:pPr>
            <a:r>
              <a:rPr lang="en"/>
              <a:t>Workshop Series</a:t>
            </a:r>
          </a:p>
          <a:p>
            <a:pPr rtl="0">
              <a:spcBef>
                <a:spcPts val="0"/>
              </a:spcBef>
              <a:buNone/>
            </a:pPr>
            <a:r>
              <a:t/>
            </a:r>
            <a:endParaRPr/>
          </a:p>
          <a:p>
            <a:pPr rtl="0">
              <a:spcBef>
                <a:spcPts val="0"/>
              </a:spcBef>
              <a:buNone/>
            </a:pPr>
            <a:r>
              <a:rPr lang="en"/>
              <a:t>Fall 2015</a:t>
            </a:r>
          </a:p>
          <a:p>
            <a:pPr rtl="0">
              <a:spcBef>
                <a:spcPts val="0"/>
              </a:spcBef>
              <a:buNone/>
            </a:pPr>
            <a:r>
              <a:t/>
            </a:r>
            <a:endParaRPr/>
          </a:p>
          <a:p>
            <a:pPr>
              <a:spcBef>
                <a:spcPts val="0"/>
              </a:spcBef>
              <a:buNone/>
            </a:pPr>
            <a:r>
              <a:rPr lang="en"/>
              <a:t>Presenter:  John Schveibinz</a:t>
            </a:r>
          </a:p>
        </p:txBody>
      </p:sp>
      <p:sp>
        <p:nvSpPr>
          <p:cNvPr id="52" name="Shape 52"/>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3" name="Shape 53"/>
          <p:cNvSpPr txBox="1"/>
          <p:nvPr/>
        </p:nvSpPr>
        <p:spPr>
          <a:xfrm>
            <a:off x="1466750" y="218025"/>
            <a:ext cx="7269299" cy="1136699"/>
          </a:xfrm>
          <a:prstGeom prst="rect">
            <a:avLst/>
          </a:prstGeom>
          <a:noFill/>
          <a:ln>
            <a:noFill/>
          </a:ln>
        </p:spPr>
        <p:txBody>
          <a:bodyPr anchorCtr="0" anchor="t" bIns="91425" lIns="91425" rIns="91425" tIns="91425">
            <a:noAutofit/>
          </a:bodyPr>
          <a:lstStyle/>
          <a:p>
            <a:pPr lvl="0" rtl="0">
              <a:spcBef>
                <a:spcPts val="0"/>
              </a:spcBef>
              <a:buNone/>
            </a:pPr>
            <a:r>
              <a:rPr b="1" lang="en" sz="4800"/>
              <a:t>The First 18 Months</a:t>
            </a:r>
          </a:p>
        </p:txBody>
      </p:sp>
      <p:sp>
        <p:nvSpPr>
          <p:cNvPr id="54" name="Shape 54"/>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55" name="Shape 55"/>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56" name="Shape 56"/>
          <p:cNvSpPr txBox="1"/>
          <p:nvPr/>
        </p:nvSpPr>
        <p:spPr>
          <a:xfrm>
            <a:off x="188300" y="4060175"/>
            <a:ext cx="1377599" cy="406199"/>
          </a:xfrm>
          <a:prstGeom prst="rect">
            <a:avLst/>
          </a:prstGeom>
          <a:noFill/>
          <a:ln>
            <a:noFill/>
          </a:ln>
        </p:spPr>
        <p:txBody>
          <a:bodyPr anchorCtr="0" anchor="t" bIns="91425" lIns="91425" rIns="91425" tIns="91425">
            <a:noAutofit/>
          </a:bodyPr>
          <a:lstStyle/>
          <a:p>
            <a:pPr>
              <a:spcBef>
                <a:spcPts val="0"/>
              </a:spcBef>
              <a:buNone/>
            </a:pPr>
            <a:r>
              <a:rPr b="1" lang="en"/>
              <a:t>Presented by: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1" name="Shape 181"/>
          <p:cNvSpPr txBox="1"/>
          <p:nvPr/>
        </p:nvSpPr>
        <p:spPr>
          <a:xfrm>
            <a:off x="1466750" y="141825"/>
            <a:ext cx="7269299" cy="1136699"/>
          </a:xfrm>
          <a:prstGeom prst="rect">
            <a:avLst/>
          </a:prstGeom>
          <a:noFill/>
          <a:ln>
            <a:noFill/>
          </a:ln>
        </p:spPr>
        <p:txBody>
          <a:bodyPr anchorCtr="0" anchor="t" bIns="91425" lIns="91425" rIns="91425" tIns="91425">
            <a:noAutofit/>
          </a:bodyPr>
          <a:lstStyle/>
          <a:p>
            <a:pPr lvl="0" rtl="0">
              <a:spcBef>
                <a:spcPts val="0"/>
              </a:spcBef>
              <a:buNone/>
            </a:pPr>
            <a:r>
              <a:rPr b="1" lang="en" sz="4800"/>
              <a:t>Legal Stuff</a:t>
            </a:r>
          </a:p>
        </p:txBody>
      </p:sp>
      <p:pic>
        <p:nvPicPr>
          <p:cNvPr id="182" name="Shape 182"/>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183" name="Shape 183"/>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
        <p:nvSpPr>
          <p:cNvPr id="184" name="Shape 184"/>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5" name="Shape 185"/>
          <p:cNvSpPr txBox="1"/>
          <p:nvPr/>
        </p:nvSpPr>
        <p:spPr>
          <a:xfrm>
            <a:off x="1664800" y="1689650"/>
            <a:ext cx="6696599" cy="2062500"/>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 sz="2400"/>
              <a:t>Business Entity (LLC, S-Corp, C-Corp)</a:t>
            </a:r>
          </a:p>
          <a:p>
            <a:pPr indent="-381000" lvl="0" marL="457200" rtl="0">
              <a:spcBef>
                <a:spcPts val="0"/>
              </a:spcBef>
              <a:buSzPct val="100000"/>
              <a:buChar char="●"/>
            </a:pPr>
            <a:r>
              <a:rPr lang="en" sz="2400"/>
              <a:t>Business Name Registration</a:t>
            </a:r>
          </a:p>
          <a:p>
            <a:pPr indent="-381000" lvl="0" marL="457200" rtl="0">
              <a:spcBef>
                <a:spcPts val="0"/>
              </a:spcBef>
              <a:buSzPct val="100000"/>
              <a:buChar char="●"/>
            </a:pPr>
            <a:r>
              <a:rPr lang="en" sz="2400"/>
              <a:t>Get a Tax ID (EID)</a:t>
            </a:r>
          </a:p>
          <a:p>
            <a:pPr indent="-381000" lvl="0" marL="457200" rtl="0">
              <a:spcBef>
                <a:spcPts val="0"/>
              </a:spcBef>
              <a:buSzPct val="100000"/>
              <a:buChar char="●"/>
            </a:pPr>
            <a:r>
              <a:rPr lang="en" sz="2400"/>
              <a:t>Licensing</a:t>
            </a:r>
          </a:p>
          <a:p>
            <a:pPr indent="-381000" lvl="0" marL="457200" rtl="0">
              <a:spcBef>
                <a:spcPts val="0"/>
              </a:spcBef>
              <a:buSzPct val="100000"/>
              <a:buChar char="●"/>
            </a:pPr>
            <a:r>
              <a:rPr lang="en" sz="2400"/>
              <a:t>Bank Account and </a:t>
            </a:r>
          </a:p>
          <a:p>
            <a:pPr indent="-381000" lvl="0" marL="457200">
              <a:spcBef>
                <a:spcPts val="0"/>
              </a:spcBef>
              <a:buSzPct val="100000"/>
              <a:buChar char="●"/>
            </a:pPr>
            <a:r>
              <a:rPr lang="en" sz="2400"/>
              <a:t>Initial Capital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pic>
        <p:nvPicPr>
          <p:cNvPr id="190" name="Shape 190"/>
          <p:cNvPicPr preferRelativeResize="0"/>
          <p:nvPr/>
        </p:nvPicPr>
        <p:blipFill>
          <a:blip r:embed="rId3">
            <a:alphaModFix amt="23000"/>
          </a:blip>
          <a:stretch>
            <a:fillRect/>
          </a:stretch>
        </p:blipFill>
        <p:spPr>
          <a:xfrm>
            <a:off x="1209025" y="68425"/>
            <a:ext cx="7752378" cy="3353800"/>
          </a:xfrm>
          <a:prstGeom prst="rect">
            <a:avLst/>
          </a:prstGeom>
          <a:noFill/>
          <a:ln>
            <a:noFill/>
          </a:ln>
        </p:spPr>
      </p:pic>
      <p:sp>
        <p:nvSpPr>
          <p:cNvPr id="191" name="Shape 191"/>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92" name="Shape 192"/>
          <p:cNvSpPr txBox="1"/>
          <p:nvPr/>
        </p:nvSpPr>
        <p:spPr>
          <a:xfrm>
            <a:off x="1466750" y="258025"/>
            <a:ext cx="7269299" cy="1020600"/>
          </a:xfrm>
          <a:prstGeom prst="rect">
            <a:avLst/>
          </a:prstGeom>
          <a:noFill/>
          <a:ln>
            <a:noFill/>
          </a:ln>
        </p:spPr>
        <p:txBody>
          <a:bodyPr anchorCtr="0" anchor="t" bIns="91425" lIns="91425" rIns="91425" tIns="91425">
            <a:noAutofit/>
          </a:bodyPr>
          <a:lstStyle/>
          <a:p>
            <a:pPr lvl="0" rtl="0">
              <a:spcBef>
                <a:spcPts val="0"/>
              </a:spcBef>
              <a:buNone/>
            </a:pPr>
            <a:r>
              <a:rPr b="1" lang="en" sz="4800"/>
              <a:t>Team Formation</a:t>
            </a:r>
          </a:p>
        </p:txBody>
      </p:sp>
      <p:pic>
        <p:nvPicPr>
          <p:cNvPr id="193" name="Shape 193"/>
          <p:cNvPicPr preferRelativeResize="0"/>
          <p:nvPr/>
        </p:nvPicPr>
        <p:blipFill>
          <a:blip r:embed="rId4">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194" name="Shape 194"/>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
        <p:nvSpPr>
          <p:cNvPr id="195" name="Shape 195"/>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96" name="Shape 196"/>
          <p:cNvSpPr txBox="1"/>
          <p:nvPr/>
        </p:nvSpPr>
        <p:spPr>
          <a:xfrm>
            <a:off x="1714500" y="1490875"/>
            <a:ext cx="7269299" cy="3075600"/>
          </a:xfrm>
          <a:prstGeom prst="rect">
            <a:avLst/>
          </a:prstGeom>
          <a:noFill/>
          <a:ln>
            <a:noFill/>
          </a:ln>
        </p:spPr>
        <p:txBody>
          <a:bodyPr anchorCtr="0" anchor="t" bIns="91425" lIns="91425" rIns="91425" tIns="91425">
            <a:noAutofit/>
          </a:bodyPr>
          <a:lstStyle/>
          <a:p>
            <a:pPr indent="-419100" lvl="0" marL="457200" rtl="0">
              <a:spcBef>
                <a:spcPts val="0"/>
              </a:spcBef>
              <a:buSzPct val="100000"/>
              <a:buChar char="●"/>
            </a:pPr>
            <a:r>
              <a:rPr lang="en" sz="3000"/>
              <a:t>Team building starts on Day 1 and ends...probably never</a:t>
            </a:r>
          </a:p>
          <a:p>
            <a:pPr indent="-419100" lvl="0" marL="457200" rtl="0">
              <a:spcBef>
                <a:spcPts val="0"/>
              </a:spcBef>
              <a:buSzPct val="100000"/>
              <a:buChar char="●"/>
            </a:pPr>
            <a:r>
              <a:rPr lang="en" sz="3000"/>
              <a:t>Find “puzzle pieces” to fill your gaps</a:t>
            </a:r>
          </a:p>
          <a:p>
            <a:pPr indent="-419100" lvl="0" marL="457200" rtl="0">
              <a:spcBef>
                <a:spcPts val="0"/>
              </a:spcBef>
              <a:buSzPct val="100000"/>
              <a:buChar char="●"/>
            </a:pPr>
            <a:r>
              <a:rPr lang="en" sz="3000"/>
              <a:t>Early team members may, </a:t>
            </a:r>
            <a:r>
              <a:rPr lang="en" sz="3000" u="sng"/>
              <a:t>or may not</a:t>
            </a:r>
            <a:r>
              <a:rPr lang="en" sz="3000"/>
              <a:t>, be equity partners</a:t>
            </a:r>
          </a:p>
          <a:p>
            <a:pPr indent="-419100" lvl="0" marL="457200" rtl="0">
              <a:spcBef>
                <a:spcPts val="0"/>
              </a:spcBef>
              <a:buSzPct val="100000"/>
              <a:buChar char="●"/>
            </a:pPr>
            <a:r>
              <a:rPr lang="en" sz="3000"/>
              <a:t>Everyone must be 100% onboard</a:t>
            </a:r>
          </a:p>
          <a:p>
            <a:pPr indent="-419100" lvl="1" marL="914400">
              <a:spcBef>
                <a:spcPts val="0"/>
              </a:spcBef>
              <a:buSzPct val="100000"/>
              <a:buChar char="○"/>
            </a:pPr>
            <a:r>
              <a:rPr lang="en" sz="3000"/>
              <a:t>If not, they have to go...</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02" name="Shape 202"/>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800"/>
              <a:t>Lean Startup Stages</a:t>
            </a:r>
          </a:p>
        </p:txBody>
      </p:sp>
      <p:sp>
        <p:nvSpPr>
          <p:cNvPr id="203" name="Shape 203"/>
          <p:cNvSpPr/>
          <p:nvPr/>
        </p:nvSpPr>
        <p:spPr>
          <a:xfrm>
            <a:off x="470599" y="2101025"/>
            <a:ext cx="2241600" cy="1493999"/>
          </a:xfrm>
          <a:prstGeom prst="homePlate">
            <a:avLst>
              <a:gd fmla="val 29092" name="adj"/>
            </a:avLst>
          </a:prstGeom>
          <a:solidFill>
            <a:srgbClr val="FF00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04" name="Shape 204"/>
          <p:cNvSpPr/>
          <p:nvPr/>
        </p:nvSpPr>
        <p:spPr>
          <a:xfrm>
            <a:off x="2467303" y="2101035"/>
            <a:ext cx="2403899" cy="1521000"/>
          </a:xfrm>
          <a:prstGeom prst="chevron">
            <a:avLst>
              <a:gd fmla="val 29462"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05" name="Shape 205"/>
          <p:cNvSpPr/>
          <p:nvPr/>
        </p:nvSpPr>
        <p:spPr>
          <a:xfrm>
            <a:off x="4636305" y="2101035"/>
            <a:ext cx="2403899" cy="1521000"/>
          </a:xfrm>
          <a:prstGeom prst="chevron">
            <a:avLst>
              <a:gd fmla="val 29462" name="adj"/>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06" name="Shape 206"/>
          <p:cNvSpPr txBox="1"/>
          <p:nvPr/>
        </p:nvSpPr>
        <p:spPr>
          <a:xfrm>
            <a:off x="975750" y="1613250"/>
            <a:ext cx="670199" cy="695100"/>
          </a:xfrm>
          <a:prstGeom prst="rect">
            <a:avLst/>
          </a:prstGeom>
          <a:solidFill>
            <a:srgbClr val="FFFFFF"/>
          </a:solidFill>
          <a:ln cap="flat" cmpd="sng" w="38100">
            <a:solidFill>
              <a:srgbClr val="000000"/>
            </a:solidFill>
            <a:prstDash val="solid"/>
            <a:round/>
            <a:headEnd len="med" w="med" type="none"/>
            <a:tailEnd len="med" w="med" type="none"/>
          </a:ln>
        </p:spPr>
        <p:txBody>
          <a:bodyPr anchorCtr="0" anchor="t" bIns="91425" lIns="91425" rIns="91425" tIns="91425">
            <a:noAutofit/>
          </a:bodyPr>
          <a:lstStyle/>
          <a:p>
            <a:pPr algn="ctr">
              <a:spcBef>
                <a:spcPts val="0"/>
              </a:spcBef>
              <a:buNone/>
            </a:pPr>
            <a:r>
              <a:rPr lang="en" sz="3600"/>
              <a:t>1</a:t>
            </a:r>
          </a:p>
        </p:txBody>
      </p:sp>
      <p:sp>
        <p:nvSpPr>
          <p:cNvPr id="207" name="Shape 207"/>
          <p:cNvSpPr txBox="1"/>
          <p:nvPr/>
        </p:nvSpPr>
        <p:spPr>
          <a:xfrm>
            <a:off x="3219675" y="1613250"/>
            <a:ext cx="670199" cy="695100"/>
          </a:xfrm>
          <a:prstGeom prst="rect">
            <a:avLst/>
          </a:prstGeom>
          <a:solidFill>
            <a:srgbClr val="FFFFFF"/>
          </a:solidFill>
          <a:ln cap="flat" cmpd="sng"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3600"/>
              <a:t>2</a:t>
            </a:r>
          </a:p>
        </p:txBody>
      </p:sp>
      <p:sp>
        <p:nvSpPr>
          <p:cNvPr id="208" name="Shape 208"/>
          <p:cNvSpPr txBox="1"/>
          <p:nvPr/>
        </p:nvSpPr>
        <p:spPr>
          <a:xfrm>
            <a:off x="5495225" y="1613250"/>
            <a:ext cx="670199" cy="695100"/>
          </a:xfrm>
          <a:prstGeom prst="rect">
            <a:avLst/>
          </a:prstGeom>
          <a:solidFill>
            <a:srgbClr val="FFFFFF"/>
          </a:solidFill>
          <a:ln cap="flat" cmpd="sng"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3600"/>
              <a:t>3</a:t>
            </a:r>
          </a:p>
        </p:txBody>
      </p:sp>
      <p:sp>
        <p:nvSpPr>
          <p:cNvPr id="209" name="Shape 209"/>
          <p:cNvSpPr txBox="1"/>
          <p:nvPr/>
        </p:nvSpPr>
        <p:spPr>
          <a:xfrm>
            <a:off x="813675" y="2513975"/>
            <a:ext cx="1653599" cy="695100"/>
          </a:xfrm>
          <a:prstGeom prst="rect">
            <a:avLst/>
          </a:prstGeom>
          <a:noFill/>
          <a:ln>
            <a:noFill/>
          </a:ln>
        </p:spPr>
        <p:txBody>
          <a:bodyPr anchorCtr="0" anchor="t" bIns="91425" lIns="91425" rIns="91425" tIns="91425">
            <a:noAutofit/>
          </a:bodyPr>
          <a:lstStyle/>
          <a:p>
            <a:pPr>
              <a:spcBef>
                <a:spcPts val="0"/>
              </a:spcBef>
              <a:buNone/>
            </a:pPr>
            <a:r>
              <a:rPr b="1" lang="en" sz="3600"/>
              <a:t>Ideate</a:t>
            </a:r>
          </a:p>
        </p:txBody>
      </p:sp>
      <p:sp>
        <p:nvSpPr>
          <p:cNvPr id="210" name="Shape 210"/>
          <p:cNvSpPr txBox="1"/>
          <p:nvPr/>
        </p:nvSpPr>
        <p:spPr>
          <a:xfrm>
            <a:off x="2982700" y="2513975"/>
            <a:ext cx="1653599" cy="695100"/>
          </a:xfrm>
          <a:prstGeom prst="rect">
            <a:avLst/>
          </a:prstGeom>
          <a:noFill/>
          <a:ln>
            <a:noFill/>
          </a:ln>
        </p:spPr>
        <p:txBody>
          <a:bodyPr anchorCtr="0" anchor="t" bIns="91425" lIns="91425" rIns="91425" tIns="91425">
            <a:noAutofit/>
          </a:bodyPr>
          <a:lstStyle/>
          <a:p>
            <a:pPr lvl="0" rtl="0">
              <a:spcBef>
                <a:spcPts val="0"/>
              </a:spcBef>
              <a:buNone/>
            </a:pPr>
            <a:r>
              <a:rPr b="1" lang="en" sz="3600"/>
              <a:t>Build</a:t>
            </a:r>
          </a:p>
        </p:txBody>
      </p:sp>
      <p:sp>
        <p:nvSpPr>
          <p:cNvPr id="211" name="Shape 211"/>
          <p:cNvSpPr txBox="1"/>
          <p:nvPr/>
        </p:nvSpPr>
        <p:spPr>
          <a:xfrm>
            <a:off x="5221000" y="2513975"/>
            <a:ext cx="1653599" cy="695100"/>
          </a:xfrm>
          <a:prstGeom prst="rect">
            <a:avLst/>
          </a:prstGeom>
          <a:noFill/>
          <a:ln>
            <a:noFill/>
          </a:ln>
        </p:spPr>
        <p:txBody>
          <a:bodyPr anchorCtr="0" anchor="t" bIns="91425" lIns="91425" rIns="91425" tIns="91425">
            <a:noAutofit/>
          </a:bodyPr>
          <a:lstStyle/>
          <a:p>
            <a:pPr lvl="0" rtl="0">
              <a:spcBef>
                <a:spcPts val="0"/>
              </a:spcBef>
              <a:buNone/>
            </a:pPr>
            <a:r>
              <a:rPr b="1" lang="en" sz="3600"/>
              <a:t>Learn</a:t>
            </a:r>
          </a:p>
        </p:txBody>
      </p:sp>
      <p:sp>
        <p:nvSpPr>
          <p:cNvPr id="212" name="Shape 212"/>
          <p:cNvSpPr txBox="1"/>
          <p:nvPr/>
        </p:nvSpPr>
        <p:spPr>
          <a:xfrm>
            <a:off x="7092150" y="2513975"/>
            <a:ext cx="1872599" cy="695100"/>
          </a:xfrm>
          <a:prstGeom prst="rect">
            <a:avLst/>
          </a:prstGeom>
          <a:noFill/>
          <a:ln>
            <a:noFill/>
          </a:ln>
        </p:spPr>
        <p:txBody>
          <a:bodyPr anchorCtr="0" anchor="t" bIns="91425" lIns="91425" rIns="91425" tIns="91425">
            <a:noAutofit/>
          </a:bodyPr>
          <a:lstStyle/>
          <a:p>
            <a:pPr lvl="0" rtl="0">
              <a:spcBef>
                <a:spcPts val="0"/>
              </a:spcBef>
              <a:buNone/>
            </a:pPr>
            <a:r>
              <a:rPr b="1" lang="en" sz="3600"/>
              <a:t>Repeat</a:t>
            </a:r>
          </a:p>
        </p:txBody>
      </p:sp>
      <p:sp>
        <p:nvSpPr>
          <p:cNvPr id="213" name="Shape 213"/>
          <p:cNvSpPr/>
          <p:nvPr/>
        </p:nvSpPr>
        <p:spPr>
          <a:xfrm>
            <a:off x="1404250" y="3336975"/>
            <a:ext cx="6590800" cy="854457"/>
          </a:xfrm>
          <a:custGeom>
            <a:pathLst>
              <a:path extrusionOk="0" h="40376" w="263632">
                <a:moveTo>
                  <a:pt x="263632" y="1900"/>
                </a:moveTo>
                <a:lnTo>
                  <a:pt x="263632" y="40376"/>
                </a:lnTo>
                <a:lnTo>
                  <a:pt x="0" y="40376"/>
                </a:lnTo>
                <a:lnTo>
                  <a:pt x="0" y="0"/>
                </a:lnTo>
              </a:path>
            </a:pathLst>
          </a:custGeom>
          <a:noFill/>
          <a:ln cap="flat" cmpd="sng" w="76200">
            <a:solidFill>
              <a:srgbClr val="000000"/>
            </a:solidFill>
            <a:prstDash val="solid"/>
            <a:round/>
            <a:headEnd len="lg" w="lg" type="none"/>
            <a:tailEnd len="lg" w="lg" type="triangle"/>
          </a:ln>
        </p:spPr>
      </p:sp>
      <p:sp>
        <p:nvSpPr>
          <p:cNvPr id="214" name="Shape 214"/>
          <p:cNvSpPr/>
          <p:nvPr/>
        </p:nvSpPr>
        <p:spPr>
          <a:xfrm>
            <a:off x="7847600" y="3260775"/>
            <a:ext cx="258000" cy="258000"/>
          </a:xfrm>
          <a:prstGeom prst="ellipse">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215" name="Shape 215"/>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216" name="Shape 216"/>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1 MINUTE</a:t>
            </a:r>
          </a:p>
        </p:txBody>
      </p:sp>
      <p:sp>
        <p:nvSpPr>
          <p:cNvPr id="217" name="Shape 217"/>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223" name="Shape 223"/>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224" name="Shape 224"/>
          <p:cNvSpPr txBox="1"/>
          <p:nvPr/>
        </p:nvSpPr>
        <p:spPr>
          <a:xfrm>
            <a:off x="1366200" y="281550"/>
            <a:ext cx="7369799" cy="1135199"/>
          </a:xfrm>
          <a:prstGeom prst="rect">
            <a:avLst/>
          </a:prstGeom>
          <a:noFill/>
          <a:ln>
            <a:noFill/>
          </a:ln>
        </p:spPr>
        <p:txBody>
          <a:bodyPr anchorCtr="0" anchor="t" bIns="91425" lIns="91425" rIns="91425" tIns="91425">
            <a:noAutofit/>
          </a:bodyPr>
          <a:lstStyle/>
          <a:p>
            <a:pPr lvl="0" rtl="0">
              <a:spcBef>
                <a:spcPts val="0"/>
              </a:spcBef>
              <a:buNone/>
            </a:pPr>
            <a:r>
              <a:rPr b="1" lang="en" sz="4800"/>
              <a:t>Ideate</a:t>
            </a:r>
          </a:p>
        </p:txBody>
      </p:sp>
      <p:pic>
        <p:nvPicPr>
          <p:cNvPr id="225" name="Shape 225"/>
          <p:cNvPicPr preferRelativeResize="0"/>
          <p:nvPr/>
        </p:nvPicPr>
        <p:blipFill>
          <a:blip r:embed="rId4">
            <a:alphaModFix/>
          </a:blip>
          <a:stretch>
            <a:fillRect/>
          </a:stretch>
        </p:blipFill>
        <p:spPr>
          <a:xfrm>
            <a:off x="6281856" y="1492768"/>
            <a:ext cx="2534354" cy="3429002"/>
          </a:xfrm>
          <a:prstGeom prst="rect">
            <a:avLst/>
          </a:prstGeom>
          <a:noFill/>
          <a:ln>
            <a:noFill/>
          </a:ln>
        </p:spPr>
      </p:pic>
      <p:sp>
        <p:nvSpPr>
          <p:cNvPr id="226" name="Shape 226">
            <a:hlinkClick r:id="rId6"/>
          </p:cNvPr>
          <p:cNvSpPr/>
          <p:nvPr/>
        </p:nvSpPr>
        <p:spPr>
          <a:xfrm>
            <a:off x="1801062" y="1492775"/>
            <a:ext cx="4571974" cy="3429000"/>
          </a:xfrm>
          <a:prstGeom prst="rect">
            <a:avLst/>
          </a:prstGeom>
          <a:blipFill>
            <a:blip r:embed="rId7">
              <a:alphaModFix/>
            </a:blip>
            <a:stretch>
              <a:fillRect/>
            </a:stretch>
          </a:blipFill>
          <a:ln>
            <a:noFill/>
          </a:ln>
        </p:spPr>
      </p:sp>
      <p:sp>
        <p:nvSpPr>
          <p:cNvPr id="227" name="Shape 227"/>
          <p:cNvSpPr txBox="1"/>
          <p:nvPr/>
        </p:nvSpPr>
        <p:spPr>
          <a:xfrm>
            <a:off x="3423600" y="784987"/>
            <a:ext cx="5441699" cy="420600"/>
          </a:xfrm>
          <a:prstGeom prst="rect">
            <a:avLst/>
          </a:prstGeom>
          <a:solidFill>
            <a:srgbClr val="FFFFFF"/>
          </a:solidFill>
          <a:ln>
            <a:noFill/>
          </a:ln>
        </p:spPr>
        <p:txBody>
          <a:bodyPr anchorCtr="0" anchor="t" bIns="91425" lIns="91425" rIns="91425" tIns="91425">
            <a:noAutofit/>
          </a:bodyPr>
          <a:lstStyle/>
          <a:p>
            <a:pPr indent="0" lvl="0" marL="0" rtl="0">
              <a:lnSpc>
                <a:spcPct val="100000"/>
              </a:lnSpc>
              <a:spcBef>
                <a:spcPts val="0"/>
              </a:spcBef>
              <a:spcAft>
                <a:spcPts val="1500"/>
              </a:spcAft>
              <a:buClr>
                <a:schemeClr val="dk1"/>
              </a:buClr>
              <a:buSzPct val="45833"/>
              <a:buFont typeface="Arial"/>
              <a:buNone/>
            </a:pPr>
            <a:r>
              <a:rPr b="1" lang="en" sz="2400">
                <a:solidFill>
                  <a:srgbClr val="223645"/>
                </a:solidFill>
              </a:rPr>
              <a:t>:</a:t>
            </a:r>
            <a:r>
              <a:rPr lang="en" sz="2400">
                <a:solidFill>
                  <a:srgbClr val="223645"/>
                </a:solidFill>
              </a:rPr>
              <a:t>  to form an idea; to conceive</a:t>
            </a:r>
          </a:p>
          <a:p>
            <a:pPr>
              <a:lnSpc>
                <a:spcPct val="100000"/>
              </a:lnSpc>
              <a:spcBef>
                <a:spcPts val="0"/>
              </a:spcBef>
              <a:buNone/>
            </a:pPr>
            <a:r>
              <a:t/>
            </a:r>
            <a:endParaRPr sz="2400"/>
          </a:p>
        </p:txBody>
      </p:sp>
      <p:sp>
        <p:nvSpPr>
          <p:cNvPr id="228" name="Shape 228"/>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4 MINS</a:t>
            </a:r>
          </a:p>
        </p:txBody>
      </p:sp>
      <p:sp>
        <p:nvSpPr>
          <p:cNvPr id="229" name="Shape 229"/>
          <p:cNvSpPr txBox="1"/>
          <p:nvPr/>
        </p:nvSpPr>
        <p:spPr>
          <a:xfrm>
            <a:off x="1366200" y="0"/>
            <a:ext cx="5576699" cy="4263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Month 0 - 3</a:t>
            </a:r>
          </a:p>
        </p:txBody>
      </p:sp>
      <p:sp>
        <p:nvSpPr>
          <p:cNvPr id="230" name="Shape 230"/>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6" name="Shape 236"/>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800"/>
              <a:t>Ideation Examples</a:t>
            </a:r>
          </a:p>
        </p:txBody>
      </p:sp>
      <p:pic>
        <p:nvPicPr>
          <p:cNvPr id="237" name="Shape 237"/>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238" name="Shape 238"/>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239" name="Shape 239"/>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0" name="Shape 240"/>
          <p:cNvSpPr txBox="1"/>
          <p:nvPr/>
        </p:nvSpPr>
        <p:spPr>
          <a:xfrm>
            <a:off x="1962975" y="1577825"/>
            <a:ext cx="6336299" cy="3081299"/>
          </a:xfrm>
          <a:prstGeom prst="rect">
            <a:avLst/>
          </a:prstGeom>
          <a:noFill/>
          <a:ln>
            <a:noFill/>
          </a:ln>
        </p:spPr>
        <p:txBody>
          <a:bodyPr anchorCtr="0" anchor="t" bIns="91425" lIns="91425" rIns="91425" tIns="91425">
            <a:noAutofit/>
          </a:bodyPr>
          <a:lstStyle/>
          <a:p>
            <a:pPr indent="-393700" lvl="0" marL="457200" marR="0" rtl="0" algn="l">
              <a:lnSpc>
                <a:spcPct val="100000"/>
              </a:lnSpc>
              <a:spcBef>
                <a:spcPts val="0"/>
              </a:spcBef>
              <a:spcAft>
                <a:spcPts val="0"/>
              </a:spcAft>
              <a:buClr>
                <a:srgbClr val="000000"/>
              </a:buClr>
              <a:buSzPct val="100000"/>
              <a:buFont typeface="Arial"/>
              <a:buChar char="●"/>
            </a:pPr>
            <a:r>
              <a:rPr lang="en" sz="2600"/>
              <a:t>Value Proposition</a:t>
            </a:r>
          </a:p>
          <a:p>
            <a:pPr indent="-393700" lvl="0" marL="457200" marR="0" rtl="0" algn="l">
              <a:lnSpc>
                <a:spcPct val="100000"/>
              </a:lnSpc>
              <a:spcBef>
                <a:spcPts val="0"/>
              </a:spcBef>
              <a:spcAft>
                <a:spcPts val="0"/>
              </a:spcAft>
              <a:buSzPct val="100000"/>
              <a:buChar char="●"/>
            </a:pPr>
            <a:r>
              <a:rPr lang="en" sz="2600"/>
              <a:t>20 Questions</a:t>
            </a:r>
          </a:p>
          <a:p>
            <a:pPr indent="-393700" lvl="0" marL="457200" marR="0" rtl="0" algn="l">
              <a:lnSpc>
                <a:spcPct val="100000"/>
              </a:lnSpc>
              <a:spcBef>
                <a:spcPts val="0"/>
              </a:spcBef>
              <a:spcAft>
                <a:spcPts val="0"/>
              </a:spcAft>
              <a:buSzPct val="100000"/>
              <a:buChar char="●"/>
            </a:pPr>
            <a:r>
              <a:rPr lang="en" sz="2600"/>
              <a:t>Vision/Pitch Statement</a:t>
            </a:r>
          </a:p>
          <a:p>
            <a:pPr indent="-393700" lvl="0" marL="457200" marR="0" rtl="0" algn="l">
              <a:lnSpc>
                <a:spcPct val="100000"/>
              </a:lnSpc>
              <a:spcBef>
                <a:spcPts val="0"/>
              </a:spcBef>
              <a:spcAft>
                <a:spcPts val="0"/>
              </a:spcAft>
              <a:buSzPct val="100000"/>
              <a:buChar char="●"/>
            </a:pPr>
            <a:r>
              <a:rPr lang="en" sz="2600"/>
              <a:t>Competitive Advantage</a:t>
            </a:r>
          </a:p>
          <a:p>
            <a:pPr indent="-393700" lvl="0" marL="457200" marR="0" rtl="0" algn="l">
              <a:lnSpc>
                <a:spcPct val="100000"/>
              </a:lnSpc>
              <a:spcBef>
                <a:spcPts val="0"/>
              </a:spcBef>
              <a:spcAft>
                <a:spcPts val="0"/>
              </a:spcAft>
              <a:buSzPct val="100000"/>
              <a:buChar char="●"/>
            </a:pPr>
            <a:r>
              <a:rPr lang="en" sz="2600"/>
              <a:t>Mind Map</a:t>
            </a:r>
          </a:p>
          <a:p>
            <a:pPr indent="-393700" lvl="0" marL="457200" marR="0" rtl="0" algn="l">
              <a:lnSpc>
                <a:spcPct val="100000"/>
              </a:lnSpc>
              <a:spcBef>
                <a:spcPts val="0"/>
              </a:spcBef>
              <a:spcAft>
                <a:spcPts val="0"/>
              </a:spcAft>
              <a:buSzPct val="100000"/>
              <a:buChar char="●"/>
            </a:pPr>
            <a:r>
              <a:rPr lang="en" sz="2600"/>
              <a:t>4-quadrant Map</a:t>
            </a:r>
          </a:p>
          <a:p>
            <a:pPr indent="-393700" lvl="0" marL="457200" marR="0" rtl="0" algn="l">
              <a:lnSpc>
                <a:spcPct val="100000"/>
              </a:lnSpc>
              <a:spcBef>
                <a:spcPts val="0"/>
              </a:spcBef>
              <a:spcAft>
                <a:spcPts val="0"/>
              </a:spcAft>
              <a:buSzPct val="100000"/>
              <a:buChar char="●"/>
            </a:pPr>
            <a:r>
              <a:rPr lang="en" sz="2600"/>
              <a:t>Venn Diagrams</a:t>
            </a:r>
          </a:p>
          <a:p>
            <a:pPr indent="-393700" lvl="0" marL="457200" marR="0" rtl="0" algn="l">
              <a:lnSpc>
                <a:spcPct val="100000"/>
              </a:lnSpc>
              <a:spcBef>
                <a:spcPts val="0"/>
              </a:spcBef>
              <a:spcAft>
                <a:spcPts val="0"/>
              </a:spcAft>
              <a:buSzPct val="100000"/>
              <a:buChar char="●"/>
            </a:pPr>
            <a:r>
              <a:rPr lang="en" sz="2600"/>
              <a:t>PERT Chart/Gantt Chart</a:t>
            </a:r>
          </a:p>
        </p:txBody>
      </p:sp>
      <p:sp>
        <p:nvSpPr>
          <p:cNvPr id="241" name="Shape 241"/>
          <p:cNvSpPr/>
          <p:nvPr/>
        </p:nvSpPr>
        <p:spPr>
          <a:xfrm>
            <a:off x="6621950" y="2344625"/>
            <a:ext cx="2114099" cy="1519199"/>
          </a:xfrm>
          <a:prstGeom prst="rect">
            <a:avLst/>
          </a:prstGeom>
          <a:solidFill>
            <a:srgbClr val="FFFFFF"/>
          </a:solid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2400">
                <a:solidFill>
                  <a:srgbClr val="FF0000"/>
                </a:solidFill>
              </a:rPr>
              <a:t>And many more!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7" name="Shape 247"/>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800"/>
              <a:t>Build</a:t>
            </a:r>
          </a:p>
        </p:txBody>
      </p:sp>
      <p:pic>
        <p:nvPicPr>
          <p:cNvPr id="248" name="Shape 248"/>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249" name="Shape 249"/>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250" name="Shape 250"/>
          <p:cNvSpPr txBox="1"/>
          <p:nvPr/>
        </p:nvSpPr>
        <p:spPr>
          <a:xfrm>
            <a:off x="1645950" y="0"/>
            <a:ext cx="5296799" cy="4263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Month 3 - 6</a:t>
            </a:r>
          </a:p>
        </p:txBody>
      </p:sp>
      <p:sp>
        <p:nvSpPr>
          <p:cNvPr id="251" name="Shape 251"/>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52" name="Shape 252"/>
          <p:cNvSpPr txBox="1"/>
          <p:nvPr/>
        </p:nvSpPr>
        <p:spPr>
          <a:xfrm>
            <a:off x="1540575" y="1577825"/>
            <a:ext cx="7195499" cy="583800"/>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 sz="2400"/>
              <a:t>It is very important to build a prototype</a:t>
            </a:r>
          </a:p>
          <a:p>
            <a:pPr indent="-381000" lvl="0" marL="457200" rtl="0">
              <a:spcBef>
                <a:spcPts val="0"/>
              </a:spcBef>
              <a:buSzPct val="100000"/>
              <a:buChar char="●"/>
            </a:pPr>
            <a:r>
              <a:rPr lang="en" sz="2400"/>
              <a:t>A prototype helps you to </a:t>
            </a:r>
          </a:p>
          <a:p>
            <a:pPr indent="-381000" lvl="1" marL="914400" rtl="0">
              <a:spcBef>
                <a:spcPts val="0"/>
              </a:spcBef>
              <a:buSzPct val="100000"/>
              <a:buAutoNum type="alphaLcPeriod"/>
            </a:pPr>
            <a:r>
              <a:rPr lang="en" sz="2400"/>
              <a:t>Discover the underlying complexities and potential roadblocks</a:t>
            </a:r>
          </a:p>
          <a:p>
            <a:pPr indent="-381000" lvl="1" marL="914400" rtl="0">
              <a:spcBef>
                <a:spcPts val="0"/>
              </a:spcBef>
              <a:buSzPct val="100000"/>
              <a:buAutoNum type="alphaLcPeriod"/>
            </a:pPr>
            <a:r>
              <a:rPr lang="en" sz="2400"/>
              <a:t>Show your concept to others and receive constructive feedback</a:t>
            </a:r>
          </a:p>
          <a:p>
            <a:pPr indent="-381000" lvl="1" marL="914400">
              <a:spcBef>
                <a:spcPts val="0"/>
              </a:spcBef>
              <a:buSzPct val="100000"/>
              <a:buAutoNum type="alphaLcPeriod"/>
            </a:pPr>
            <a:r>
              <a:rPr lang="en" sz="2400"/>
              <a:t>Serve as a guiding representation of your vision for the business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58" name="Shape 258"/>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800"/>
              <a:t>Good Prototypes Are...</a:t>
            </a:r>
          </a:p>
        </p:txBody>
      </p:sp>
      <p:pic>
        <p:nvPicPr>
          <p:cNvPr id="259" name="Shape 259"/>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260" name="Shape 260"/>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261" name="Shape 261"/>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62" name="Shape 262"/>
          <p:cNvSpPr txBox="1"/>
          <p:nvPr/>
        </p:nvSpPr>
        <p:spPr>
          <a:xfrm>
            <a:off x="1938125" y="1717825"/>
            <a:ext cx="6696599" cy="3000000"/>
          </a:xfrm>
          <a:prstGeom prst="rect">
            <a:avLst/>
          </a:prstGeom>
          <a:noFill/>
          <a:ln>
            <a:noFill/>
          </a:ln>
        </p:spPr>
        <p:txBody>
          <a:bodyPr anchorCtr="0" anchor="ctr" bIns="91425" lIns="91425" rIns="91425" tIns="91425">
            <a:noAutofit/>
          </a:bodyPr>
          <a:lstStyle/>
          <a:p>
            <a:pPr indent="-228600" lvl="0" marL="457200" rtl="0">
              <a:lnSpc>
                <a:spcPct val="100000"/>
              </a:lnSpc>
              <a:spcBef>
                <a:spcPts val="400"/>
              </a:spcBef>
              <a:buClr>
                <a:srgbClr val="626262"/>
              </a:buClr>
              <a:buSzPct val="100000"/>
            </a:pPr>
            <a:r>
              <a:rPr b="1" lang="en" sz="2400">
                <a:solidFill>
                  <a:srgbClr val="626262"/>
                </a:solidFill>
                <a:highlight>
                  <a:srgbClr val="FFFFFF"/>
                </a:highlight>
              </a:rPr>
              <a:t>Quick</a:t>
            </a:r>
            <a:r>
              <a:rPr lang="en" sz="2400">
                <a:solidFill>
                  <a:srgbClr val="626262"/>
                </a:solidFill>
                <a:highlight>
                  <a:srgbClr val="FFFFFF"/>
                </a:highlight>
              </a:rPr>
              <a:t> - Create multiple versions and iterate with speed.</a:t>
            </a:r>
          </a:p>
          <a:p>
            <a:pPr indent="-228600" lvl="0" marL="457200" rtl="0">
              <a:lnSpc>
                <a:spcPct val="100000"/>
              </a:lnSpc>
              <a:spcBef>
                <a:spcPts val="400"/>
              </a:spcBef>
              <a:buClr>
                <a:srgbClr val="626262"/>
              </a:buClr>
              <a:buSzPct val="100000"/>
            </a:pPr>
            <a:r>
              <a:rPr b="1" lang="en" sz="2400">
                <a:solidFill>
                  <a:srgbClr val="626262"/>
                </a:solidFill>
                <a:highlight>
                  <a:srgbClr val="FFFFFF"/>
                </a:highlight>
              </a:rPr>
              <a:t>Cheap</a:t>
            </a:r>
            <a:r>
              <a:rPr lang="en" sz="2400">
                <a:solidFill>
                  <a:srgbClr val="626262"/>
                </a:solidFill>
                <a:highlight>
                  <a:srgbClr val="FFFFFF"/>
                </a:highlight>
              </a:rPr>
              <a:t> - Little cost to start all over, if desired.</a:t>
            </a:r>
          </a:p>
          <a:p>
            <a:pPr indent="-228600" lvl="0" marL="457200" rtl="0">
              <a:lnSpc>
                <a:spcPct val="100000"/>
              </a:lnSpc>
              <a:spcBef>
                <a:spcPts val="400"/>
              </a:spcBef>
              <a:buClr>
                <a:srgbClr val="626262"/>
              </a:buClr>
              <a:buSzPct val="100000"/>
            </a:pPr>
            <a:r>
              <a:rPr b="1" lang="en" sz="2400">
                <a:solidFill>
                  <a:srgbClr val="626262"/>
                </a:solidFill>
                <a:highlight>
                  <a:srgbClr val="FFFFFF"/>
                </a:highlight>
              </a:rPr>
              <a:t>Minimalist</a:t>
            </a:r>
            <a:r>
              <a:rPr lang="en" sz="2400">
                <a:solidFill>
                  <a:srgbClr val="626262"/>
                </a:solidFill>
                <a:highlight>
                  <a:srgbClr val="FFFFFF"/>
                </a:highlight>
              </a:rPr>
              <a:t> - Design with only the features that are necessary.</a:t>
            </a:r>
          </a:p>
          <a:p>
            <a:pPr indent="-228600" lvl="0" marL="457200" rtl="0">
              <a:lnSpc>
                <a:spcPct val="100000"/>
              </a:lnSpc>
              <a:spcBef>
                <a:spcPts val="400"/>
              </a:spcBef>
              <a:buClr>
                <a:srgbClr val="626262"/>
              </a:buClr>
              <a:buSzPct val="100000"/>
            </a:pPr>
            <a:r>
              <a:rPr b="1" lang="en" sz="2400">
                <a:solidFill>
                  <a:srgbClr val="626262"/>
                </a:solidFill>
                <a:highlight>
                  <a:srgbClr val="FFFFFF"/>
                </a:highlight>
              </a:rPr>
              <a:t>Testable</a:t>
            </a:r>
            <a:r>
              <a:rPr lang="en" sz="2400">
                <a:solidFill>
                  <a:srgbClr val="626262"/>
                </a:solidFill>
                <a:highlight>
                  <a:srgbClr val="FFFFFF"/>
                </a:highlight>
              </a:rPr>
              <a:t> - End-users/customers can try it out before it gets developed.</a:t>
            </a:r>
          </a:p>
          <a:p>
            <a:pPr indent="-228600" lvl="0" marL="457200" rtl="0">
              <a:lnSpc>
                <a:spcPct val="100000"/>
              </a:lnSpc>
              <a:spcBef>
                <a:spcPts val="400"/>
              </a:spcBef>
              <a:buClr>
                <a:srgbClr val="626262"/>
              </a:buClr>
              <a:buSzPct val="100000"/>
            </a:pPr>
            <a:r>
              <a:rPr b="1" lang="en" sz="2400">
                <a:solidFill>
                  <a:srgbClr val="626262"/>
                </a:solidFill>
                <a:highlight>
                  <a:srgbClr val="FFFFFF"/>
                </a:highlight>
              </a:rPr>
              <a:t>Measurable</a:t>
            </a:r>
            <a:r>
              <a:rPr lang="en" sz="2400">
                <a:solidFill>
                  <a:srgbClr val="626262"/>
                </a:solidFill>
                <a:highlight>
                  <a:srgbClr val="FFFFFF"/>
                </a:highlight>
              </a:rPr>
              <a:t> - Gather the metrics on what works/doesn't work.</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68" name="Shape 268"/>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800"/>
              <a:t>Example Prototypes</a:t>
            </a:r>
          </a:p>
        </p:txBody>
      </p:sp>
      <p:pic>
        <p:nvPicPr>
          <p:cNvPr id="269" name="Shape 269"/>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270" name="Shape 270"/>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271" name="Shape 271"/>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aphicFrame>
        <p:nvGraphicFramePr>
          <p:cNvPr id="272" name="Shape 272"/>
          <p:cNvGraphicFramePr/>
          <p:nvPr/>
        </p:nvGraphicFramePr>
        <p:xfrm>
          <a:off x="2059925" y="1485125"/>
          <a:ext cx="3000000" cy="3000000"/>
        </p:xfrm>
        <a:graphic>
          <a:graphicData uri="http://schemas.openxmlformats.org/drawingml/2006/table">
            <a:tbl>
              <a:tblPr>
                <a:noFill/>
                <a:tableStyleId>{224E7B90-2A67-45A4-B40E-3AABF3159698}</a:tableStyleId>
              </a:tblPr>
              <a:tblGrid>
                <a:gridCol w="2808300"/>
                <a:gridCol w="3952350"/>
              </a:tblGrid>
              <a:tr h="631025">
                <a:tc>
                  <a:txBody>
                    <a:bodyPr>
                      <a:noAutofit/>
                    </a:bodyPr>
                    <a:lstStyle/>
                    <a:p>
                      <a:pPr>
                        <a:spcBef>
                          <a:spcPts val="0"/>
                        </a:spcBef>
                        <a:buNone/>
                      </a:pPr>
                      <a:r>
                        <a:rPr b="1" lang="en" sz="2000"/>
                        <a:t>Service Business</a:t>
                      </a:r>
                    </a:p>
                  </a:txBody>
                  <a:tcPr marT="91425" marB="91425" marR="91425" marL="91425">
                    <a:lnL cap="flat" cmpd="sng" w="38100">
                      <a:solidFill>
                        <a:srgbClr val="9900FF"/>
                      </a:solidFill>
                      <a:prstDash val="solid"/>
                      <a:round/>
                      <a:headEnd len="med" w="med" type="none"/>
                      <a:tailEnd len="med" w="med" type="none"/>
                    </a:lnL>
                    <a:lnR cap="flat" cmpd="sng" w="38100">
                      <a:solidFill>
                        <a:srgbClr val="9900FF"/>
                      </a:solidFill>
                      <a:prstDash val="solid"/>
                      <a:round/>
                      <a:headEnd len="med" w="med" type="none"/>
                      <a:tailEnd len="med" w="med" type="none"/>
                    </a:lnR>
                    <a:lnT cap="flat" cmpd="sng" w="38100">
                      <a:solidFill>
                        <a:srgbClr val="9900FF"/>
                      </a:solidFill>
                      <a:prstDash val="solid"/>
                      <a:round/>
                      <a:headEnd len="med" w="med" type="none"/>
                      <a:tailEnd len="med" w="med" type="none"/>
                    </a:lnT>
                    <a:lnB cap="flat" cmpd="sng" w="38100">
                      <a:solidFill>
                        <a:srgbClr val="9900FF"/>
                      </a:solidFill>
                      <a:prstDash val="solid"/>
                      <a:round/>
                      <a:headEnd len="med" w="med" type="none"/>
                      <a:tailEnd len="med" w="med" type="none"/>
                    </a:lnB>
                    <a:solidFill>
                      <a:srgbClr val="EAD1DC"/>
                    </a:solidFill>
                  </a:tcPr>
                </a:tc>
                <a:tc>
                  <a:txBody>
                    <a:bodyPr>
                      <a:noAutofit/>
                    </a:bodyPr>
                    <a:lstStyle/>
                    <a:p>
                      <a:pPr indent="-342900" lvl="0" marL="457200" rtl="0">
                        <a:spcBef>
                          <a:spcPts val="0"/>
                        </a:spcBef>
                        <a:buSzPct val="100000"/>
                        <a:buChar char="●"/>
                      </a:pPr>
                      <a:r>
                        <a:rPr lang="en" sz="1800"/>
                        <a:t>Demo at a public event</a:t>
                      </a:r>
                    </a:p>
                    <a:p>
                      <a:pPr indent="-342900" lvl="0" marL="457200">
                        <a:spcBef>
                          <a:spcPts val="0"/>
                        </a:spcBef>
                        <a:buSzPct val="100000"/>
                        <a:buChar char="●"/>
                      </a:pPr>
                      <a:r>
                        <a:rPr lang="en" sz="1800"/>
                        <a:t>No-cost trial service</a:t>
                      </a:r>
                    </a:p>
                  </a:txBody>
                  <a:tcPr marT="91425" marB="91425" marR="91425" marL="91425">
                    <a:lnL cap="flat" cmpd="sng" w="38100">
                      <a:solidFill>
                        <a:srgbClr val="9900FF"/>
                      </a:solidFill>
                      <a:prstDash val="solid"/>
                      <a:round/>
                      <a:headEnd len="med" w="med" type="none"/>
                      <a:tailEnd len="med" w="med" type="none"/>
                    </a:lnL>
                    <a:lnR cap="flat" cmpd="sng" w="38100">
                      <a:solidFill>
                        <a:srgbClr val="9900FF"/>
                      </a:solidFill>
                      <a:prstDash val="solid"/>
                      <a:round/>
                      <a:headEnd len="med" w="med" type="none"/>
                      <a:tailEnd len="med" w="med" type="none"/>
                    </a:lnR>
                    <a:lnT cap="flat" cmpd="sng" w="38100">
                      <a:solidFill>
                        <a:srgbClr val="9900FF"/>
                      </a:solidFill>
                      <a:prstDash val="solid"/>
                      <a:round/>
                      <a:headEnd len="med" w="med" type="none"/>
                      <a:tailEnd len="med" w="med" type="none"/>
                    </a:lnT>
                    <a:lnB cap="flat" cmpd="sng" w="38100">
                      <a:solidFill>
                        <a:srgbClr val="9900FF"/>
                      </a:solidFill>
                      <a:prstDash val="solid"/>
                      <a:round/>
                      <a:headEnd len="med" w="med" type="none"/>
                      <a:tailEnd len="med" w="med" type="none"/>
                    </a:lnB>
                  </a:tcPr>
                </a:tc>
              </a:tr>
              <a:tr h="961825">
                <a:tc>
                  <a:txBody>
                    <a:bodyPr>
                      <a:noAutofit/>
                    </a:bodyPr>
                    <a:lstStyle/>
                    <a:p>
                      <a:pPr>
                        <a:spcBef>
                          <a:spcPts val="0"/>
                        </a:spcBef>
                        <a:buNone/>
                      </a:pPr>
                      <a:r>
                        <a:rPr b="1" lang="en" sz="2000"/>
                        <a:t>Software App</a:t>
                      </a:r>
                    </a:p>
                  </a:txBody>
                  <a:tcPr marT="91425" marB="91425" marR="91425" marL="91425">
                    <a:lnL cap="flat" cmpd="sng" w="38100">
                      <a:solidFill>
                        <a:srgbClr val="9900FF"/>
                      </a:solidFill>
                      <a:prstDash val="solid"/>
                      <a:round/>
                      <a:headEnd len="med" w="med" type="none"/>
                      <a:tailEnd len="med" w="med" type="none"/>
                    </a:lnL>
                    <a:lnR cap="flat" cmpd="sng" w="38100">
                      <a:solidFill>
                        <a:srgbClr val="9900FF"/>
                      </a:solidFill>
                      <a:prstDash val="solid"/>
                      <a:round/>
                      <a:headEnd len="med" w="med" type="none"/>
                      <a:tailEnd len="med" w="med" type="none"/>
                    </a:lnR>
                    <a:lnT cap="flat" cmpd="sng" w="38100">
                      <a:solidFill>
                        <a:srgbClr val="9900FF"/>
                      </a:solidFill>
                      <a:prstDash val="solid"/>
                      <a:round/>
                      <a:headEnd len="med" w="med" type="none"/>
                      <a:tailEnd len="med" w="med" type="none"/>
                    </a:lnT>
                    <a:lnB cap="flat" cmpd="sng" w="38100">
                      <a:solidFill>
                        <a:srgbClr val="9900FF"/>
                      </a:solidFill>
                      <a:prstDash val="solid"/>
                      <a:round/>
                      <a:headEnd len="med" w="med" type="none"/>
                      <a:tailEnd len="med" w="med" type="none"/>
                    </a:lnB>
                    <a:solidFill>
                      <a:srgbClr val="EAD1DC"/>
                    </a:solidFill>
                  </a:tcPr>
                </a:tc>
                <a:tc>
                  <a:txBody>
                    <a:bodyPr>
                      <a:noAutofit/>
                    </a:bodyPr>
                    <a:lstStyle/>
                    <a:p>
                      <a:pPr indent="-342900" lvl="0" marL="457200" rtl="0">
                        <a:spcBef>
                          <a:spcPts val="0"/>
                        </a:spcBef>
                        <a:buSzPct val="100000"/>
                        <a:buChar char="●"/>
                      </a:pPr>
                      <a:r>
                        <a:rPr lang="en" sz="1800"/>
                        <a:t>HTML &amp; javascript</a:t>
                      </a:r>
                    </a:p>
                    <a:p>
                      <a:pPr indent="-342900" lvl="0" marL="457200" rtl="0">
                        <a:spcBef>
                          <a:spcPts val="0"/>
                        </a:spcBef>
                        <a:buSzPct val="100000"/>
                        <a:buChar char="●"/>
                      </a:pPr>
                      <a:r>
                        <a:rPr lang="en" sz="1800"/>
                        <a:t>Powerpoint</a:t>
                      </a:r>
                    </a:p>
                    <a:p>
                      <a:pPr indent="-342900" lvl="0" marL="457200">
                        <a:spcBef>
                          <a:spcPts val="0"/>
                        </a:spcBef>
                        <a:buSzPct val="100000"/>
                        <a:buChar char="●"/>
                      </a:pPr>
                      <a:r>
                        <a:rPr lang="en" sz="1800"/>
                        <a:t>Wireframe</a:t>
                      </a:r>
                    </a:p>
                  </a:txBody>
                  <a:tcPr marT="91425" marB="91425" marR="91425" marL="91425">
                    <a:lnL cap="flat" cmpd="sng" w="38100">
                      <a:solidFill>
                        <a:srgbClr val="9900FF"/>
                      </a:solidFill>
                      <a:prstDash val="solid"/>
                      <a:round/>
                      <a:headEnd len="med" w="med" type="none"/>
                      <a:tailEnd len="med" w="med" type="none"/>
                    </a:lnL>
                    <a:lnR cap="flat" cmpd="sng" w="38100">
                      <a:solidFill>
                        <a:srgbClr val="9900FF"/>
                      </a:solidFill>
                      <a:prstDash val="solid"/>
                      <a:round/>
                      <a:headEnd len="med" w="med" type="none"/>
                      <a:tailEnd len="med" w="med" type="none"/>
                    </a:lnR>
                    <a:lnT cap="flat" cmpd="sng" w="38100">
                      <a:solidFill>
                        <a:srgbClr val="9900FF"/>
                      </a:solidFill>
                      <a:prstDash val="solid"/>
                      <a:round/>
                      <a:headEnd len="med" w="med" type="none"/>
                      <a:tailEnd len="med" w="med" type="none"/>
                    </a:lnT>
                    <a:lnB cap="flat" cmpd="sng" w="38100">
                      <a:solidFill>
                        <a:srgbClr val="9900FF"/>
                      </a:solidFill>
                      <a:prstDash val="solid"/>
                      <a:round/>
                      <a:headEnd len="med" w="med" type="none"/>
                      <a:tailEnd len="med" w="med" type="none"/>
                    </a:lnB>
                  </a:tcPr>
                </a:tc>
              </a:tr>
              <a:tr h="631025">
                <a:tc>
                  <a:txBody>
                    <a:bodyPr>
                      <a:noAutofit/>
                    </a:bodyPr>
                    <a:lstStyle/>
                    <a:p>
                      <a:pPr>
                        <a:spcBef>
                          <a:spcPts val="0"/>
                        </a:spcBef>
                        <a:buNone/>
                      </a:pPr>
                      <a:r>
                        <a:rPr b="1" lang="en" sz="2000"/>
                        <a:t>Product Business</a:t>
                      </a:r>
                    </a:p>
                  </a:txBody>
                  <a:tcPr marT="91425" marB="91425" marR="91425" marL="91425">
                    <a:lnL cap="flat" cmpd="sng" w="38100">
                      <a:solidFill>
                        <a:srgbClr val="9900FF"/>
                      </a:solidFill>
                      <a:prstDash val="solid"/>
                      <a:round/>
                      <a:headEnd len="med" w="med" type="none"/>
                      <a:tailEnd len="med" w="med" type="none"/>
                    </a:lnL>
                    <a:lnR cap="flat" cmpd="sng" w="38100">
                      <a:solidFill>
                        <a:srgbClr val="9900FF"/>
                      </a:solidFill>
                      <a:prstDash val="solid"/>
                      <a:round/>
                      <a:headEnd len="med" w="med" type="none"/>
                      <a:tailEnd len="med" w="med" type="none"/>
                    </a:lnR>
                    <a:lnT cap="flat" cmpd="sng" w="38100">
                      <a:solidFill>
                        <a:srgbClr val="9900FF"/>
                      </a:solidFill>
                      <a:prstDash val="solid"/>
                      <a:round/>
                      <a:headEnd len="med" w="med" type="none"/>
                      <a:tailEnd len="med" w="med" type="none"/>
                    </a:lnT>
                    <a:lnB cap="flat" cmpd="sng" w="38100">
                      <a:solidFill>
                        <a:srgbClr val="9900FF"/>
                      </a:solidFill>
                      <a:prstDash val="solid"/>
                      <a:round/>
                      <a:headEnd len="med" w="med" type="none"/>
                      <a:tailEnd len="med" w="med" type="none"/>
                    </a:lnB>
                    <a:solidFill>
                      <a:srgbClr val="EAD1DC"/>
                    </a:solidFill>
                  </a:tcPr>
                </a:tc>
                <a:tc>
                  <a:txBody>
                    <a:bodyPr>
                      <a:noAutofit/>
                    </a:bodyPr>
                    <a:lstStyle/>
                    <a:p>
                      <a:pPr indent="-342900" lvl="0" marL="457200" rtl="0">
                        <a:spcBef>
                          <a:spcPts val="0"/>
                        </a:spcBef>
                        <a:buSzPct val="100000"/>
                        <a:buChar char="●"/>
                      </a:pPr>
                      <a:r>
                        <a:rPr lang="en" sz="1800"/>
                        <a:t>3D Print</a:t>
                      </a:r>
                    </a:p>
                    <a:p>
                      <a:pPr indent="-342900" lvl="0" marL="457200" rtl="0">
                        <a:spcBef>
                          <a:spcPts val="0"/>
                        </a:spcBef>
                        <a:buSzPct val="100000"/>
                        <a:buChar char="●"/>
                      </a:pPr>
                      <a:r>
                        <a:rPr lang="en" sz="1800"/>
                        <a:t>Non-working model</a:t>
                      </a:r>
                    </a:p>
                    <a:p>
                      <a:pPr indent="-342900" lvl="0" marL="457200">
                        <a:spcBef>
                          <a:spcPts val="0"/>
                        </a:spcBef>
                        <a:buSzPct val="100000"/>
                        <a:buChar char="●"/>
                      </a:pPr>
                      <a:r>
                        <a:rPr lang="en" sz="1800"/>
                        <a:t>Working skeleton</a:t>
                      </a:r>
                    </a:p>
                  </a:txBody>
                  <a:tcPr marT="91425" marB="91425" marR="91425" marL="91425">
                    <a:lnL cap="flat" cmpd="sng" w="38100">
                      <a:solidFill>
                        <a:srgbClr val="9900FF"/>
                      </a:solidFill>
                      <a:prstDash val="solid"/>
                      <a:round/>
                      <a:headEnd len="med" w="med" type="none"/>
                      <a:tailEnd len="med" w="med" type="none"/>
                    </a:lnL>
                    <a:lnR cap="flat" cmpd="sng" w="38100">
                      <a:solidFill>
                        <a:srgbClr val="9900FF"/>
                      </a:solidFill>
                      <a:prstDash val="solid"/>
                      <a:round/>
                      <a:headEnd len="med" w="med" type="none"/>
                      <a:tailEnd len="med" w="med" type="none"/>
                    </a:lnR>
                    <a:lnT cap="flat" cmpd="sng" w="38100">
                      <a:solidFill>
                        <a:srgbClr val="9900FF"/>
                      </a:solidFill>
                      <a:prstDash val="solid"/>
                      <a:round/>
                      <a:headEnd len="med" w="med" type="none"/>
                      <a:tailEnd len="med" w="med" type="none"/>
                    </a:lnT>
                    <a:lnB cap="flat" cmpd="sng" w="38100">
                      <a:solidFill>
                        <a:srgbClr val="9900FF"/>
                      </a:solidFill>
                      <a:prstDash val="solid"/>
                      <a:round/>
                      <a:headEnd len="med" w="med" type="none"/>
                      <a:tailEnd len="med" w="med" type="none"/>
                    </a:lnB>
                  </a:tcPr>
                </a:tc>
              </a:tr>
              <a:tr h="718000">
                <a:tc>
                  <a:txBody>
                    <a:bodyPr>
                      <a:noAutofit/>
                    </a:bodyPr>
                    <a:lstStyle/>
                    <a:p>
                      <a:pPr>
                        <a:spcBef>
                          <a:spcPts val="0"/>
                        </a:spcBef>
                        <a:buNone/>
                      </a:pPr>
                      <a:r>
                        <a:rPr b="1" lang="en" sz="2000"/>
                        <a:t>Restaurant</a:t>
                      </a:r>
                    </a:p>
                  </a:txBody>
                  <a:tcPr marT="91425" marB="91425" marR="91425" marL="91425">
                    <a:lnL cap="flat" cmpd="sng" w="38100">
                      <a:solidFill>
                        <a:srgbClr val="9900FF"/>
                      </a:solidFill>
                      <a:prstDash val="solid"/>
                      <a:round/>
                      <a:headEnd len="med" w="med" type="none"/>
                      <a:tailEnd len="med" w="med" type="none"/>
                    </a:lnL>
                    <a:lnR cap="flat" cmpd="sng" w="38100">
                      <a:solidFill>
                        <a:srgbClr val="9900FF"/>
                      </a:solidFill>
                      <a:prstDash val="solid"/>
                      <a:round/>
                      <a:headEnd len="med" w="med" type="none"/>
                      <a:tailEnd len="med" w="med" type="none"/>
                    </a:lnR>
                    <a:lnT cap="flat" cmpd="sng" w="38100">
                      <a:solidFill>
                        <a:srgbClr val="9900FF"/>
                      </a:solidFill>
                      <a:prstDash val="solid"/>
                      <a:round/>
                      <a:headEnd len="med" w="med" type="none"/>
                      <a:tailEnd len="med" w="med" type="none"/>
                    </a:lnT>
                    <a:lnB cap="flat" cmpd="sng" w="38100">
                      <a:solidFill>
                        <a:srgbClr val="9900FF"/>
                      </a:solidFill>
                      <a:prstDash val="solid"/>
                      <a:round/>
                      <a:headEnd len="med" w="med" type="none"/>
                      <a:tailEnd len="med" w="med" type="none"/>
                    </a:lnB>
                    <a:solidFill>
                      <a:srgbClr val="EAD1DC"/>
                    </a:solidFill>
                  </a:tcPr>
                </a:tc>
                <a:tc>
                  <a:txBody>
                    <a:bodyPr>
                      <a:noAutofit/>
                    </a:bodyPr>
                    <a:lstStyle/>
                    <a:p>
                      <a:pPr indent="-342900" lvl="0" marL="457200" rtl="0">
                        <a:spcBef>
                          <a:spcPts val="0"/>
                        </a:spcBef>
                        <a:buSzPct val="100000"/>
                        <a:buChar char="●"/>
                      </a:pPr>
                      <a:r>
                        <a:rPr lang="en" sz="1800"/>
                        <a:t>Farmer’s market samples</a:t>
                      </a:r>
                    </a:p>
                    <a:p>
                      <a:pPr indent="-342900" lvl="0" marL="457200">
                        <a:spcBef>
                          <a:spcPts val="0"/>
                        </a:spcBef>
                        <a:buSzPct val="100000"/>
                        <a:buChar char="●"/>
                      </a:pPr>
                      <a:r>
                        <a:rPr lang="en" sz="1800"/>
                        <a:t>Invitation-only party</a:t>
                      </a:r>
                    </a:p>
                  </a:txBody>
                  <a:tcPr marT="91425" marB="91425" marR="91425" marL="91425">
                    <a:lnL cap="flat" cmpd="sng" w="38100">
                      <a:solidFill>
                        <a:srgbClr val="9900FF"/>
                      </a:solidFill>
                      <a:prstDash val="solid"/>
                      <a:round/>
                      <a:headEnd len="med" w="med" type="none"/>
                      <a:tailEnd len="med" w="med" type="none"/>
                    </a:lnL>
                    <a:lnR cap="flat" cmpd="sng" w="38100">
                      <a:solidFill>
                        <a:srgbClr val="9900FF"/>
                      </a:solidFill>
                      <a:prstDash val="solid"/>
                      <a:round/>
                      <a:headEnd len="med" w="med" type="none"/>
                      <a:tailEnd len="med" w="med" type="none"/>
                    </a:lnR>
                    <a:lnT cap="flat" cmpd="sng" w="38100">
                      <a:solidFill>
                        <a:srgbClr val="9900FF"/>
                      </a:solidFill>
                      <a:prstDash val="solid"/>
                      <a:round/>
                      <a:headEnd len="med" w="med" type="none"/>
                      <a:tailEnd len="med" w="med" type="none"/>
                    </a:lnT>
                    <a:lnB cap="flat" cmpd="sng" w="38100">
                      <a:solidFill>
                        <a:srgbClr val="9900FF"/>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78" name="Shape 278"/>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800"/>
              <a:t>Learn</a:t>
            </a:r>
          </a:p>
        </p:txBody>
      </p:sp>
      <p:pic>
        <p:nvPicPr>
          <p:cNvPr id="279" name="Shape 279"/>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280" name="Shape 280"/>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281" name="Shape 281"/>
          <p:cNvSpPr txBox="1"/>
          <p:nvPr/>
        </p:nvSpPr>
        <p:spPr>
          <a:xfrm>
            <a:off x="1714500" y="0"/>
            <a:ext cx="5228399" cy="4263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Month 6 - 9</a:t>
            </a:r>
          </a:p>
        </p:txBody>
      </p:sp>
      <p:sp>
        <p:nvSpPr>
          <p:cNvPr id="282" name="Shape 282"/>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3" name="Shape 283"/>
          <p:cNvSpPr/>
          <p:nvPr/>
        </p:nvSpPr>
        <p:spPr>
          <a:xfrm>
            <a:off x="2767200" y="1739325"/>
            <a:ext cx="2497200" cy="1155300"/>
          </a:xfrm>
          <a:prstGeom prst="rect">
            <a:avLst/>
          </a:prstGeom>
          <a:solidFill>
            <a:srgbClr val="C9DAF8"/>
          </a:solid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2400"/>
              <a:t>Define a Market Segment</a:t>
            </a:r>
          </a:p>
        </p:txBody>
      </p:sp>
      <p:sp>
        <p:nvSpPr>
          <p:cNvPr id="284" name="Shape 284"/>
          <p:cNvSpPr/>
          <p:nvPr/>
        </p:nvSpPr>
        <p:spPr>
          <a:xfrm>
            <a:off x="5963475" y="1739325"/>
            <a:ext cx="2497200" cy="1155300"/>
          </a:xfrm>
          <a:prstGeom prst="rect">
            <a:avLst/>
          </a:prstGeom>
          <a:solidFill>
            <a:srgbClr val="C9DAF8"/>
          </a:solid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lang="en" sz="2400"/>
              <a:t>Design a Survey</a:t>
            </a:r>
          </a:p>
          <a:p>
            <a:pPr lvl="0" rtl="0" algn="ctr">
              <a:spcBef>
                <a:spcPts val="0"/>
              </a:spcBef>
              <a:buNone/>
            </a:pPr>
            <a:r>
              <a:rPr lang="en" sz="2400"/>
              <a:t>Mechanism</a:t>
            </a:r>
          </a:p>
        </p:txBody>
      </p:sp>
      <p:cxnSp>
        <p:nvCxnSpPr>
          <p:cNvPr id="285" name="Shape 285"/>
          <p:cNvCxnSpPr>
            <a:stCxn id="283" idx="3"/>
            <a:endCxn id="284" idx="1"/>
          </p:cNvCxnSpPr>
          <p:nvPr/>
        </p:nvCxnSpPr>
        <p:spPr>
          <a:xfrm>
            <a:off x="5264400" y="2316975"/>
            <a:ext cx="699000" cy="0"/>
          </a:xfrm>
          <a:prstGeom prst="straightConnector1">
            <a:avLst/>
          </a:prstGeom>
          <a:noFill/>
          <a:ln cap="flat" cmpd="sng" w="38100">
            <a:solidFill>
              <a:srgbClr val="9900FF"/>
            </a:solidFill>
            <a:prstDash val="solid"/>
            <a:round/>
            <a:headEnd len="lg" w="lg" type="none"/>
            <a:tailEnd len="lg" w="lg" type="triangle"/>
          </a:ln>
        </p:spPr>
      </p:cxnSp>
      <p:sp>
        <p:nvSpPr>
          <p:cNvPr id="286" name="Shape 286"/>
          <p:cNvSpPr/>
          <p:nvPr/>
        </p:nvSpPr>
        <p:spPr>
          <a:xfrm>
            <a:off x="5963475" y="3618650"/>
            <a:ext cx="2497200" cy="1155300"/>
          </a:xfrm>
          <a:prstGeom prst="rect">
            <a:avLst/>
          </a:prstGeom>
          <a:solidFill>
            <a:srgbClr val="C9DAF8"/>
          </a:solid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t>Conduct the Survey</a:t>
            </a:r>
          </a:p>
        </p:txBody>
      </p:sp>
      <p:cxnSp>
        <p:nvCxnSpPr>
          <p:cNvPr id="287" name="Shape 287"/>
          <p:cNvCxnSpPr>
            <a:stCxn id="284" idx="2"/>
            <a:endCxn id="286" idx="0"/>
          </p:cNvCxnSpPr>
          <p:nvPr/>
        </p:nvCxnSpPr>
        <p:spPr>
          <a:xfrm>
            <a:off x="7212075" y="2894625"/>
            <a:ext cx="0" cy="723899"/>
          </a:xfrm>
          <a:prstGeom prst="straightConnector1">
            <a:avLst/>
          </a:prstGeom>
          <a:noFill/>
          <a:ln cap="flat" cmpd="sng" w="38100">
            <a:solidFill>
              <a:srgbClr val="9900FF"/>
            </a:solidFill>
            <a:prstDash val="solid"/>
            <a:round/>
            <a:headEnd len="lg" w="lg" type="none"/>
            <a:tailEnd len="lg" w="lg" type="triangle"/>
          </a:ln>
        </p:spPr>
      </p:cxnSp>
      <p:sp>
        <p:nvSpPr>
          <p:cNvPr id="288" name="Shape 288"/>
          <p:cNvSpPr/>
          <p:nvPr/>
        </p:nvSpPr>
        <p:spPr>
          <a:xfrm>
            <a:off x="2767200" y="3618650"/>
            <a:ext cx="2497200" cy="1155300"/>
          </a:xfrm>
          <a:prstGeom prst="rect">
            <a:avLst/>
          </a:prstGeom>
          <a:solidFill>
            <a:srgbClr val="C9DAF8"/>
          </a:solid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lang="en" sz="2400"/>
              <a:t>Analyze the</a:t>
            </a:r>
          </a:p>
          <a:p>
            <a:pPr lvl="0" rtl="0" algn="ctr">
              <a:spcBef>
                <a:spcPts val="0"/>
              </a:spcBef>
              <a:buNone/>
            </a:pPr>
            <a:r>
              <a:rPr lang="en" sz="2400"/>
              <a:t>Feedback</a:t>
            </a:r>
          </a:p>
        </p:txBody>
      </p:sp>
      <p:cxnSp>
        <p:nvCxnSpPr>
          <p:cNvPr id="289" name="Shape 289"/>
          <p:cNvCxnSpPr>
            <a:stCxn id="286" idx="1"/>
            <a:endCxn id="288" idx="3"/>
          </p:cNvCxnSpPr>
          <p:nvPr/>
        </p:nvCxnSpPr>
        <p:spPr>
          <a:xfrm rot="10800000">
            <a:off x="5264475" y="4196300"/>
            <a:ext cx="699000" cy="0"/>
          </a:xfrm>
          <a:prstGeom prst="straightConnector1">
            <a:avLst/>
          </a:prstGeom>
          <a:noFill/>
          <a:ln cap="flat" cmpd="sng" w="38100">
            <a:solidFill>
              <a:srgbClr val="9900FF"/>
            </a:solidFill>
            <a:prstDash val="solid"/>
            <a:round/>
            <a:headEnd len="lg" w="lg" type="none"/>
            <a:tailEnd len="lg" w="lg" type="triangle"/>
          </a:ln>
        </p:spPr>
      </p:cxnSp>
      <p:cxnSp>
        <p:nvCxnSpPr>
          <p:cNvPr id="290" name="Shape 290"/>
          <p:cNvCxnSpPr>
            <a:stCxn id="288" idx="0"/>
            <a:endCxn id="283" idx="2"/>
          </p:cNvCxnSpPr>
          <p:nvPr/>
        </p:nvCxnSpPr>
        <p:spPr>
          <a:xfrm rot="10800000">
            <a:off x="4015800" y="2894750"/>
            <a:ext cx="0" cy="723900"/>
          </a:xfrm>
          <a:prstGeom prst="straightConnector1">
            <a:avLst/>
          </a:prstGeom>
          <a:noFill/>
          <a:ln cap="flat" cmpd="sng" w="38100">
            <a:solidFill>
              <a:srgbClr val="9900FF"/>
            </a:solidFill>
            <a:prstDash val="solid"/>
            <a:round/>
            <a:headEnd len="lg" w="lg" type="none"/>
            <a:tailEnd len="lg" w="lg" type="triangle"/>
          </a:ln>
        </p:spPr>
      </p:cxnSp>
      <p:sp>
        <p:nvSpPr>
          <p:cNvPr id="291" name="Shape 291"/>
          <p:cNvSpPr txBox="1"/>
          <p:nvPr/>
        </p:nvSpPr>
        <p:spPr>
          <a:xfrm>
            <a:off x="2541887" y="3021287"/>
            <a:ext cx="1550100" cy="318300"/>
          </a:xfrm>
          <a:prstGeom prst="rect">
            <a:avLst/>
          </a:prstGeom>
          <a:noFill/>
          <a:ln>
            <a:noFill/>
          </a:ln>
        </p:spPr>
        <p:txBody>
          <a:bodyPr anchorCtr="0" anchor="t" bIns="91425" lIns="91425" rIns="91425" tIns="91425">
            <a:noAutofit/>
          </a:bodyPr>
          <a:lstStyle/>
          <a:p>
            <a:pPr>
              <a:spcBef>
                <a:spcPts val="0"/>
              </a:spcBef>
              <a:buNone/>
            </a:pPr>
            <a:r>
              <a:rPr b="1" lang="en" sz="2400"/>
              <a:t>REPEAT</a:t>
            </a:r>
          </a:p>
        </p:txBody>
      </p:sp>
      <p:cxnSp>
        <p:nvCxnSpPr>
          <p:cNvPr id="292" name="Shape 292"/>
          <p:cNvCxnSpPr/>
          <p:nvPr/>
        </p:nvCxnSpPr>
        <p:spPr>
          <a:xfrm>
            <a:off x="2068200" y="2316975"/>
            <a:ext cx="698999" cy="0"/>
          </a:xfrm>
          <a:prstGeom prst="straightConnector1">
            <a:avLst/>
          </a:prstGeom>
          <a:noFill/>
          <a:ln cap="flat" cmpd="sng" w="38100">
            <a:solidFill>
              <a:srgbClr val="9900FF"/>
            </a:solidFill>
            <a:prstDash val="solid"/>
            <a:round/>
            <a:headEnd len="lg" w="lg" type="none"/>
            <a:tailEnd len="lg" w="lg" type="triangle"/>
          </a:ln>
        </p:spPr>
      </p:cxnSp>
      <p:sp>
        <p:nvSpPr>
          <p:cNvPr id="293" name="Shape 293"/>
          <p:cNvSpPr txBox="1"/>
          <p:nvPr/>
        </p:nvSpPr>
        <p:spPr>
          <a:xfrm>
            <a:off x="1327637" y="1710912"/>
            <a:ext cx="1550100" cy="318300"/>
          </a:xfrm>
          <a:prstGeom prst="rect">
            <a:avLst/>
          </a:prstGeom>
          <a:noFill/>
          <a:ln>
            <a:noFill/>
          </a:ln>
        </p:spPr>
        <p:txBody>
          <a:bodyPr anchorCtr="0" anchor="t" bIns="91425" lIns="91425" rIns="91425" tIns="91425">
            <a:noAutofit/>
          </a:bodyPr>
          <a:lstStyle/>
          <a:p>
            <a:pPr lvl="0" rtl="0">
              <a:spcBef>
                <a:spcPts val="0"/>
              </a:spcBef>
              <a:buNone/>
            </a:pPr>
            <a:r>
              <a:rPr b="1" i="1" lang="en" sz="2400"/>
              <a:t>ENTER</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9" name="Shape 299"/>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800"/>
              <a:t>Test Marketing</a:t>
            </a:r>
          </a:p>
        </p:txBody>
      </p:sp>
      <p:pic>
        <p:nvPicPr>
          <p:cNvPr id="300" name="Shape 300"/>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301" name="Shape 301"/>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302" name="Shape 302"/>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3" name="Shape 303"/>
          <p:cNvSpPr/>
          <p:nvPr/>
        </p:nvSpPr>
        <p:spPr>
          <a:xfrm>
            <a:off x="2087225" y="1739350"/>
            <a:ext cx="2956799" cy="844799"/>
          </a:xfrm>
          <a:prstGeom prst="rect">
            <a:avLst/>
          </a:prstGeom>
          <a:solidFill>
            <a:srgbClr val="FFF2CC"/>
          </a:solidFill>
          <a:ln cap="flat" cmpd="sng" w="28575">
            <a:solidFill>
              <a:srgbClr val="9900FF"/>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2200"/>
              <a:t>Set up a table in front of a local store	</a:t>
            </a:r>
          </a:p>
        </p:txBody>
      </p:sp>
      <p:sp>
        <p:nvSpPr>
          <p:cNvPr id="304" name="Shape 304"/>
          <p:cNvSpPr/>
          <p:nvPr/>
        </p:nvSpPr>
        <p:spPr>
          <a:xfrm>
            <a:off x="5320775" y="1739350"/>
            <a:ext cx="2956799" cy="844799"/>
          </a:xfrm>
          <a:prstGeom prst="rect">
            <a:avLst/>
          </a:prstGeom>
          <a:solidFill>
            <a:srgbClr val="FFF2CC"/>
          </a:solidFill>
          <a:ln cap="flat" cmpd="sng" w="28575">
            <a:solidFill>
              <a:srgbClr val="9900FF"/>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2200"/>
              <a:t>Show it to family and friends</a:t>
            </a:r>
          </a:p>
        </p:txBody>
      </p:sp>
      <p:sp>
        <p:nvSpPr>
          <p:cNvPr id="305" name="Shape 305"/>
          <p:cNvSpPr/>
          <p:nvPr/>
        </p:nvSpPr>
        <p:spPr>
          <a:xfrm>
            <a:off x="2087225" y="2860825"/>
            <a:ext cx="2956799" cy="844799"/>
          </a:xfrm>
          <a:prstGeom prst="rect">
            <a:avLst/>
          </a:prstGeom>
          <a:solidFill>
            <a:srgbClr val="FFF2CC"/>
          </a:solidFill>
          <a:ln cap="flat" cmpd="sng" w="28575">
            <a:solidFill>
              <a:srgbClr val="9900FF"/>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lang="en" sz="2200"/>
              <a:t>Make several copies,</a:t>
            </a:r>
          </a:p>
          <a:p>
            <a:pPr algn="ctr">
              <a:spcBef>
                <a:spcPts val="0"/>
              </a:spcBef>
              <a:buNone/>
            </a:pPr>
            <a:r>
              <a:rPr lang="en" sz="2200"/>
              <a:t>send to bloggers</a:t>
            </a:r>
          </a:p>
        </p:txBody>
      </p:sp>
      <p:sp>
        <p:nvSpPr>
          <p:cNvPr id="306" name="Shape 306"/>
          <p:cNvSpPr/>
          <p:nvPr/>
        </p:nvSpPr>
        <p:spPr>
          <a:xfrm>
            <a:off x="5320775" y="2860825"/>
            <a:ext cx="2956799" cy="844799"/>
          </a:xfrm>
          <a:prstGeom prst="rect">
            <a:avLst/>
          </a:prstGeom>
          <a:solidFill>
            <a:srgbClr val="FFF2CC"/>
          </a:solidFill>
          <a:ln cap="flat" cmpd="sng" w="28575">
            <a:solidFill>
              <a:srgbClr val="9900FF"/>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2200"/>
              <a:t>Advertise and link to landing page</a:t>
            </a:r>
          </a:p>
        </p:txBody>
      </p:sp>
      <p:sp>
        <p:nvSpPr>
          <p:cNvPr id="307" name="Shape 307"/>
          <p:cNvSpPr/>
          <p:nvPr/>
        </p:nvSpPr>
        <p:spPr>
          <a:xfrm>
            <a:off x="2087225" y="3982300"/>
            <a:ext cx="2956799" cy="844799"/>
          </a:xfrm>
          <a:prstGeom prst="rect">
            <a:avLst/>
          </a:prstGeom>
          <a:solidFill>
            <a:srgbClr val="FFF2CC"/>
          </a:solidFill>
          <a:ln cap="flat" cmpd="sng" w="28575">
            <a:solidFill>
              <a:srgbClr val="9900FF"/>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2200"/>
              <a:t>Crowdsource: Reddit, Kickstarter, etc.</a:t>
            </a:r>
          </a:p>
        </p:txBody>
      </p:sp>
      <p:sp>
        <p:nvSpPr>
          <p:cNvPr id="308" name="Shape 308"/>
          <p:cNvSpPr/>
          <p:nvPr/>
        </p:nvSpPr>
        <p:spPr>
          <a:xfrm>
            <a:off x="5320775" y="3982300"/>
            <a:ext cx="2956799" cy="844799"/>
          </a:xfrm>
          <a:prstGeom prst="rect">
            <a:avLst/>
          </a:prstGeom>
          <a:solidFill>
            <a:srgbClr val="FFF2CC"/>
          </a:solidFill>
          <a:ln cap="flat" cmpd="sng" w="28575">
            <a:solidFill>
              <a:srgbClr val="9900FF"/>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2200"/>
              <a:t>Create a video and post to YouTube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2" name="Shape 62"/>
          <p:cNvSpPr txBox="1"/>
          <p:nvPr/>
        </p:nvSpPr>
        <p:spPr>
          <a:xfrm>
            <a:off x="1430100" y="228600"/>
            <a:ext cx="7306200" cy="1331099"/>
          </a:xfrm>
          <a:prstGeom prst="rect">
            <a:avLst/>
          </a:prstGeom>
          <a:noFill/>
          <a:ln>
            <a:noFill/>
          </a:ln>
        </p:spPr>
        <p:txBody>
          <a:bodyPr anchorCtr="0" anchor="t" bIns="91425" lIns="91425" rIns="91425" tIns="91425">
            <a:noAutofit/>
          </a:bodyPr>
          <a:lstStyle/>
          <a:p>
            <a:pPr>
              <a:spcBef>
                <a:spcPts val="0"/>
              </a:spcBef>
              <a:buNone/>
            </a:pPr>
            <a:r>
              <a:rPr b="1" lang="en" sz="4800"/>
              <a:t>Introduction</a:t>
            </a:r>
          </a:p>
        </p:txBody>
      </p:sp>
      <p:sp>
        <p:nvSpPr>
          <p:cNvPr id="63" name="Shape 63"/>
          <p:cNvSpPr txBox="1"/>
          <p:nvPr/>
        </p:nvSpPr>
        <p:spPr>
          <a:xfrm>
            <a:off x="1430100" y="1480400"/>
            <a:ext cx="7509000" cy="812399"/>
          </a:xfrm>
          <a:prstGeom prst="rect">
            <a:avLst/>
          </a:prstGeom>
          <a:noFill/>
          <a:ln>
            <a:noFill/>
          </a:ln>
        </p:spPr>
        <p:txBody>
          <a:bodyPr anchorCtr="0" anchor="t" bIns="91425" lIns="91425" rIns="91425" tIns="91425">
            <a:noAutofit/>
          </a:bodyPr>
          <a:lstStyle/>
          <a:p>
            <a:pPr rtl="0">
              <a:spcBef>
                <a:spcPts val="0"/>
              </a:spcBef>
              <a:buNone/>
            </a:pPr>
            <a:r>
              <a:rPr b="1" lang="en" sz="3600"/>
              <a:t>John Schveibinz  </a:t>
            </a:r>
            <a:r>
              <a:rPr b="1" lang="en" sz="2400"/>
              <a:t>BSEE MSEE MAT</a:t>
            </a:r>
          </a:p>
          <a:p>
            <a:pPr rtl="0">
              <a:spcBef>
                <a:spcPts val="0"/>
              </a:spcBef>
              <a:buNone/>
            </a:pPr>
            <a:r>
              <a:rPr b="1" lang="en" sz="2400"/>
              <a:t>Mentor, SCORE Greater Baltimore</a:t>
            </a:r>
          </a:p>
          <a:p>
            <a:pPr>
              <a:spcBef>
                <a:spcPts val="0"/>
              </a:spcBef>
              <a:buNone/>
            </a:pPr>
            <a:r>
              <a:rPr b="1" lang="en" sz="2400"/>
              <a:t>john.schveibinz@paxridge.com</a:t>
            </a:r>
          </a:p>
        </p:txBody>
      </p:sp>
      <p:sp>
        <p:nvSpPr>
          <p:cNvPr id="64" name="Shape 64"/>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65" name="Shape 65"/>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66" name="Shape 66"/>
          <p:cNvSpPr txBox="1"/>
          <p:nvPr/>
        </p:nvSpPr>
        <p:spPr>
          <a:xfrm>
            <a:off x="1423350" y="3191150"/>
            <a:ext cx="5282099" cy="583800"/>
          </a:xfrm>
          <a:prstGeom prst="rect">
            <a:avLst/>
          </a:prstGeom>
          <a:noFill/>
          <a:ln>
            <a:noFill/>
          </a:ln>
        </p:spPr>
        <p:txBody>
          <a:bodyPr anchorCtr="0" anchor="t" bIns="91425" lIns="91425" rIns="91425" tIns="91425">
            <a:noAutofit/>
          </a:bodyPr>
          <a:lstStyle/>
          <a:p>
            <a:pPr>
              <a:spcBef>
                <a:spcPts val="0"/>
              </a:spcBef>
              <a:buNone/>
            </a:pPr>
            <a:r>
              <a:rPr lang="en" sz="2400"/>
              <a:t>Engineer, Entrepreneur, Educator</a:t>
            </a:r>
          </a:p>
        </p:txBody>
      </p:sp>
      <p:sp>
        <p:nvSpPr>
          <p:cNvPr id="67" name="Shape 67"/>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14" name="Shape 314"/>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800"/>
              <a:t>Evaluate &amp; Redesign</a:t>
            </a:r>
          </a:p>
        </p:txBody>
      </p:sp>
      <p:pic>
        <p:nvPicPr>
          <p:cNvPr id="315" name="Shape 315"/>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316" name="Shape 316"/>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317" name="Shape 317"/>
          <p:cNvSpPr txBox="1"/>
          <p:nvPr/>
        </p:nvSpPr>
        <p:spPr>
          <a:xfrm>
            <a:off x="1714500" y="0"/>
            <a:ext cx="5228399" cy="4263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Month 9 - 12</a:t>
            </a:r>
          </a:p>
        </p:txBody>
      </p:sp>
      <p:sp>
        <p:nvSpPr>
          <p:cNvPr id="318" name="Shape 318"/>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319" name="Shape 319"/>
          <p:cNvPicPr preferRelativeResize="0"/>
          <p:nvPr/>
        </p:nvPicPr>
        <p:blipFill>
          <a:blip r:embed="rId4">
            <a:alphaModFix/>
          </a:blip>
          <a:stretch>
            <a:fillRect/>
          </a:stretch>
        </p:blipFill>
        <p:spPr>
          <a:xfrm flipH="1">
            <a:off x="1922399" y="1590250"/>
            <a:ext cx="1519450" cy="2672200"/>
          </a:xfrm>
          <a:prstGeom prst="rect">
            <a:avLst/>
          </a:prstGeom>
          <a:noFill/>
          <a:ln>
            <a:noFill/>
          </a:ln>
        </p:spPr>
      </p:pic>
      <p:sp>
        <p:nvSpPr>
          <p:cNvPr id="320" name="Shape 320"/>
          <p:cNvSpPr txBox="1"/>
          <p:nvPr/>
        </p:nvSpPr>
        <p:spPr>
          <a:xfrm>
            <a:off x="2021775" y="4360800"/>
            <a:ext cx="1888499" cy="426300"/>
          </a:xfrm>
          <a:prstGeom prst="rect">
            <a:avLst/>
          </a:prstGeom>
          <a:noFill/>
          <a:ln>
            <a:noFill/>
          </a:ln>
        </p:spPr>
        <p:txBody>
          <a:bodyPr anchorCtr="0" anchor="t" bIns="91425" lIns="91425" rIns="91425" tIns="91425">
            <a:noAutofit/>
          </a:bodyPr>
          <a:lstStyle/>
          <a:p>
            <a:pPr>
              <a:spcBef>
                <a:spcPts val="0"/>
              </a:spcBef>
              <a:buNone/>
            </a:pPr>
            <a:r>
              <a:rPr b="1" lang="en" sz="3000"/>
              <a:t>LISTEN</a:t>
            </a:r>
          </a:p>
        </p:txBody>
      </p:sp>
      <p:sp>
        <p:nvSpPr>
          <p:cNvPr id="321" name="Shape 321"/>
          <p:cNvSpPr/>
          <p:nvPr/>
        </p:nvSpPr>
        <p:spPr>
          <a:xfrm>
            <a:off x="3626700" y="2696000"/>
            <a:ext cx="778200" cy="757800"/>
          </a:xfrm>
          <a:prstGeom prst="rightArrow">
            <a:avLst>
              <a:gd fmla="val 50000" name="adj1"/>
              <a:gd fmla="val 50000" name="adj2"/>
            </a:avLst>
          </a:prstGeom>
          <a:solidFill>
            <a:schemeClr val="lt2"/>
          </a:solid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322" name="Shape 322"/>
          <p:cNvPicPr preferRelativeResize="0"/>
          <p:nvPr/>
        </p:nvPicPr>
        <p:blipFill>
          <a:blip r:embed="rId5">
            <a:alphaModFix/>
          </a:blip>
          <a:stretch>
            <a:fillRect/>
          </a:stretch>
        </p:blipFill>
        <p:spPr>
          <a:xfrm>
            <a:off x="6866975" y="1961312"/>
            <a:ext cx="1987798" cy="2323275"/>
          </a:xfrm>
          <a:prstGeom prst="rect">
            <a:avLst/>
          </a:prstGeom>
          <a:noFill/>
          <a:ln>
            <a:noFill/>
          </a:ln>
        </p:spPr>
      </p:pic>
      <p:pic>
        <p:nvPicPr>
          <p:cNvPr id="323" name="Shape 323"/>
          <p:cNvPicPr preferRelativeResize="0"/>
          <p:nvPr/>
        </p:nvPicPr>
        <p:blipFill>
          <a:blip r:embed="rId6">
            <a:alphaModFix/>
          </a:blip>
          <a:stretch>
            <a:fillRect/>
          </a:stretch>
        </p:blipFill>
        <p:spPr>
          <a:xfrm>
            <a:off x="4529512" y="1688599"/>
            <a:ext cx="1783714" cy="2672199"/>
          </a:xfrm>
          <a:prstGeom prst="rect">
            <a:avLst/>
          </a:prstGeom>
          <a:noFill/>
          <a:ln>
            <a:noFill/>
          </a:ln>
        </p:spPr>
      </p:pic>
      <p:sp>
        <p:nvSpPr>
          <p:cNvPr id="324" name="Shape 324"/>
          <p:cNvSpPr/>
          <p:nvPr/>
        </p:nvSpPr>
        <p:spPr>
          <a:xfrm>
            <a:off x="6437850" y="2744062"/>
            <a:ext cx="778200" cy="757800"/>
          </a:xfrm>
          <a:prstGeom prst="rightArrow">
            <a:avLst>
              <a:gd fmla="val 50000" name="adj1"/>
              <a:gd fmla="val 50000" name="adj2"/>
            </a:avLst>
          </a:prstGeom>
          <a:solidFill>
            <a:schemeClr val="lt2"/>
          </a:solid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25" name="Shape 325"/>
          <p:cNvSpPr txBox="1"/>
          <p:nvPr/>
        </p:nvSpPr>
        <p:spPr>
          <a:xfrm>
            <a:off x="4648725" y="4360800"/>
            <a:ext cx="1888499" cy="426300"/>
          </a:xfrm>
          <a:prstGeom prst="rect">
            <a:avLst/>
          </a:prstGeom>
          <a:noFill/>
          <a:ln>
            <a:noFill/>
          </a:ln>
        </p:spPr>
        <p:txBody>
          <a:bodyPr anchorCtr="0" anchor="t" bIns="91425" lIns="91425" rIns="91425" tIns="91425">
            <a:noAutofit/>
          </a:bodyPr>
          <a:lstStyle/>
          <a:p>
            <a:pPr lvl="0" rtl="0">
              <a:spcBef>
                <a:spcPts val="0"/>
              </a:spcBef>
              <a:buNone/>
            </a:pPr>
            <a:r>
              <a:rPr b="1" lang="en" sz="3000"/>
              <a:t>THINK</a:t>
            </a:r>
          </a:p>
        </p:txBody>
      </p:sp>
      <p:sp>
        <p:nvSpPr>
          <p:cNvPr id="326" name="Shape 326"/>
          <p:cNvSpPr txBox="1"/>
          <p:nvPr/>
        </p:nvSpPr>
        <p:spPr>
          <a:xfrm>
            <a:off x="7379800" y="4360800"/>
            <a:ext cx="1197300" cy="426300"/>
          </a:xfrm>
          <a:prstGeom prst="rect">
            <a:avLst/>
          </a:prstGeom>
          <a:noFill/>
          <a:ln>
            <a:noFill/>
          </a:ln>
        </p:spPr>
        <p:txBody>
          <a:bodyPr anchorCtr="0" anchor="t" bIns="91425" lIns="91425" rIns="91425" tIns="91425">
            <a:noAutofit/>
          </a:bodyPr>
          <a:lstStyle/>
          <a:p>
            <a:pPr lvl="0" rtl="0">
              <a:spcBef>
                <a:spcPts val="0"/>
              </a:spcBef>
              <a:buNone/>
            </a:pPr>
            <a:r>
              <a:rPr b="1" lang="en" sz="3000"/>
              <a:t>FIX</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2" name="Shape 332"/>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800"/>
              <a:t>Formal Planning</a:t>
            </a:r>
          </a:p>
        </p:txBody>
      </p:sp>
      <p:pic>
        <p:nvPicPr>
          <p:cNvPr id="333" name="Shape 333"/>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334" name="Shape 334"/>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335" name="Shape 335"/>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6" name="Shape 336"/>
          <p:cNvSpPr/>
          <p:nvPr/>
        </p:nvSpPr>
        <p:spPr>
          <a:xfrm>
            <a:off x="2087225" y="1739350"/>
            <a:ext cx="2956799" cy="844799"/>
          </a:xfrm>
          <a:prstGeom prst="rect">
            <a:avLst/>
          </a:prstGeom>
          <a:solidFill>
            <a:srgbClr val="C9DAF8"/>
          </a:solidFill>
          <a:ln cap="flat" cmpd="sng" w="28575">
            <a:solidFill>
              <a:srgbClr val="FF9900"/>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2200"/>
              <a:t>Business</a:t>
            </a:r>
          </a:p>
          <a:p>
            <a:pPr lvl="0" rtl="0" algn="ctr">
              <a:spcBef>
                <a:spcPts val="0"/>
              </a:spcBef>
              <a:buNone/>
            </a:pPr>
            <a:r>
              <a:rPr b="1" lang="en" sz="2200"/>
              <a:t>Plan</a:t>
            </a:r>
          </a:p>
        </p:txBody>
      </p:sp>
      <p:sp>
        <p:nvSpPr>
          <p:cNvPr id="337" name="Shape 337"/>
          <p:cNvSpPr/>
          <p:nvPr/>
        </p:nvSpPr>
        <p:spPr>
          <a:xfrm>
            <a:off x="5320775" y="1739350"/>
            <a:ext cx="2956799" cy="844799"/>
          </a:xfrm>
          <a:prstGeom prst="rect">
            <a:avLst/>
          </a:prstGeom>
          <a:solidFill>
            <a:srgbClr val="C9DAF8"/>
          </a:solidFill>
          <a:ln cap="flat" cmpd="sng" w="28575">
            <a:solidFill>
              <a:srgbClr val="FF9900"/>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2200"/>
              <a:t>Pricing</a:t>
            </a:r>
          </a:p>
          <a:p>
            <a:pPr lvl="0" rtl="0" algn="ctr">
              <a:spcBef>
                <a:spcPts val="0"/>
              </a:spcBef>
              <a:buNone/>
            </a:pPr>
            <a:r>
              <a:rPr b="1" lang="en" sz="2200"/>
              <a:t>Analysis</a:t>
            </a:r>
          </a:p>
        </p:txBody>
      </p:sp>
      <p:sp>
        <p:nvSpPr>
          <p:cNvPr id="338" name="Shape 338"/>
          <p:cNvSpPr/>
          <p:nvPr/>
        </p:nvSpPr>
        <p:spPr>
          <a:xfrm>
            <a:off x="2087225" y="2860825"/>
            <a:ext cx="2956799" cy="844799"/>
          </a:xfrm>
          <a:prstGeom prst="rect">
            <a:avLst/>
          </a:prstGeom>
          <a:solidFill>
            <a:srgbClr val="C9DAF8"/>
          </a:solidFill>
          <a:ln cap="flat" cmpd="sng" w="28575">
            <a:solidFill>
              <a:srgbClr val="FF9900"/>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2200"/>
              <a:t>Market </a:t>
            </a:r>
          </a:p>
          <a:p>
            <a:pPr lvl="0" rtl="0" algn="ctr">
              <a:spcBef>
                <a:spcPts val="0"/>
              </a:spcBef>
              <a:buNone/>
            </a:pPr>
            <a:r>
              <a:rPr b="1" lang="en" sz="2200"/>
              <a:t>Plan</a:t>
            </a:r>
          </a:p>
        </p:txBody>
      </p:sp>
      <p:sp>
        <p:nvSpPr>
          <p:cNvPr id="339" name="Shape 339"/>
          <p:cNvSpPr/>
          <p:nvPr/>
        </p:nvSpPr>
        <p:spPr>
          <a:xfrm>
            <a:off x="5320775" y="2860825"/>
            <a:ext cx="2956799" cy="844799"/>
          </a:xfrm>
          <a:prstGeom prst="rect">
            <a:avLst/>
          </a:prstGeom>
          <a:solidFill>
            <a:srgbClr val="C9DAF8"/>
          </a:solidFill>
          <a:ln cap="flat" cmpd="sng" w="28575">
            <a:solidFill>
              <a:srgbClr val="FF9900"/>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2200"/>
              <a:t>Design</a:t>
            </a:r>
          </a:p>
          <a:p>
            <a:pPr lvl="0" rtl="0" algn="ctr">
              <a:spcBef>
                <a:spcPts val="0"/>
              </a:spcBef>
              <a:buNone/>
            </a:pPr>
            <a:r>
              <a:rPr b="1" lang="en" sz="2200"/>
              <a:t>Documents</a:t>
            </a:r>
          </a:p>
        </p:txBody>
      </p:sp>
      <p:sp>
        <p:nvSpPr>
          <p:cNvPr id="340" name="Shape 340"/>
          <p:cNvSpPr/>
          <p:nvPr/>
        </p:nvSpPr>
        <p:spPr>
          <a:xfrm>
            <a:off x="2087225" y="3982300"/>
            <a:ext cx="2956799" cy="844799"/>
          </a:xfrm>
          <a:prstGeom prst="rect">
            <a:avLst/>
          </a:prstGeom>
          <a:solidFill>
            <a:srgbClr val="C9DAF8"/>
          </a:solidFill>
          <a:ln cap="flat" cmpd="sng" w="28575">
            <a:solidFill>
              <a:srgbClr val="FF9900"/>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2200"/>
              <a:t>IP</a:t>
            </a:r>
          </a:p>
          <a:p>
            <a:pPr lvl="0" rtl="0" algn="ctr">
              <a:spcBef>
                <a:spcPts val="0"/>
              </a:spcBef>
              <a:buNone/>
            </a:pPr>
            <a:r>
              <a:rPr b="1" lang="en" sz="2200"/>
              <a:t>Protections</a:t>
            </a:r>
          </a:p>
        </p:txBody>
      </p:sp>
      <p:sp>
        <p:nvSpPr>
          <p:cNvPr id="341" name="Shape 341"/>
          <p:cNvSpPr/>
          <p:nvPr/>
        </p:nvSpPr>
        <p:spPr>
          <a:xfrm>
            <a:off x="5320775" y="3982300"/>
            <a:ext cx="2956799" cy="844799"/>
          </a:xfrm>
          <a:prstGeom prst="rect">
            <a:avLst/>
          </a:prstGeom>
          <a:solidFill>
            <a:srgbClr val="C9DAF8"/>
          </a:solid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solidFill>
                  <a:srgbClr val="FF0000"/>
                </a:solidFill>
              </a:rPr>
              <a:t>And more...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47" name="Shape 347"/>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400"/>
              <a:t>Minimum Viable Product</a:t>
            </a:r>
          </a:p>
        </p:txBody>
      </p:sp>
      <p:pic>
        <p:nvPicPr>
          <p:cNvPr id="348" name="Shape 348"/>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349" name="Shape 349"/>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350" name="Shape 350"/>
          <p:cNvSpPr txBox="1"/>
          <p:nvPr/>
        </p:nvSpPr>
        <p:spPr>
          <a:xfrm>
            <a:off x="1714500" y="0"/>
            <a:ext cx="5228399" cy="4263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Month 12 - 15</a:t>
            </a:r>
          </a:p>
        </p:txBody>
      </p:sp>
      <p:sp>
        <p:nvSpPr>
          <p:cNvPr id="351" name="Shape 351"/>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nvGrpSpPr>
          <p:cNvPr id="352" name="Shape 352"/>
          <p:cNvGrpSpPr/>
          <p:nvPr/>
        </p:nvGrpSpPr>
        <p:grpSpPr>
          <a:xfrm>
            <a:off x="1631895" y="1477750"/>
            <a:ext cx="2558274" cy="1312249"/>
            <a:chOff x="1479495" y="1477750"/>
            <a:chExt cx="2558274" cy="1312249"/>
          </a:xfrm>
        </p:grpSpPr>
        <p:pic>
          <p:nvPicPr>
            <p:cNvPr id="353" name="Shape 353"/>
            <p:cNvPicPr preferRelativeResize="0"/>
            <p:nvPr/>
          </p:nvPicPr>
          <p:blipFill>
            <a:blip r:embed="rId4">
              <a:alphaModFix/>
            </a:blip>
            <a:stretch>
              <a:fillRect/>
            </a:stretch>
          </p:blipFill>
          <p:spPr>
            <a:xfrm>
              <a:off x="1479495" y="1477750"/>
              <a:ext cx="2558274" cy="1312249"/>
            </a:xfrm>
            <a:prstGeom prst="rect">
              <a:avLst/>
            </a:prstGeom>
            <a:noFill/>
            <a:ln>
              <a:noFill/>
            </a:ln>
          </p:spPr>
        </p:pic>
        <p:cxnSp>
          <p:nvCxnSpPr>
            <p:cNvPr id="354" name="Shape 354"/>
            <p:cNvCxnSpPr/>
            <p:nvPr/>
          </p:nvCxnSpPr>
          <p:spPr>
            <a:xfrm flipH="1" rot="10800000">
              <a:off x="1801475" y="1751700"/>
              <a:ext cx="422399" cy="173999"/>
            </a:xfrm>
            <a:prstGeom prst="straightConnector1">
              <a:avLst/>
            </a:prstGeom>
            <a:noFill/>
            <a:ln cap="flat" cmpd="sng" w="9525">
              <a:solidFill>
                <a:schemeClr val="dk2"/>
              </a:solidFill>
              <a:prstDash val="solid"/>
              <a:round/>
              <a:headEnd len="lg" w="lg" type="none"/>
              <a:tailEnd len="lg" w="lg" type="none"/>
            </a:ln>
          </p:spPr>
        </p:cxnSp>
        <p:cxnSp>
          <p:nvCxnSpPr>
            <p:cNvPr id="355" name="Shape 355"/>
            <p:cNvCxnSpPr/>
            <p:nvPr/>
          </p:nvCxnSpPr>
          <p:spPr>
            <a:xfrm flipH="1" rot="10800000">
              <a:off x="1891750" y="1829550"/>
              <a:ext cx="422399" cy="173999"/>
            </a:xfrm>
            <a:prstGeom prst="straightConnector1">
              <a:avLst/>
            </a:prstGeom>
            <a:noFill/>
            <a:ln cap="flat" cmpd="sng" w="9525">
              <a:solidFill>
                <a:schemeClr val="dk2"/>
              </a:solidFill>
              <a:prstDash val="solid"/>
              <a:round/>
              <a:headEnd len="lg" w="lg" type="none"/>
              <a:tailEnd len="lg" w="lg" type="none"/>
            </a:ln>
          </p:spPr>
        </p:cxnSp>
        <p:cxnSp>
          <p:nvCxnSpPr>
            <p:cNvPr id="356" name="Shape 356"/>
            <p:cNvCxnSpPr/>
            <p:nvPr/>
          </p:nvCxnSpPr>
          <p:spPr>
            <a:xfrm flipH="1" rot="10800000">
              <a:off x="1957175" y="1925700"/>
              <a:ext cx="422399" cy="173999"/>
            </a:xfrm>
            <a:prstGeom prst="straightConnector1">
              <a:avLst/>
            </a:prstGeom>
            <a:noFill/>
            <a:ln cap="flat" cmpd="sng" w="9525">
              <a:solidFill>
                <a:schemeClr val="dk2"/>
              </a:solidFill>
              <a:prstDash val="solid"/>
              <a:round/>
              <a:headEnd len="lg" w="lg" type="none"/>
              <a:tailEnd len="lg" w="lg" type="none"/>
            </a:ln>
          </p:spPr>
        </p:cxnSp>
        <p:sp>
          <p:nvSpPr>
            <p:cNvPr id="357" name="Shape 357"/>
            <p:cNvSpPr/>
            <p:nvPr/>
          </p:nvSpPr>
          <p:spPr>
            <a:xfrm>
              <a:off x="2087225" y="2161750"/>
              <a:ext cx="226799" cy="1739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8" name="Shape 358"/>
            <p:cNvSpPr/>
            <p:nvPr/>
          </p:nvSpPr>
          <p:spPr>
            <a:xfrm>
              <a:off x="2314025" y="2046875"/>
              <a:ext cx="226799" cy="17399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9" name="Shape 359"/>
            <p:cNvSpPr/>
            <p:nvPr/>
          </p:nvSpPr>
          <p:spPr>
            <a:xfrm>
              <a:off x="2571750" y="1602675"/>
              <a:ext cx="670900" cy="211225"/>
            </a:xfrm>
            <a:custGeom>
              <a:pathLst>
                <a:path extrusionOk="0" h="8449" w="26836">
                  <a:moveTo>
                    <a:pt x="0" y="2982"/>
                  </a:moveTo>
                  <a:lnTo>
                    <a:pt x="6957" y="8449"/>
                  </a:lnTo>
                  <a:lnTo>
                    <a:pt x="26836" y="3976"/>
                  </a:lnTo>
                  <a:lnTo>
                    <a:pt x="21866" y="0"/>
                  </a:lnTo>
                  <a:close/>
                </a:path>
              </a:pathLst>
            </a:custGeom>
            <a:solidFill>
              <a:schemeClr val="lt2"/>
            </a:solidFill>
            <a:ln cap="flat" cmpd="sng" w="9525">
              <a:solidFill>
                <a:schemeClr val="dk2"/>
              </a:solidFill>
              <a:prstDash val="solid"/>
              <a:round/>
              <a:headEnd len="lg" w="lg" type="none"/>
              <a:tailEnd len="lg" w="lg" type="none"/>
            </a:ln>
          </p:spPr>
        </p:sp>
        <p:cxnSp>
          <p:nvCxnSpPr>
            <p:cNvPr id="360" name="Shape 360"/>
            <p:cNvCxnSpPr/>
            <p:nvPr/>
          </p:nvCxnSpPr>
          <p:spPr>
            <a:xfrm flipH="1" rot="10800000">
              <a:off x="2816325" y="1801499"/>
              <a:ext cx="550500" cy="124200"/>
            </a:xfrm>
            <a:prstGeom prst="straightConnector1">
              <a:avLst/>
            </a:prstGeom>
            <a:noFill/>
            <a:ln cap="flat" cmpd="sng" w="9525">
              <a:solidFill>
                <a:schemeClr val="dk2"/>
              </a:solidFill>
              <a:prstDash val="solid"/>
              <a:round/>
              <a:headEnd len="lg" w="lg" type="none"/>
              <a:tailEnd len="lg" w="lg" type="none"/>
            </a:ln>
          </p:spPr>
        </p:cxnSp>
        <p:cxnSp>
          <p:nvCxnSpPr>
            <p:cNvPr id="361" name="Shape 361"/>
            <p:cNvCxnSpPr/>
            <p:nvPr/>
          </p:nvCxnSpPr>
          <p:spPr>
            <a:xfrm flipH="1" rot="10800000">
              <a:off x="2919025" y="1854449"/>
              <a:ext cx="550500" cy="124200"/>
            </a:xfrm>
            <a:prstGeom prst="straightConnector1">
              <a:avLst/>
            </a:prstGeom>
            <a:noFill/>
            <a:ln cap="flat" cmpd="sng" w="9525">
              <a:solidFill>
                <a:schemeClr val="dk2"/>
              </a:solidFill>
              <a:prstDash val="solid"/>
              <a:round/>
              <a:headEnd len="lg" w="lg" type="none"/>
              <a:tailEnd len="lg" w="lg" type="none"/>
            </a:ln>
          </p:spPr>
        </p:cxnSp>
      </p:grpSp>
      <p:sp>
        <p:nvSpPr>
          <p:cNvPr id="362" name="Shape 362"/>
          <p:cNvSpPr txBox="1"/>
          <p:nvPr/>
        </p:nvSpPr>
        <p:spPr>
          <a:xfrm>
            <a:off x="2301675" y="2578800"/>
            <a:ext cx="1888499" cy="426300"/>
          </a:xfrm>
          <a:prstGeom prst="rect">
            <a:avLst/>
          </a:prstGeom>
          <a:noFill/>
          <a:ln>
            <a:noFill/>
          </a:ln>
        </p:spPr>
        <p:txBody>
          <a:bodyPr anchorCtr="0" anchor="t" bIns="91425" lIns="91425" rIns="91425" tIns="91425">
            <a:noAutofit/>
          </a:bodyPr>
          <a:lstStyle/>
          <a:p>
            <a:pPr lvl="0" rtl="0">
              <a:spcBef>
                <a:spcPts val="0"/>
              </a:spcBef>
              <a:buNone/>
            </a:pPr>
            <a:r>
              <a:rPr b="1" lang="en" sz="3000"/>
              <a:t>Design</a:t>
            </a:r>
          </a:p>
        </p:txBody>
      </p:sp>
      <p:sp>
        <p:nvSpPr>
          <p:cNvPr id="363" name="Shape 363"/>
          <p:cNvSpPr/>
          <p:nvPr/>
        </p:nvSpPr>
        <p:spPr>
          <a:xfrm>
            <a:off x="4705825" y="1677250"/>
            <a:ext cx="782699" cy="777299"/>
          </a:xfrm>
          <a:prstGeom prst="plus">
            <a:avLst>
              <a:gd fmla="val 39959" name="adj"/>
            </a:avLst>
          </a:prstGeom>
          <a:solidFill>
            <a:schemeClr val="lt2"/>
          </a:solidFill>
          <a:ln cap="flat" cmpd="sng" w="2857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364" name="Shape 364"/>
          <p:cNvPicPr preferRelativeResize="0"/>
          <p:nvPr/>
        </p:nvPicPr>
        <p:blipFill rotWithShape="1">
          <a:blip r:embed="rId5">
            <a:alphaModFix/>
          </a:blip>
          <a:srcRect b="0" l="60748" r="0" t="37503"/>
          <a:stretch/>
        </p:blipFill>
        <p:spPr>
          <a:xfrm>
            <a:off x="6295175" y="1376442"/>
            <a:ext cx="1393200" cy="1550407"/>
          </a:xfrm>
          <a:prstGeom prst="rect">
            <a:avLst/>
          </a:prstGeom>
          <a:noFill/>
          <a:ln>
            <a:noFill/>
          </a:ln>
        </p:spPr>
      </p:pic>
      <p:sp>
        <p:nvSpPr>
          <p:cNvPr id="365" name="Shape 365"/>
          <p:cNvSpPr txBox="1"/>
          <p:nvPr/>
        </p:nvSpPr>
        <p:spPr>
          <a:xfrm>
            <a:off x="6705150" y="2637600"/>
            <a:ext cx="2183400" cy="426300"/>
          </a:xfrm>
          <a:prstGeom prst="rect">
            <a:avLst/>
          </a:prstGeom>
          <a:noFill/>
          <a:ln>
            <a:noFill/>
          </a:ln>
        </p:spPr>
        <p:txBody>
          <a:bodyPr anchorCtr="0" anchor="t" bIns="91425" lIns="91425" rIns="91425" tIns="91425">
            <a:noAutofit/>
          </a:bodyPr>
          <a:lstStyle/>
          <a:p>
            <a:pPr lvl="0" rtl="0">
              <a:spcBef>
                <a:spcPts val="0"/>
              </a:spcBef>
              <a:buNone/>
            </a:pPr>
            <a:r>
              <a:rPr b="1" lang="en" sz="3000"/>
              <a:t>Prototype</a:t>
            </a:r>
          </a:p>
        </p:txBody>
      </p:sp>
      <p:sp>
        <p:nvSpPr>
          <p:cNvPr id="366" name="Shape 366"/>
          <p:cNvSpPr/>
          <p:nvPr/>
        </p:nvSpPr>
        <p:spPr>
          <a:xfrm>
            <a:off x="4705825" y="2926850"/>
            <a:ext cx="782699" cy="683399"/>
          </a:xfrm>
          <a:prstGeom prst="downArrow">
            <a:avLst>
              <a:gd fmla="val 50000" name="adj1"/>
              <a:gd fmla="val 50000" name="adj2"/>
            </a:avLst>
          </a:prstGeom>
          <a:solidFill>
            <a:schemeClr val="lt2"/>
          </a:solidFill>
          <a:ln cap="flat" cmpd="sng" w="2857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7" name="Shape 367"/>
          <p:cNvSpPr txBox="1"/>
          <p:nvPr/>
        </p:nvSpPr>
        <p:spPr>
          <a:xfrm>
            <a:off x="2012700" y="3841450"/>
            <a:ext cx="6534899" cy="1049399"/>
          </a:xfrm>
          <a:prstGeom prst="rect">
            <a:avLst/>
          </a:prstGeom>
          <a:solidFill>
            <a:srgbClr val="FFFF00"/>
          </a:solidFill>
          <a:ln cap="flat" cmpd="sng" w="28575">
            <a:solidFill>
              <a:srgbClr val="000000"/>
            </a:solidFill>
            <a:prstDash val="solid"/>
            <a:round/>
            <a:headEnd len="med" w="med" type="none"/>
            <a:tailEnd len="med" w="med" type="none"/>
          </a:ln>
        </p:spPr>
        <p:txBody>
          <a:bodyPr anchorCtr="0" anchor="t" bIns="91425" lIns="91425" rIns="91425" tIns="91425">
            <a:noAutofit/>
          </a:bodyPr>
          <a:lstStyle/>
          <a:p>
            <a:pPr algn="ctr">
              <a:spcBef>
                <a:spcPts val="0"/>
              </a:spcBef>
              <a:buNone/>
            </a:pPr>
            <a:r>
              <a:rPr b="1" lang="en" sz="3000"/>
              <a:t>Simplest Product That Provides the Most Customer Value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3" name="Shape 373"/>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400"/>
              <a:t>MVP Examples</a:t>
            </a:r>
          </a:p>
        </p:txBody>
      </p:sp>
      <p:pic>
        <p:nvPicPr>
          <p:cNvPr id="374" name="Shape 374"/>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375" name="Shape 375"/>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376" name="Shape 376"/>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377" name="Shape 377"/>
          <p:cNvPicPr preferRelativeResize="0"/>
          <p:nvPr/>
        </p:nvPicPr>
        <p:blipFill>
          <a:blip r:embed="rId4">
            <a:alphaModFix/>
          </a:blip>
          <a:stretch>
            <a:fillRect/>
          </a:stretch>
        </p:blipFill>
        <p:spPr>
          <a:xfrm>
            <a:off x="2261150" y="2143251"/>
            <a:ext cx="2041868" cy="751549"/>
          </a:xfrm>
          <a:prstGeom prst="rect">
            <a:avLst/>
          </a:prstGeom>
          <a:noFill/>
          <a:ln>
            <a:noFill/>
          </a:ln>
        </p:spPr>
      </p:pic>
      <p:sp>
        <p:nvSpPr>
          <p:cNvPr id="378" name="Shape 378"/>
          <p:cNvSpPr txBox="1"/>
          <p:nvPr/>
        </p:nvSpPr>
        <p:spPr>
          <a:xfrm>
            <a:off x="1721950" y="1396275"/>
            <a:ext cx="2845200" cy="461399"/>
          </a:xfrm>
          <a:prstGeom prst="rect">
            <a:avLst/>
          </a:prstGeom>
          <a:noFill/>
          <a:ln>
            <a:noFill/>
          </a:ln>
        </p:spPr>
        <p:txBody>
          <a:bodyPr anchorCtr="0" anchor="t" bIns="91425" lIns="91425" rIns="91425" tIns="91425">
            <a:noAutofit/>
          </a:bodyPr>
          <a:lstStyle/>
          <a:p>
            <a:pPr>
              <a:spcBef>
                <a:spcPts val="0"/>
              </a:spcBef>
              <a:buNone/>
            </a:pPr>
            <a:r>
              <a:rPr b="1" lang="en" sz="2400"/>
              <a:t>Ultimate Product</a:t>
            </a:r>
          </a:p>
        </p:txBody>
      </p:sp>
      <p:sp>
        <p:nvSpPr>
          <p:cNvPr id="379" name="Shape 379"/>
          <p:cNvSpPr txBox="1"/>
          <p:nvPr/>
        </p:nvSpPr>
        <p:spPr>
          <a:xfrm>
            <a:off x="5136050" y="1396275"/>
            <a:ext cx="4037999" cy="461399"/>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FF0000"/>
                </a:solidFill>
              </a:rPr>
              <a:t>Minimum Viable Product</a:t>
            </a:r>
          </a:p>
        </p:txBody>
      </p:sp>
      <p:pic>
        <p:nvPicPr>
          <p:cNvPr id="380" name="Shape 380"/>
          <p:cNvPicPr preferRelativeResize="0"/>
          <p:nvPr/>
        </p:nvPicPr>
        <p:blipFill>
          <a:blip r:embed="rId5">
            <a:alphaModFix/>
          </a:blip>
          <a:stretch>
            <a:fillRect/>
          </a:stretch>
        </p:blipFill>
        <p:spPr>
          <a:xfrm>
            <a:off x="6421073" y="2070950"/>
            <a:ext cx="1393199" cy="761615"/>
          </a:xfrm>
          <a:prstGeom prst="rect">
            <a:avLst/>
          </a:prstGeom>
          <a:noFill/>
          <a:ln>
            <a:noFill/>
          </a:ln>
        </p:spPr>
      </p:pic>
      <p:pic>
        <p:nvPicPr>
          <p:cNvPr id="381" name="Shape 381"/>
          <p:cNvPicPr preferRelativeResize="0"/>
          <p:nvPr/>
        </p:nvPicPr>
        <p:blipFill>
          <a:blip r:embed="rId6">
            <a:alphaModFix/>
          </a:blip>
          <a:stretch>
            <a:fillRect/>
          </a:stretch>
        </p:blipFill>
        <p:spPr>
          <a:xfrm>
            <a:off x="2989175" y="3329600"/>
            <a:ext cx="1091300" cy="1535874"/>
          </a:xfrm>
          <a:prstGeom prst="rect">
            <a:avLst/>
          </a:prstGeom>
          <a:noFill/>
          <a:ln>
            <a:noFill/>
          </a:ln>
        </p:spPr>
      </p:pic>
      <p:pic>
        <p:nvPicPr>
          <p:cNvPr id="382" name="Shape 382"/>
          <p:cNvPicPr preferRelativeResize="0"/>
          <p:nvPr/>
        </p:nvPicPr>
        <p:blipFill>
          <a:blip r:embed="rId7">
            <a:alphaModFix/>
          </a:blip>
          <a:stretch>
            <a:fillRect/>
          </a:stretch>
        </p:blipFill>
        <p:spPr>
          <a:xfrm>
            <a:off x="6596199" y="3703150"/>
            <a:ext cx="1049400" cy="1049400"/>
          </a:xfrm>
          <a:prstGeom prst="rect">
            <a:avLst/>
          </a:prstGeom>
          <a:noFill/>
          <a:ln>
            <a:noFill/>
          </a:ln>
        </p:spPr>
      </p:pic>
      <p:pic>
        <p:nvPicPr>
          <p:cNvPr id="383" name="Shape 383"/>
          <p:cNvPicPr preferRelativeResize="0"/>
          <p:nvPr/>
        </p:nvPicPr>
        <p:blipFill>
          <a:blip r:embed="rId8">
            <a:alphaModFix/>
          </a:blip>
          <a:stretch>
            <a:fillRect/>
          </a:stretch>
        </p:blipFill>
        <p:spPr>
          <a:xfrm>
            <a:off x="5583743" y="2011200"/>
            <a:ext cx="756499" cy="1140950"/>
          </a:xfrm>
          <a:prstGeom prst="rect">
            <a:avLst/>
          </a:prstGeom>
          <a:noFill/>
          <a:ln>
            <a:noFill/>
          </a:ln>
        </p:spPr>
      </p:pic>
      <p:pic>
        <p:nvPicPr>
          <p:cNvPr id="384" name="Shape 384"/>
          <p:cNvPicPr preferRelativeResize="0"/>
          <p:nvPr/>
        </p:nvPicPr>
        <p:blipFill>
          <a:blip r:embed="rId8">
            <a:alphaModFix/>
          </a:blip>
          <a:stretch>
            <a:fillRect/>
          </a:stretch>
        </p:blipFill>
        <p:spPr>
          <a:xfrm>
            <a:off x="1392818" y="2011200"/>
            <a:ext cx="756499" cy="1140950"/>
          </a:xfrm>
          <a:prstGeom prst="rect">
            <a:avLst/>
          </a:prstGeom>
          <a:noFill/>
          <a:ln>
            <a:noFill/>
          </a:ln>
        </p:spPr>
      </p:pic>
      <p:pic>
        <p:nvPicPr>
          <p:cNvPr id="385" name="Shape 385"/>
          <p:cNvPicPr preferRelativeResize="0"/>
          <p:nvPr/>
        </p:nvPicPr>
        <p:blipFill>
          <a:blip r:embed="rId8">
            <a:alphaModFix/>
          </a:blip>
          <a:stretch>
            <a:fillRect/>
          </a:stretch>
        </p:blipFill>
        <p:spPr>
          <a:xfrm>
            <a:off x="1876618" y="3767075"/>
            <a:ext cx="756499" cy="1140950"/>
          </a:xfrm>
          <a:prstGeom prst="rect">
            <a:avLst/>
          </a:prstGeom>
          <a:noFill/>
          <a:ln>
            <a:noFill/>
          </a:ln>
        </p:spPr>
      </p:pic>
      <p:pic>
        <p:nvPicPr>
          <p:cNvPr id="386" name="Shape 386"/>
          <p:cNvPicPr preferRelativeResize="0"/>
          <p:nvPr/>
        </p:nvPicPr>
        <p:blipFill>
          <a:blip r:embed="rId8">
            <a:alphaModFix/>
          </a:blip>
          <a:stretch>
            <a:fillRect/>
          </a:stretch>
        </p:blipFill>
        <p:spPr>
          <a:xfrm>
            <a:off x="5507555" y="3699437"/>
            <a:ext cx="756499" cy="1140950"/>
          </a:xfrm>
          <a:prstGeom prst="rect">
            <a:avLst/>
          </a:prstGeom>
          <a:noFill/>
          <a:ln>
            <a:noFill/>
          </a:ln>
        </p:spPr>
      </p:pic>
      <p:pic>
        <p:nvPicPr>
          <p:cNvPr id="387" name="Shape 387"/>
          <p:cNvPicPr preferRelativeResize="0"/>
          <p:nvPr/>
        </p:nvPicPr>
        <p:blipFill>
          <a:blip r:embed="rId9">
            <a:alphaModFix/>
          </a:blip>
          <a:stretch>
            <a:fillRect/>
          </a:stretch>
        </p:blipFill>
        <p:spPr>
          <a:xfrm>
            <a:off x="7851399" y="4050198"/>
            <a:ext cx="653475" cy="682275"/>
          </a:xfrm>
          <a:prstGeom prst="rect">
            <a:avLst/>
          </a:prstGeom>
          <a:noFill/>
          <a:ln>
            <a:noFill/>
          </a:ln>
        </p:spPr>
      </p:pic>
      <p:cxnSp>
        <p:nvCxnSpPr>
          <p:cNvPr id="388" name="Shape 388"/>
          <p:cNvCxnSpPr/>
          <p:nvPr/>
        </p:nvCxnSpPr>
        <p:spPr>
          <a:xfrm>
            <a:off x="4919875" y="1428750"/>
            <a:ext cx="0" cy="3516000"/>
          </a:xfrm>
          <a:prstGeom prst="straightConnector1">
            <a:avLst/>
          </a:prstGeom>
          <a:noFill/>
          <a:ln cap="flat" cmpd="sng" w="28575">
            <a:solidFill>
              <a:schemeClr val="dk2"/>
            </a:solidFill>
            <a:prstDash val="solid"/>
            <a:round/>
            <a:headEnd len="lg" w="lg" type="none"/>
            <a:tailEnd len="lg" w="lg" type="none"/>
          </a:ln>
        </p:spPr>
      </p:cxnSp>
      <p:cxnSp>
        <p:nvCxnSpPr>
          <p:cNvPr id="389" name="Shape 389"/>
          <p:cNvCxnSpPr/>
          <p:nvPr/>
        </p:nvCxnSpPr>
        <p:spPr>
          <a:xfrm>
            <a:off x="1329350" y="3230225"/>
            <a:ext cx="7628399" cy="0"/>
          </a:xfrm>
          <a:prstGeom prst="straightConnector1">
            <a:avLst/>
          </a:prstGeom>
          <a:noFill/>
          <a:ln cap="flat" cmpd="sng" w="28575">
            <a:solidFill>
              <a:schemeClr val="dk2"/>
            </a:solidFill>
            <a:prstDash val="solid"/>
            <a:round/>
            <a:headEnd len="lg" w="lg" type="none"/>
            <a:tailEnd len="lg" w="lg" type="none"/>
          </a:ln>
        </p:spPr>
      </p:cxnSp>
      <p:cxnSp>
        <p:nvCxnSpPr>
          <p:cNvPr id="390" name="Shape 390"/>
          <p:cNvCxnSpPr/>
          <p:nvPr/>
        </p:nvCxnSpPr>
        <p:spPr>
          <a:xfrm>
            <a:off x="1376850" y="1904175"/>
            <a:ext cx="7628399" cy="0"/>
          </a:xfrm>
          <a:prstGeom prst="straightConnector1">
            <a:avLst/>
          </a:prstGeom>
          <a:noFill/>
          <a:ln cap="flat" cmpd="sng" w="28575">
            <a:solidFill>
              <a:schemeClr val="dk2"/>
            </a:solidFill>
            <a:prstDash val="solid"/>
            <a:round/>
            <a:headEnd len="lg" w="lg" type="none"/>
            <a:tailEnd len="lg" w="lg" type="none"/>
          </a:ln>
        </p:spPr>
      </p:cxn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96" name="Shape 396"/>
          <p:cNvSpPr txBox="1"/>
          <p:nvPr/>
        </p:nvSpPr>
        <p:spPr>
          <a:xfrm>
            <a:off x="1645950" y="346875"/>
            <a:ext cx="7090199" cy="1049399"/>
          </a:xfrm>
          <a:prstGeom prst="rect">
            <a:avLst/>
          </a:prstGeom>
          <a:noFill/>
          <a:ln>
            <a:noFill/>
          </a:ln>
        </p:spPr>
        <p:txBody>
          <a:bodyPr anchorCtr="0" anchor="t" bIns="91425" lIns="91425" rIns="91425" tIns="91425">
            <a:noAutofit/>
          </a:bodyPr>
          <a:lstStyle/>
          <a:p>
            <a:pPr lvl="0" rtl="0">
              <a:spcBef>
                <a:spcPts val="0"/>
              </a:spcBef>
              <a:buNone/>
            </a:pPr>
            <a:r>
              <a:rPr b="1" lang="en" sz="4800"/>
              <a:t>Beta Test</a:t>
            </a:r>
          </a:p>
        </p:txBody>
      </p:sp>
      <p:pic>
        <p:nvPicPr>
          <p:cNvPr id="397" name="Shape 397"/>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398" name="Shape 398"/>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399" name="Shape 399"/>
          <p:cNvSpPr txBox="1"/>
          <p:nvPr/>
        </p:nvSpPr>
        <p:spPr>
          <a:xfrm>
            <a:off x="1645950" y="0"/>
            <a:ext cx="5296799" cy="4263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Month 15 - 18</a:t>
            </a:r>
          </a:p>
        </p:txBody>
      </p:sp>
      <p:sp>
        <p:nvSpPr>
          <p:cNvPr id="400" name="Shape 400"/>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01" name="Shape 401"/>
          <p:cNvSpPr txBox="1"/>
          <p:nvPr/>
        </p:nvSpPr>
        <p:spPr>
          <a:xfrm>
            <a:off x="1909300" y="1751775"/>
            <a:ext cx="5789700" cy="770399"/>
          </a:xfrm>
          <a:prstGeom prst="rect">
            <a:avLst/>
          </a:prstGeom>
          <a:noFill/>
          <a:ln>
            <a:noFill/>
          </a:ln>
        </p:spPr>
        <p:txBody>
          <a:bodyPr anchorCtr="0" anchor="t" bIns="91425" lIns="91425" rIns="91425" tIns="91425">
            <a:noAutofit/>
          </a:bodyPr>
          <a:lstStyle/>
          <a:p>
            <a:pPr>
              <a:spcBef>
                <a:spcPts val="0"/>
              </a:spcBef>
              <a:buNone/>
            </a:pPr>
            <a:r>
              <a:rPr lang="en" sz="9600">
                <a:latin typeface="Impact"/>
                <a:ea typeface="Impact"/>
                <a:cs typeface="Impact"/>
                <a:sym typeface="Impact"/>
              </a:rPr>
              <a:t>H u g e</a:t>
            </a:r>
            <a:r>
              <a:rPr lang="en" sz="9600"/>
              <a:t> </a:t>
            </a:r>
            <a:r>
              <a:rPr b="1" lang="en" sz="3600"/>
              <a:t>Topic</a:t>
            </a:r>
            <a:r>
              <a:rPr lang="en" sz="3600"/>
              <a:t>...</a:t>
            </a:r>
          </a:p>
        </p:txBody>
      </p:sp>
      <p:sp>
        <p:nvSpPr>
          <p:cNvPr id="402" name="Shape 402"/>
          <p:cNvSpPr txBox="1"/>
          <p:nvPr/>
        </p:nvSpPr>
        <p:spPr>
          <a:xfrm>
            <a:off x="2509625" y="3714750"/>
            <a:ext cx="5296799" cy="770399"/>
          </a:xfrm>
          <a:prstGeom prst="rect">
            <a:avLst/>
          </a:prstGeom>
          <a:noFill/>
          <a:ln>
            <a:noFill/>
          </a:ln>
        </p:spPr>
        <p:txBody>
          <a:bodyPr anchorCtr="0" anchor="t" bIns="91425" lIns="91425" rIns="91425" tIns="91425">
            <a:noAutofit/>
          </a:bodyPr>
          <a:lstStyle/>
          <a:p>
            <a:pPr>
              <a:spcBef>
                <a:spcPts val="0"/>
              </a:spcBef>
              <a:buNone/>
            </a:pPr>
            <a:r>
              <a:rPr lang="en" sz="3600"/>
              <a:t>To be continued...</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408" name="Shape 408"/>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409" name="Shape 409"/>
          <p:cNvSpPr txBox="1"/>
          <p:nvPr/>
        </p:nvSpPr>
        <p:spPr>
          <a:xfrm>
            <a:off x="1486550" y="237850"/>
            <a:ext cx="7249500" cy="1158299"/>
          </a:xfrm>
          <a:prstGeom prst="rect">
            <a:avLst/>
          </a:prstGeom>
          <a:noFill/>
          <a:ln>
            <a:noFill/>
          </a:ln>
        </p:spPr>
        <p:txBody>
          <a:bodyPr anchorCtr="0" anchor="t" bIns="91425" lIns="91425" rIns="91425" tIns="91425">
            <a:noAutofit/>
          </a:bodyPr>
          <a:lstStyle/>
          <a:p>
            <a:pPr lvl="0" rtl="0">
              <a:spcBef>
                <a:spcPts val="0"/>
              </a:spcBef>
              <a:buNone/>
            </a:pPr>
            <a:r>
              <a:rPr b="1" lang="en" sz="4800"/>
              <a:t>Business Opportunity!</a:t>
            </a:r>
          </a:p>
        </p:txBody>
      </p:sp>
      <p:sp>
        <p:nvSpPr>
          <p:cNvPr id="410" name="Shape 410"/>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1" name="Shape 411"/>
          <p:cNvSpPr txBox="1"/>
          <p:nvPr/>
        </p:nvSpPr>
        <p:spPr>
          <a:xfrm>
            <a:off x="1615400" y="1412775"/>
            <a:ext cx="6695699" cy="1645199"/>
          </a:xfrm>
          <a:prstGeom prst="rect">
            <a:avLst/>
          </a:prstGeom>
          <a:noFill/>
          <a:ln>
            <a:noFill/>
          </a:ln>
        </p:spPr>
        <p:txBody>
          <a:bodyPr anchorCtr="0" anchor="t" bIns="91425" lIns="91425" rIns="91425" tIns="91425">
            <a:noAutofit/>
          </a:bodyPr>
          <a:lstStyle/>
          <a:p>
            <a:pPr>
              <a:spcBef>
                <a:spcPts val="0"/>
              </a:spcBef>
              <a:buNone/>
            </a:pPr>
            <a:r>
              <a:rPr lang="en" sz="4800">
                <a:latin typeface="Georgia"/>
                <a:ea typeface="Georgia"/>
                <a:cs typeface="Georgia"/>
                <a:sym typeface="Georgia"/>
              </a:rPr>
              <a:t>On the way over here today, I noticed...</a:t>
            </a:r>
          </a:p>
        </p:txBody>
      </p:sp>
      <p:sp>
        <p:nvSpPr>
          <p:cNvPr id="412" name="Shape 412"/>
          <p:cNvSpPr/>
          <p:nvPr/>
        </p:nvSpPr>
        <p:spPr>
          <a:xfrm>
            <a:off x="1840250" y="3201050"/>
            <a:ext cx="7168200" cy="16451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13" name="Shape 413"/>
          <p:cNvSpPr txBox="1"/>
          <p:nvPr/>
        </p:nvSpPr>
        <p:spPr>
          <a:xfrm>
            <a:off x="1912199" y="3223300"/>
            <a:ext cx="7056600" cy="1645199"/>
          </a:xfrm>
          <a:prstGeom prst="rect">
            <a:avLst/>
          </a:prstGeom>
          <a:noFill/>
          <a:ln>
            <a:noFill/>
          </a:ln>
        </p:spPr>
        <p:txBody>
          <a:bodyPr anchorCtr="0" anchor="t" bIns="91425" lIns="91425" rIns="91425" tIns="91425">
            <a:noAutofit/>
          </a:bodyPr>
          <a:lstStyle/>
          <a:p>
            <a:pPr lvl="0" rtl="0">
              <a:spcBef>
                <a:spcPts val="0"/>
              </a:spcBef>
              <a:buNone/>
            </a:pPr>
            <a:r>
              <a:rPr lang="en" sz="3000">
                <a:latin typeface="Georgia"/>
                <a:ea typeface="Georgia"/>
                <a:cs typeface="Georgia"/>
                <a:sym typeface="Georgia"/>
              </a:rPr>
              <a:t>There’s a new retail space available in the Commons with a sign that says </a:t>
            </a:r>
            <a:r>
              <a:rPr b="1" lang="en" sz="3000">
                <a:latin typeface="Georgia"/>
                <a:ea typeface="Georgia"/>
                <a:cs typeface="Georgia"/>
                <a:sym typeface="Georgia"/>
              </a:rPr>
              <a:t>“For Lease, Student Business Only”</a:t>
            </a:r>
          </a:p>
        </p:txBody>
      </p:sp>
      <p:sp>
        <p:nvSpPr>
          <p:cNvPr id="414" name="Shape 414"/>
          <p:cNvSpPr txBox="1"/>
          <p:nvPr/>
        </p:nvSpPr>
        <p:spPr>
          <a:xfrm>
            <a:off x="7699000" y="19825"/>
            <a:ext cx="1393199" cy="238200"/>
          </a:xfrm>
          <a:prstGeom prst="rect">
            <a:avLst/>
          </a:prstGeom>
          <a:noFill/>
          <a:ln>
            <a:noFill/>
          </a:ln>
        </p:spPr>
        <p:txBody>
          <a:bodyPr anchorCtr="0" anchor="t" bIns="91425" lIns="91425" rIns="91425" tIns="91425">
            <a:noAutofit/>
          </a:bodyPr>
          <a:lstStyle/>
          <a:p>
            <a:pPr>
              <a:spcBef>
                <a:spcPts val="0"/>
              </a:spcBef>
              <a:buNone/>
            </a:pPr>
            <a:r>
              <a:rPr lang="en"/>
              <a:t>30 SECONDS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420" name="Shape 420"/>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421" name="Shape 421"/>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22" name="Shape 422"/>
          <p:cNvSpPr txBox="1"/>
          <p:nvPr/>
        </p:nvSpPr>
        <p:spPr>
          <a:xfrm>
            <a:off x="1366200" y="237850"/>
            <a:ext cx="7369799" cy="1331099"/>
          </a:xfrm>
          <a:prstGeom prst="rect">
            <a:avLst/>
          </a:prstGeom>
          <a:noFill/>
          <a:ln>
            <a:noFill/>
          </a:ln>
        </p:spPr>
        <p:txBody>
          <a:bodyPr anchorCtr="0" anchor="t" bIns="91425" lIns="91425" rIns="91425" tIns="91425">
            <a:noAutofit/>
          </a:bodyPr>
          <a:lstStyle/>
          <a:p>
            <a:pPr lvl="0" rtl="0">
              <a:spcBef>
                <a:spcPts val="0"/>
              </a:spcBef>
              <a:buNone/>
            </a:pPr>
            <a:r>
              <a:rPr b="1" lang="en" sz="4800"/>
              <a:t>Let’s Try Ideation</a:t>
            </a:r>
          </a:p>
        </p:txBody>
      </p:sp>
      <p:sp>
        <p:nvSpPr>
          <p:cNvPr id="423" name="Shape 423"/>
          <p:cNvSpPr txBox="1"/>
          <p:nvPr/>
        </p:nvSpPr>
        <p:spPr>
          <a:xfrm>
            <a:off x="1393625" y="1747975"/>
            <a:ext cx="2596499" cy="673800"/>
          </a:xfrm>
          <a:prstGeom prst="rect">
            <a:avLst/>
          </a:prstGeom>
          <a:noFill/>
          <a:ln>
            <a:noFill/>
          </a:ln>
        </p:spPr>
        <p:txBody>
          <a:bodyPr anchorCtr="0" anchor="t" bIns="91425" lIns="91425" rIns="91425" tIns="91425">
            <a:noAutofit/>
          </a:bodyPr>
          <a:lstStyle/>
          <a:p>
            <a:pPr>
              <a:spcBef>
                <a:spcPts val="0"/>
              </a:spcBef>
              <a:buNone/>
            </a:pPr>
            <a:r>
              <a:rPr b="1" lang="en" sz="3000"/>
              <a:t>Opportunity:</a:t>
            </a:r>
            <a:r>
              <a:rPr lang="en" sz="3000"/>
              <a:t> </a:t>
            </a:r>
          </a:p>
        </p:txBody>
      </p:sp>
      <p:sp>
        <p:nvSpPr>
          <p:cNvPr id="424" name="Shape 424"/>
          <p:cNvSpPr txBox="1"/>
          <p:nvPr/>
        </p:nvSpPr>
        <p:spPr>
          <a:xfrm>
            <a:off x="3990125" y="1792975"/>
            <a:ext cx="4727399" cy="5838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400">
                <a:solidFill>
                  <a:schemeClr val="dk1"/>
                </a:solidFill>
              </a:rPr>
              <a:t>Open Retail Space in Commons</a:t>
            </a:r>
          </a:p>
        </p:txBody>
      </p:sp>
      <p:sp>
        <p:nvSpPr>
          <p:cNvPr id="425" name="Shape 425"/>
          <p:cNvSpPr txBox="1"/>
          <p:nvPr/>
        </p:nvSpPr>
        <p:spPr>
          <a:xfrm>
            <a:off x="1393625" y="2440475"/>
            <a:ext cx="3165299" cy="673800"/>
          </a:xfrm>
          <a:prstGeom prst="rect">
            <a:avLst/>
          </a:prstGeom>
          <a:noFill/>
          <a:ln>
            <a:noFill/>
          </a:ln>
        </p:spPr>
        <p:txBody>
          <a:bodyPr anchorCtr="0" anchor="t" bIns="91425" lIns="91425" rIns="91425" tIns="91425">
            <a:noAutofit/>
          </a:bodyPr>
          <a:lstStyle/>
          <a:p>
            <a:pPr lvl="0" rtl="0">
              <a:spcBef>
                <a:spcPts val="0"/>
              </a:spcBef>
              <a:buNone/>
            </a:pPr>
            <a:r>
              <a:rPr b="1" lang="en" sz="3000"/>
              <a:t>Potential Ideas:</a:t>
            </a:r>
            <a:r>
              <a:rPr lang="en" sz="3000"/>
              <a:t> </a:t>
            </a:r>
          </a:p>
        </p:txBody>
      </p:sp>
      <p:sp>
        <p:nvSpPr>
          <p:cNvPr id="426" name="Shape 426"/>
          <p:cNvSpPr txBox="1"/>
          <p:nvPr/>
        </p:nvSpPr>
        <p:spPr>
          <a:xfrm>
            <a:off x="4787525" y="2559300"/>
            <a:ext cx="1991999" cy="426300"/>
          </a:xfrm>
          <a:prstGeom prst="rect">
            <a:avLst/>
          </a:prstGeom>
          <a:noFill/>
          <a:ln>
            <a:noFill/>
          </a:ln>
        </p:spPr>
        <p:txBody>
          <a:bodyPr anchorCtr="0" anchor="t" bIns="91425" lIns="91425" rIns="91425" tIns="91425">
            <a:noAutofit/>
          </a:bodyPr>
          <a:lstStyle/>
          <a:p>
            <a:pPr>
              <a:spcBef>
                <a:spcPts val="0"/>
              </a:spcBef>
              <a:buNone/>
            </a:pPr>
            <a:r>
              <a:rPr lang="en" sz="2400"/>
              <a:t>Tattoo Parlor</a:t>
            </a:r>
          </a:p>
        </p:txBody>
      </p:sp>
      <p:sp>
        <p:nvSpPr>
          <p:cNvPr id="427" name="Shape 427"/>
          <p:cNvSpPr txBox="1"/>
          <p:nvPr/>
        </p:nvSpPr>
        <p:spPr>
          <a:xfrm>
            <a:off x="1933725" y="3078600"/>
            <a:ext cx="1991999" cy="426300"/>
          </a:xfrm>
          <a:prstGeom prst="rect">
            <a:avLst/>
          </a:prstGeom>
          <a:noFill/>
          <a:ln>
            <a:noFill/>
          </a:ln>
        </p:spPr>
        <p:txBody>
          <a:bodyPr anchorCtr="0" anchor="t" bIns="91425" lIns="91425" rIns="91425" tIns="91425">
            <a:noAutofit/>
          </a:bodyPr>
          <a:lstStyle/>
          <a:p>
            <a:pPr lvl="0" rtl="0">
              <a:spcBef>
                <a:spcPts val="0"/>
              </a:spcBef>
              <a:buNone/>
            </a:pPr>
            <a:r>
              <a:rPr lang="en" sz="2400"/>
              <a:t>Book Store</a:t>
            </a:r>
          </a:p>
        </p:txBody>
      </p:sp>
      <p:sp>
        <p:nvSpPr>
          <p:cNvPr id="428" name="Shape 428"/>
          <p:cNvSpPr txBox="1"/>
          <p:nvPr/>
        </p:nvSpPr>
        <p:spPr>
          <a:xfrm>
            <a:off x="4103873" y="3135500"/>
            <a:ext cx="2169300" cy="426300"/>
          </a:xfrm>
          <a:prstGeom prst="rect">
            <a:avLst/>
          </a:prstGeom>
          <a:noFill/>
          <a:ln>
            <a:noFill/>
          </a:ln>
        </p:spPr>
        <p:txBody>
          <a:bodyPr anchorCtr="0" anchor="t" bIns="91425" lIns="91425" rIns="91425" tIns="91425">
            <a:noAutofit/>
          </a:bodyPr>
          <a:lstStyle/>
          <a:p>
            <a:pPr lvl="0" rtl="0">
              <a:spcBef>
                <a:spcPts val="0"/>
              </a:spcBef>
              <a:buNone/>
            </a:pPr>
            <a:r>
              <a:rPr lang="en" sz="2400"/>
              <a:t>Clothing Store</a:t>
            </a:r>
          </a:p>
        </p:txBody>
      </p:sp>
      <p:sp>
        <p:nvSpPr>
          <p:cNvPr id="429" name="Shape 429"/>
          <p:cNvSpPr txBox="1"/>
          <p:nvPr/>
        </p:nvSpPr>
        <p:spPr>
          <a:xfrm>
            <a:off x="6649300" y="2909225"/>
            <a:ext cx="2066399" cy="426300"/>
          </a:xfrm>
          <a:prstGeom prst="rect">
            <a:avLst/>
          </a:prstGeom>
          <a:noFill/>
          <a:ln>
            <a:noFill/>
          </a:ln>
        </p:spPr>
        <p:txBody>
          <a:bodyPr anchorCtr="0" anchor="t" bIns="91425" lIns="91425" rIns="91425" tIns="91425">
            <a:noAutofit/>
          </a:bodyPr>
          <a:lstStyle/>
          <a:p>
            <a:pPr lvl="0" rtl="0">
              <a:spcBef>
                <a:spcPts val="0"/>
              </a:spcBef>
              <a:buNone/>
            </a:pPr>
            <a:r>
              <a:rPr lang="en" sz="2400"/>
              <a:t>Candy Shop</a:t>
            </a:r>
          </a:p>
        </p:txBody>
      </p:sp>
      <p:sp>
        <p:nvSpPr>
          <p:cNvPr id="430" name="Shape 430"/>
          <p:cNvSpPr txBox="1"/>
          <p:nvPr/>
        </p:nvSpPr>
        <p:spPr>
          <a:xfrm>
            <a:off x="6189000" y="3504900"/>
            <a:ext cx="2546999" cy="426300"/>
          </a:xfrm>
          <a:prstGeom prst="rect">
            <a:avLst/>
          </a:prstGeom>
          <a:noFill/>
          <a:ln>
            <a:noFill/>
          </a:ln>
        </p:spPr>
        <p:txBody>
          <a:bodyPr anchorCtr="0" anchor="t" bIns="91425" lIns="91425" rIns="91425" tIns="91425">
            <a:noAutofit/>
          </a:bodyPr>
          <a:lstStyle/>
          <a:p>
            <a:pPr lvl="0" rtl="0">
              <a:spcBef>
                <a:spcPts val="0"/>
              </a:spcBef>
              <a:buNone/>
            </a:pPr>
            <a:r>
              <a:rPr lang="en" sz="2400"/>
              <a:t>Tutoring Service</a:t>
            </a:r>
          </a:p>
        </p:txBody>
      </p:sp>
      <p:sp>
        <p:nvSpPr>
          <p:cNvPr id="431" name="Shape 431"/>
          <p:cNvSpPr txBox="1"/>
          <p:nvPr/>
        </p:nvSpPr>
        <p:spPr>
          <a:xfrm>
            <a:off x="2515375" y="3583025"/>
            <a:ext cx="2546999" cy="426300"/>
          </a:xfrm>
          <a:prstGeom prst="rect">
            <a:avLst/>
          </a:prstGeom>
          <a:noFill/>
          <a:ln>
            <a:noFill/>
          </a:ln>
        </p:spPr>
        <p:txBody>
          <a:bodyPr anchorCtr="0" anchor="t" bIns="91425" lIns="91425" rIns="91425" tIns="91425">
            <a:noAutofit/>
          </a:bodyPr>
          <a:lstStyle/>
          <a:p>
            <a:pPr lvl="0" rtl="0">
              <a:spcBef>
                <a:spcPts val="0"/>
              </a:spcBef>
              <a:buNone/>
            </a:pPr>
            <a:r>
              <a:rPr lang="en" sz="2400"/>
              <a:t>Phone Repair</a:t>
            </a:r>
          </a:p>
        </p:txBody>
      </p:sp>
      <p:sp>
        <p:nvSpPr>
          <p:cNvPr id="432" name="Shape 432"/>
          <p:cNvSpPr txBox="1"/>
          <p:nvPr/>
        </p:nvSpPr>
        <p:spPr>
          <a:xfrm>
            <a:off x="3173950" y="4320525"/>
            <a:ext cx="4319400" cy="426300"/>
          </a:xfrm>
          <a:prstGeom prst="rect">
            <a:avLst/>
          </a:prstGeom>
          <a:noFill/>
          <a:ln>
            <a:noFill/>
          </a:ln>
        </p:spPr>
        <p:txBody>
          <a:bodyPr anchorCtr="0" anchor="t" bIns="91425" lIns="91425" rIns="91425" tIns="91425">
            <a:noAutofit/>
          </a:bodyPr>
          <a:lstStyle/>
          <a:p>
            <a:pPr lvl="0" rtl="0">
              <a:spcBef>
                <a:spcPts val="0"/>
              </a:spcBef>
              <a:buNone/>
            </a:pPr>
            <a:r>
              <a:rPr b="1" lang="en" sz="3000"/>
              <a:t>How do we decide?</a:t>
            </a:r>
          </a:p>
        </p:txBody>
      </p:sp>
      <p:sp>
        <p:nvSpPr>
          <p:cNvPr id="433" name="Shape 433"/>
          <p:cNvSpPr/>
          <p:nvPr/>
        </p:nvSpPr>
        <p:spPr>
          <a:xfrm rot="-836581">
            <a:off x="6318369" y="686753"/>
            <a:ext cx="2593412" cy="692974"/>
          </a:xfrm>
          <a:prstGeom prst="rect">
            <a:avLst/>
          </a:prstGeom>
          <a:solidFill>
            <a:srgbClr val="FFFFFF"/>
          </a:solid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rPr b="1" lang="en" sz="3000">
                <a:solidFill>
                  <a:srgbClr val="FF0000"/>
                </a:solidFill>
                <a:latin typeface="Comic Sans MS"/>
                <a:ea typeface="Comic Sans MS"/>
                <a:cs typeface="Comic Sans MS"/>
                <a:sym typeface="Comic Sans MS"/>
              </a:rPr>
              <a:t>Be Creative!</a:t>
            </a:r>
          </a:p>
        </p:txBody>
      </p:sp>
      <p:sp>
        <p:nvSpPr>
          <p:cNvPr id="434" name="Shape 434"/>
          <p:cNvSpPr txBox="1"/>
          <p:nvPr/>
        </p:nvSpPr>
        <p:spPr>
          <a:xfrm>
            <a:off x="1366200" y="0"/>
            <a:ext cx="5576699" cy="4263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IDEATION</a:t>
            </a:r>
          </a:p>
        </p:txBody>
      </p:sp>
      <p:sp>
        <p:nvSpPr>
          <p:cNvPr id="435" name="Shape 435"/>
          <p:cNvSpPr txBox="1"/>
          <p:nvPr/>
        </p:nvSpPr>
        <p:spPr>
          <a:xfrm>
            <a:off x="4787525" y="3878150"/>
            <a:ext cx="2546999" cy="426300"/>
          </a:xfrm>
          <a:prstGeom prst="rect">
            <a:avLst/>
          </a:prstGeom>
          <a:noFill/>
          <a:ln>
            <a:noFill/>
          </a:ln>
        </p:spPr>
        <p:txBody>
          <a:bodyPr anchorCtr="0" anchor="t" bIns="91425" lIns="91425" rIns="91425" tIns="91425">
            <a:noAutofit/>
          </a:bodyPr>
          <a:lstStyle/>
          <a:p>
            <a:pPr lvl="0" rtl="0">
              <a:spcBef>
                <a:spcPts val="0"/>
              </a:spcBef>
              <a:buNone/>
            </a:pPr>
            <a:r>
              <a:rPr lang="en" sz="2400"/>
              <a:t>Game Store</a:t>
            </a:r>
          </a:p>
        </p:txBody>
      </p:sp>
      <p:sp>
        <p:nvSpPr>
          <p:cNvPr id="436" name="Shape 436"/>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p:nvPr/>
        </p:nvSpPr>
        <p:spPr>
          <a:xfrm>
            <a:off x="5589750" y="1486525"/>
            <a:ext cx="3336119" cy="2745251"/>
          </a:xfrm>
          <a:prstGeom prst="cloud">
            <a:avLst/>
          </a:prstGeom>
          <a:solidFill>
            <a:srgbClr val="FFFFFF"/>
          </a:solidFill>
          <a:ln cap="flat" cmpd="sng" w="38100">
            <a:solidFill>
              <a:srgbClr val="00FF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nvGrpSpPr>
          <p:cNvPr id="442" name="Shape 442"/>
          <p:cNvGrpSpPr/>
          <p:nvPr/>
        </p:nvGrpSpPr>
        <p:grpSpPr>
          <a:xfrm>
            <a:off x="6771647" y="1845704"/>
            <a:ext cx="968383" cy="1017205"/>
            <a:chOff x="2199850" y="1751925"/>
            <a:chExt cx="2899350" cy="3045524"/>
          </a:xfrm>
        </p:grpSpPr>
        <p:pic>
          <p:nvPicPr>
            <p:cNvPr id="443" name="Shape 443"/>
            <p:cNvPicPr preferRelativeResize="0"/>
            <p:nvPr/>
          </p:nvPicPr>
          <p:blipFill>
            <a:blip r:embed="rId3">
              <a:alphaModFix/>
            </a:blip>
            <a:stretch>
              <a:fillRect/>
            </a:stretch>
          </p:blipFill>
          <p:spPr>
            <a:xfrm>
              <a:off x="2199850" y="1751925"/>
              <a:ext cx="2899350" cy="3045524"/>
            </a:xfrm>
            <a:prstGeom prst="rect">
              <a:avLst/>
            </a:prstGeom>
            <a:noFill/>
            <a:ln>
              <a:noFill/>
            </a:ln>
          </p:spPr>
        </p:pic>
        <p:sp>
          <p:nvSpPr>
            <p:cNvPr id="444" name="Shape 444"/>
            <p:cNvSpPr/>
            <p:nvPr/>
          </p:nvSpPr>
          <p:spPr>
            <a:xfrm>
              <a:off x="3387950" y="2489100"/>
              <a:ext cx="449400" cy="2247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
        <p:nvSpPr>
          <p:cNvPr id="445" name="Shape 445"/>
          <p:cNvSpPr txBox="1"/>
          <p:nvPr/>
        </p:nvSpPr>
        <p:spPr>
          <a:xfrm>
            <a:off x="1429350" y="336950"/>
            <a:ext cx="7306800" cy="881999"/>
          </a:xfrm>
          <a:prstGeom prst="rect">
            <a:avLst/>
          </a:prstGeom>
          <a:noFill/>
          <a:ln>
            <a:noFill/>
          </a:ln>
        </p:spPr>
        <p:txBody>
          <a:bodyPr anchorCtr="0" anchor="t" bIns="91425" lIns="91425" rIns="91425" tIns="91425">
            <a:noAutofit/>
          </a:bodyPr>
          <a:lstStyle/>
          <a:p>
            <a:pPr lvl="0" rtl="0">
              <a:spcBef>
                <a:spcPts val="0"/>
              </a:spcBef>
              <a:buNone/>
            </a:pPr>
            <a:r>
              <a:rPr b="1" lang="en" sz="4800"/>
              <a:t>Market “Pull” is Best</a:t>
            </a:r>
          </a:p>
        </p:txBody>
      </p:sp>
      <p:grpSp>
        <p:nvGrpSpPr>
          <p:cNvPr id="446" name="Shape 446"/>
          <p:cNvGrpSpPr/>
          <p:nvPr/>
        </p:nvGrpSpPr>
        <p:grpSpPr>
          <a:xfrm>
            <a:off x="5945857" y="2381735"/>
            <a:ext cx="1093055" cy="1108571"/>
            <a:chOff x="2199850" y="1751925"/>
            <a:chExt cx="2899350" cy="3045524"/>
          </a:xfrm>
        </p:grpSpPr>
        <p:pic>
          <p:nvPicPr>
            <p:cNvPr id="447" name="Shape 447"/>
            <p:cNvPicPr preferRelativeResize="0"/>
            <p:nvPr/>
          </p:nvPicPr>
          <p:blipFill>
            <a:blip r:embed="rId3">
              <a:alphaModFix/>
            </a:blip>
            <a:stretch>
              <a:fillRect/>
            </a:stretch>
          </p:blipFill>
          <p:spPr>
            <a:xfrm>
              <a:off x="2199850" y="1751925"/>
              <a:ext cx="2899350" cy="3045524"/>
            </a:xfrm>
            <a:prstGeom prst="rect">
              <a:avLst/>
            </a:prstGeom>
            <a:noFill/>
            <a:ln>
              <a:noFill/>
            </a:ln>
          </p:spPr>
        </p:pic>
        <p:sp>
          <p:nvSpPr>
            <p:cNvPr id="448" name="Shape 448"/>
            <p:cNvSpPr/>
            <p:nvPr/>
          </p:nvSpPr>
          <p:spPr>
            <a:xfrm>
              <a:off x="3387950" y="2489100"/>
              <a:ext cx="449400" cy="2247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449" name="Shape 449"/>
          <p:cNvGrpSpPr/>
          <p:nvPr/>
        </p:nvGrpSpPr>
        <p:grpSpPr>
          <a:xfrm>
            <a:off x="7604716" y="2548597"/>
            <a:ext cx="737594" cy="774476"/>
            <a:chOff x="2199850" y="1751925"/>
            <a:chExt cx="2899350" cy="3045524"/>
          </a:xfrm>
        </p:grpSpPr>
        <p:pic>
          <p:nvPicPr>
            <p:cNvPr id="450" name="Shape 450"/>
            <p:cNvPicPr preferRelativeResize="0"/>
            <p:nvPr/>
          </p:nvPicPr>
          <p:blipFill>
            <a:blip r:embed="rId3">
              <a:alphaModFix/>
            </a:blip>
            <a:stretch>
              <a:fillRect/>
            </a:stretch>
          </p:blipFill>
          <p:spPr>
            <a:xfrm>
              <a:off x="2199850" y="1751925"/>
              <a:ext cx="2899350" cy="3045524"/>
            </a:xfrm>
            <a:prstGeom prst="rect">
              <a:avLst/>
            </a:prstGeom>
            <a:noFill/>
            <a:ln>
              <a:noFill/>
            </a:ln>
          </p:spPr>
        </p:pic>
        <p:sp>
          <p:nvSpPr>
            <p:cNvPr id="451" name="Shape 451"/>
            <p:cNvSpPr/>
            <p:nvPr/>
          </p:nvSpPr>
          <p:spPr>
            <a:xfrm>
              <a:off x="3387950" y="2489100"/>
              <a:ext cx="449400" cy="2247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452" name="Shape 452"/>
          <p:cNvGrpSpPr/>
          <p:nvPr/>
        </p:nvGrpSpPr>
        <p:grpSpPr>
          <a:xfrm>
            <a:off x="7740080" y="1678242"/>
            <a:ext cx="737594" cy="774476"/>
            <a:chOff x="2199850" y="1751925"/>
            <a:chExt cx="2899350" cy="3045524"/>
          </a:xfrm>
        </p:grpSpPr>
        <p:pic>
          <p:nvPicPr>
            <p:cNvPr id="453" name="Shape 453"/>
            <p:cNvPicPr preferRelativeResize="0"/>
            <p:nvPr/>
          </p:nvPicPr>
          <p:blipFill>
            <a:blip r:embed="rId3">
              <a:alphaModFix/>
            </a:blip>
            <a:stretch>
              <a:fillRect/>
            </a:stretch>
          </p:blipFill>
          <p:spPr>
            <a:xfrm>
              <a:off x="2199850" y="1751925"/>
              <a:ext cx="2899350" cy="3045524"/>
            </a:xfrm>
            <a:prstGeom prst="rect">
              <a:avLst/>
            </a:prstGeom>
            <a:noFill/>
            <a:ln>
              <a:noFill/>
            </a:ln>
          </p:spPr>
        </p:pic>
        <p:sp>
          <p:nvSpPr>
            <p:cNvPr id="454" name="Shape 454"/>
            <p:cNvSpPr/>
            <p:nvPr/>
          </p:nvSpPr>
          <p:spPr>
            <a:xfrm>
              <a:off x="3387950" y="2489100"/>
              <a:ext cx="449400" cy="2247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
        <p:nvSpPr>
          <p:cNvPr id="455" name="Shape 455"/>
          <p:cNvSpPr txBox="1"/>
          <p:nvPr/>
        </p:nvSpPr>
        <p:spPr>
          <a:xfrm>
            <a:off x="2618146" y="2044175"/>
            <a:ext cx="1652100" cy="682799"/>
          </a:xfrm>
          <a:prstGeom prst="rect">
            <a:avLst/>
          </a:prstGeom>
          <a:solidFill>
            <a:srgbClr val="FFFF00"/>
          </a:solidFill>
          <a:ln cap="flat" cmpd="sng"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3000"/>
              <a:t>Idea</a:t>
            </a:r>
          </a:p>
        </p:txBody>
      </p:sp>
      <p:sp>
        <p:nvSpPr>
          <p:cNvPr id="456" name="Shape 456"/>
          <p:cNvSpPr/>
          <p:nvPr/>
        </p:nvSpPr>
        <p:spPr>
          <a:xfrm>
            <a:off x="4642783" y="2362475"/>
            <a:ext cx="737400" cy="503399"/>
          </a:xfrm>
          <a:prstGeom prst="rightArrow">
            <a:avLst>
              <a:gd fmla="val 50000" name="adj1"/>
              <a:gd fmla="val 5000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nvGrpSpPr>
          <p:cNvPr id="457" name="Shape 457"/>
          <p:cNvGrpSpPr/>
          <p:nvPr/>
        </p:nvGrpSpPr>
        <p:grpSpPr>
          <a:xfrm>
            <a:off x="6887130" y="3159158"/>
            <a:ext cx="737594" cy="774476"/>
            <a:chOff x="2199850" y="1751925"/>
            <a:chExt cx="2899350" cy="3045524"/>
          </a:xfrm>
        </p:grpSpPr>
        <p:pic>
          <p:nvPicPr>
            <p:cNvPr id="458" name="Shape 458"/>
            <p:cNvPicPr preferRelativeResize="0"/>
            <p:nvPr/>
          </p:nvPicPr>
          <p:blipFill>
            <a:blip r:embed="rId3">
              <a:alphaModFix/>
            </a:blip>
            <a:stretch>
              <a:fillRect/>
            </a:stretch>
          </p:blipFill>
          <p:spPr>
            <a:xfrm>
              <a:off x="2199850" y="1751925"/>
              <a:ext cx="2899350" cy="3045524"/>
            </a:xfrm>
            <a:prstGeom prst="rect">
              <a:avLst/>
            </a:prstGeom>
            <a:noFill/>
            <a:ln>
              <a:noFill/>
            </a:ln>
          </p:spPr>
        </p:pic>
        <p:sp>
          <p:nvSpPr>
            <p:cNvPr id="459" name="Shape 459"/>
            <p:cNvSpPr/>
            <p:nvPr/>
          </p:nvSpPr>
          <p:spPr>
            <a:xfrm>
              <a:off x="3387950" y="2489100"/>
              <a:ext cx="449400" cy="2247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pic>
        <p:nvPicPr>
          <p:cNvPr id="460" name="Shape 460"/>
          <p:cNvPicPr preferRelativeResize="0"/>
          <p:nvPr/>
        </p:nvPicPr>
        <p:blipFill>
          <a:blip r:embed="rId4">
            <a:alphaModFix/>
          </a:blip>
          <a:stretch>
            <a:fillRect/>
          </a:stretch>
        </p:blipFill>
        <p:spPr>
          <a:xfrm>
            <a:off x="1254725" y="1986027"/>
            <a:ext cx="1313800" cy="2139096"/>
          </a:xfrm>
          <a:prstGeom prst="rect">
            <a:avLst/>
          </a:prstGeom>
          <a:noFill/>
          <a:ln>
            <a:noFill/>
          </a:ln>
        </p:spPr>
      </p:pic>
      <p:sp>
        <p:nvSpPr>
          <p:cNvPr id="461" name="Shape 461"/>
          <p:cNvSpPr txBox="1"/>
          <p:nvPr/>
        </p:nvSpPr>
        <p:spPr>
          <a:xfrm>
            <a:off x="4304437" y="1791333"/>
            <a:ext cx="1460700" cy="503399"/>
          </a:xfrm>
          <a:prstGeom prst="rect">
            <a:avLst/>
          </a:prstGeom>
          <a:noFill/>
          <a:ln>
            <a:noFill/>
          </a:ln>
        </p:spPr>
        <p:txBody>
          <a:bodyPr anchorCtr="0" anchor="t" bIns="91425" lIns="91425" rIns="91425" tIns="91425">
            <a:noAutofit/>
          </a:bodyPr>
          <a:lstStyle/>
          <a:p>
            <a:pPr lvl="0" rtl="0">
              <a:spcBef>
                <a:spcPts val="0"/>
              </a:spcBef>
              <a:buNone/>
            </a:pPr>
            <a:r>
              <a:rPr b="1" lang="en" sz="3000"/>
              <a:t>PUSH</a:t>
            </a:r>
          </a:p>
        </p:txBody>
      </p:sp>
      <p:sp>
        <p:nvSpPr>
          <p:cNvPr id="462" name="Shape 462"/>
          <p:cNvSpPr/>
          <p:nvPr/>
        </p:nvSpPr>
        <p:spPr>
          <a:xfrm flipH="1">
            <a:off x="4534234" y="3949859"/>
            <a:ext cx="737400" cy="503399"/>
          </a:xfrm>
          <a:prstGeom prst="rightArrow">
            <a:avLst>
              <a:gd fmla="val 50000" name="adj1"/>
              <a:gd fmla="val 5000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63" name="Shape 463"/>
          <p:cNvSpPr txBox="1"/>
          <p:nvPr/>
        </p:nvSpPr>
        <p:spPr>
          <a:xfrm>
            <a:off x="4368268" y="3385413"/>
            <a:ext cx="1460700" cy="503399"/>
          </a:xfrm>
          <a:prstGeom prst="rect">
            <a:avLst/>
          </a:prstGeom>
          <a:noFill/>
          <a:ln>
            <a:noFill/>
          </a:ln>
        </p:spPr>
        <p:txBody>
          <a:bodyPr anchorCtr="0" anchor="t" bIns="91425" lIns="91425" rIns="91425" tIns="91425">
            <a:noAutofit/>
          </a:bodyPr>
          <a:lstStyle/>
          <a:p>
            <a:pPr lvl="0" rtl="0">
              <a:spcBef>
                <a:spcPts val="0"/>
              </a:spcBef>
              <a:buNone/>
            </a:pPr>
            <a:r>
              <a:rPr b="1" lang="en" sz="3000"/>
              <a:t>PULL</a:t>
            </a:r>
          </a:p>
        </p:txBody>
      </p:sp>
      <p:sp>
        <p:nvSpPr>
          <p:cNvPr id="464" name="Shape 464"/>
          <p:cNvSpPr txBox="1"/>
          <p:nvPr/>
        </p:nvSpPr>
        <p:spPr>
          <a:xfrm>
            <a:off x="2649832" y="3631561"/>
            <a:ext cx="1652100" cy="682799"/>
          </a:xfrm>
          <a:prstGeom prst="rect">
            <a:avLst/>
          </a:prstGeom>
          <a:solidFill>
            <a:srgbClr val="00FF00"/>
          </a:solidFill>
          <a:ln cap="flat" cmpd="sng"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3000"/>
              <a:t>Problem</a:t>
            </a:r>
          </a:p>
        </p:txBody>
      </p:sp>
      <p:sp>
        <p:nvSpPr>
          <p:cNvPr id="465" name="Shape 465"/>
          <p:cNvSpPr txBox="1"/>
          <p:nvPr/>
        </p:nvSpPr>
        <p:spPr>
          <a:xfrm>
            <a:off x="6150625" y="4303000"/>
            <a:ext cx="2659800" cy="503399"/>
          </a:xfrm>
          <a:prstGeom prst="rect">
            <a:avLst/>
          </a:prstGeom>
          <a:solidFill>
            <a:srgbClr val="FFFFFF"/>
          </a:solidFill>
          <a:ln>
            <a:noFill/>
          </a:ln>
        </p:spPr>
        <p:txBody>
          <a:bodyPr anchorCtr="0" anchor="t" bIns="91425" lIns="91425" rIns="91425" tIns="91425">
            <a:noAutofit/>
          </a:bodyPr>
          <a:lstStyle/>
          <a:p>
            <a:pPr lvl="0" rtl="0">
              <a:spcBef>
                <a:spcPts val="0"/>
              </a:spcBef>
              <a:buNone/>
            </a:pPr>
            <a:r>
              <a:rPr b="1" lang="en" sz="3000"/>
              <a:t>“The Market”</a:t>
            </a:r>
          </a:p>
        </p:txBody>
      </p:sp>
      <p:sp>
        <p:nvSpPr>
          <p:cNvPr id="466" name="Shape 466"/>
          <p:cNvSpPr txBox="1"/>
          <p:nvPr/>
        </p:nvSpPr>
        <p:spPr>
          <a:xfrm>
            <a:off x="2720375" y="1410975"/>
            <a:ext cx="2659800" cy="503399"/>
          </a:xfrm>
          <a:prstGeom prst="rect">
            <a:avLst/>
          </a:prstGeom>
          <a:noFill/>
          <a:ln>
            <a:noFill/>
          </a:ln>
        </p:spPr>
        <p:txBody>
          <a:bodyPr anchorCtr="0" anchor="t" bIns="91425" lIns="91425" rIns="91425" tIns="91425">
            <a:noAutofit/>
          </a:bodyPr>
          <a:lstStyle/>
          <a:p>
            <a:pPr lvl="0" rtl="0">
              <a:spcBef>
                <a:spcPts val="0"/>
              </a:spcBef>
              <a:buNone/>
            </a:pPr>
            <a:r>
              <a:rPr b="1" lang="en" sz="2400" u="sng"/>
              <a:t>Approach #1:</a:t>
            </a:r>
          </a:p>
        </p:txBody>
      </p:sp>
      <p:sp>
        <p:nvSpPr>
          <p:cNvPr id="467" name="Shape 467"/>
          <p:cNvSpPr txBox="1"/>
          <p:nvPr/>
        </p:nvSpPr>
        <p:spPr>
          <a:xfrm>
            <a:off x="2763775" y="3003762"/>
            <a:ext cx="2659800" cy="503399"/>
          </a:xfrm>
          <a:prstGeom prst="rect">
            <a:avLst/>
          </a:prstGeom>
          <a:noFill/>
          <a:ln>
            <a:noFill/>
          </a:ln>
        </p:spPr>
        <p:txBody>
          <a:bodyPr anchorCtr="0" anchor="t" bIns="91425" lIns="91425" rIns="91425" tIns="91425">
            <a:noAutofit/>
          </a:bodyPr>
          <a:lstStyle/>
          <a:p>
            <a:pPr lvl="0" rtl="0">
              <a:spcBef>
                <a:spcPts val="0"/>
              </a:spcBef>
              <a:buNone/>
            </a:pPr>
            <a:r>
              <a:rPr b="1" lang="en" sz="2400" u="sng"/>
              <a:t>Approach #2:</a:t>
            </a:r>
          </a:p>
        </p:txBody>
      </p:sp>
      <p:sp>
        <p:nvSpPr>
          <p:cNvPr id="468" name="Shape 468"/>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469" name="Shape 469"/>
          <p:cNvPicPr preferRelativeResize="0"/>
          <p:nvPr/>
        </p:nvPicPr>
        <p:blipFill>
          <a:blip r:embed="rId5">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470" name="Shape 470"/>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71" name="Shape 471"/>
          <p:cNvSpPr txBox="1"/>
          <p:nvPr/>
        </p:nvSpPr>
        <p:spPr>
          <a:xfrm>
            <a:off x="1366200" y="0"/>
            <a:ext cx="5576699" cy="4263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THINKING &amp; PLANNING</a:t>
            </a:r>
          </a:p>
        </p:txBody>
      </p:sp>
      <p:sp>
        <p:nvSpPr>
          <p:cNvPr id="472" name="Shape 472"/>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sp>
        <p:nvSpPr>
          <p:cNvPr id="477" name="Shape 477"/>
          <p:cNvSpPr txBox="1"/>
          <p:nvPr/>
        </p:nvSpPr>
        <p:spPr>
          <a:xfrm>
            <a:off x="1960750" y="1548875"/>
            <a:ext cx="7157399" cy="3195000"/>
          </a:xfrm>
          <a:prstGeom prst="rect">
            <a:avLst/>
          </a:prstGeom>
          <a:noFill/>
          <a:ln>
            <a:noFill/>
          </a:ln>
        </p:spPr>
        <p:txBody>
          <a:bodyPr anchorCtr="0" anchor="ctr" bIns="91425" lIns="91425" rIns="91425" tIns="91425">
            <a:noAutofit/>
          </a:bodyPr>
          <a:lstStyle/>
          <a:p>
            <a:pPr indent="-419100" lvl="0" marL="457200" rtl="0">
              <a:spcBef>
                <a:spcPts val="0"/>
              </a:spcBef>
              <a:spcAft>
                <a:spcPts val="1000"/>
              </a:spcAft>
              <a:buSzPct val="100000"/>
              <a:buChar char="●"/>
            </a:pPr>
            <a:r>
              <a:rPr lang="en" sz="3000"/>
              <a:t>What need will my product or service fill? </a:t>
            </a:r>
          </a:p>
          <a:p>
            <a:pPr indent="-419100" lvl="0" marL="457200" rtl="0">
              <a:spcBef>
                <a:spcPts val="0"/>
              </a:spcBef>
              <a:spcAft>
                <a:spcPts val="1000"/>
              </a:spcAft>
              <a:buSzPct val="100000"/>
              <a:buChar char="●"/>
            </a:pPr>
            <a:r>
              <a:rPr lang="en" sz="3000"/>
              <a:t>What problem will it solve?</a:t>
            </a:r>
          </a:p>
          <a:p>
            <a:pPr indent="-419100" lvl="0" marL="457200" rtl="0">
              <a:spcBef>
                <a:spcPts val="0"/>
              </a:spcBef>
              <a:spcAft>
                <a:spcPts val="1000"/>
              </a:spcAft>
              <a:buSzPct val="100000"/>
              <a:buChar char="●"/>
            </a:pPr>
            <a:r>
              <a:rPr lang="en" sz="3000"/>
              <a:t>What are the features and benefits of my product or service? </a:t>
            </a:r>
          </a:p>
          <a:p>
            <a:pPr indent="-419100" lvl="0" marL="457200" rtl="0">
              <a:spcBef>
                <a:spcPts val="0"/>
              </a:spcBef>
              <a:spcAft>
                <a:spcPts val="1000"/>
              </a:spcAft>
              <a:buSzPct val="100000"/>
              <a:buChar char="●"/>
            </a:pPr>
            <a:r>
              <a:rPr lang="en" sz="3000"/>
              <a:t>What is my competitive advantage? </a:t>
            </a:r>
          </a:p>
          <a:p>
            <a:pPr indent="-419100" lvl="0" marL="457200" rtl="0">
              <a:spcBef>
                <a:spcPts val="0"/>
              </a:spcBef>
              <a:spcAft>
                <a:spcPts val="1000"/>
              </a:spcAft>
              <a:buSzPct val="100000"/>
              <a:buChar char="●"/>
            </a:pPr>
            <a:r>
              <a:rPr lang="en" sz="3000"/>
              <a:t>What is my business model?</a:t>
            </a:r>
          </a:p>
        </p:txBody>
      </p:sp>
      <p:sp>
        <p:nvSpPr>
          <p:cNvPr id="478" name="Shape 478"/>
          <p:cNvSpPr txBox="1"/>
          <p:nvPr/>
        </p:nvSpPr>
        <p:spPr>
          <a:xfrm>
            <a:off x="1366200" y="406325"/>
            <a:ext cx="7599600" cy="1162499"/>
          </a:xfrm>
          <a:prstGeom prst="rect">
            <a:avLst/>
          </a:prstGeom>
          <a:noFill/>
          <a:ln>
            <a:noFill/>
          </a:ln>
        </p:spPr>
        <p:txBody>
          <a:bodyPr anchorCtr="0" anchor="t" bIns="91425" lIns="91425" rIns="91425" tIns="91425">
            <a:noAutofit/>
          </a:bodyPr>
          <a:lstStyle/>
          <a:p>
            <a:pPr lvl="0" rtl="0">
              <a:spcBef>
                <a:spcPts val="0"/>
              </a:spcBef>
              <a:buNone/>
            </a:pPr>
            <a:r>
              <a:rPr b="1" lang="en" sz="4800"/>
              <a:t>Answer These Questions</a:t>
            </a:r>
          </a:p>
        </p:txBody>
      </p:sp>
      <p:sp>
        <p:nvSpPr>
          <p:cNvPr id="479" name="Shape 479"/>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480" name="Shape 480"/>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481" name="Shape 481"/>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82" name="Shape 482"/>
          <p:cNvSpPr txBox="1"/>
          <p:nvPr/>
        </p:nvSpPr>
        <p:spPr>
          <a:xfrm>
            <a:off x="1366200" y="0"/>
            <a:ext cx="5576699" cy="4263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IDEATION</a:t>
            </a:r>
          </a:p>
        </p:txBody>
      </p:sp>
      <p:sp>
        <p:nvSpPr>
          <p:cNvPr id="483" name="Shape 483"/>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1 MINUTE</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x="0" y="0"/>
          <a:ext cx="0" cy="0"/>
          <a:chOff x="0" y="0"/>
          <a:chExt cx="0" cy="0"/>
        </a:xfrm>
      </p:grpSpPr>
      <p:sp>
        <p:nvSpPr>
          <p:cNvPr id="488" name="Shape 488"/>
          <p:cNvSpPr txBox="1"/>
          <p:nvPr/>
        </p:nvSpPr>
        <p:spPr>
          <a:xfrm>
            <a:off x="1366200" y="406325"/>
            <a:ext cx="7370100" cy="1162499"/>
          </a:xfrm>
          <a:prstGeom prst="rect">
            <a:avLst/>
          </a:prstGeom>
          <a:noFill/>
          <a:ln>
            <a:noFill/>
          </a:ln>
        </p:spPr>
        <p:txBody>
          <a:bodyPr anchorCtr="0" anchor="t" bIns="91425" lIns="91425" rIns="91425" tIns="91425">
            <a:noAutofit/>
          </a:bodyPr>
          <a:lstStyle/>
          <a:p>
            <a:pPr lvl="0" rtl="0">
              <a:spcBef>
                <a:spcPts val="0"/>
              </a:spcBef>
              <a:buNone/>
            </a:pPr>
            <a:r>
              <a:rPr b="1" lang="en" sz="4800"/>
              <a:t>Vision/Pitch Statement</a:t>
            </a:r>
          </a:p>
        </p:txBody>
      </p:sp>
      <p:sp>
        <p:nvSpPr>
          <p:cNvPr id="489" name="Shape 489"/>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490" name="Shape 490"/>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491" name="Shape 491"/>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2" name="Shape 492"/>
          <p:cNvSpPr txBox="1"/>
          <p:nvPr/>
        </p:nvSpPr>
        <p:spPr>
          <a:xfrm>
            <a:off x="1366200" y="0"/>
            <a:ext cx="5576699" cy="4263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IDEATION</a:t>
            </a:r>
          </a:p>
        </p:txBody>
      </p:sp>
      <p:pic>
        <p:nvPicPr>
          <p:cNvPr id="493" name="Shape 493"/>
          <p:cNvPicPr preferRelativeResize="0"/>
          <p:nvPr/>
        </p:nvPicPr>
        <p:blipFill rotWithShape="1">
          <a:blip r:embed="rId4">
            <a:alphaModFix/>
          </a:blip>
          <a:srcRect b="0" l="0" r="0" t="13186"/>
          <a:stretch/>
        </p:blipFill>
        <p:spPr>
          <a:xfrm>
            <a:off x="2100725" y="1392825"/>
            <a:ext cx="5738625" cy="3597525"/>
          </a:xfrm>
          <a:prstGeom prst="rect">
            <a:avLst/>
          </a:prstGeom>
          <a:noFill/>
          <a:ln>
            <a:noFill/>
          </a:ln>
        </p:spPr>
      </p:pic>
      <p:sp>
        <p:nvSpPr>
          <p:cNvPr id="494" name="Shape 494"/>
          <p:cNvSpPr txBox="1"/>
          <p:nvPr/>
        </p:nvSpPr>
        <p:spPr>
          <a:xfrm>
            <a:off x="2848275" y="1711300"/>
            <a:ext cx="5814900" cy="426300"/>
          </a:xfrm>
          <a:prstGeom prst="rect">
            <a:avLst/>
          </a:prstGeom>
          <a:noFill/>
          <a:ln>
            <a:noFill/>
          </a:ln>
        </p:spPr>
        <p:txBody>
          <a:bodyPr anchorCtr="0" anchor="t" bIns="91425" lIns="91425" rIns="91425" tIns="91425">
            <a:noAutofit/>
          </a:bodyPr>
          <a:lstStyle/>
          <a:p>
            <a:pPr>
              <a:spcBef>
                <a:spcPts val="0"/>
              </a:spcBef>
              <a:buNone/>
            </a:pPr>
            <a:r>
              <a:rPr lang="en">
                <a:solidFill>
                  <a:srgbClr val="FF0000"/>
                </a:solidFill>
                <a:latin typeface="Comic Sans MS"/>
                <a:ea typeface="Comic Sans MS"/>
                <a:cs typeface="Comic Sans MS"/>
                <a:sym typeface="Comic Sans MS"/>
              </a:rPr>
              <a:t>the name of the target market(s) or customer(s)</a:t>
            </a:r>
          </a:p>
        </p:txBody>
      </p:sp>
      <p:sp>
        <p:nvSpPr>
          <p:cNvPr id="495" name="Shape 495"/>
          <p:cNvSpPr txBox="1"/>
          <p:nvPr/>
        </p:nvSpPr>
        <p:spPr>
          <a:xfrm>
            <a:off x="2912850" y="2137600"/>
            <a:ext cx="5382899" cy="426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latin typeface="Comic Sans MS"/>
                <a:ea typeface="Comic Sans MS"/>
                <a:cs typeface="Comic Sans MS"/>
                <a:sym typeface="Comic Sans MS"/>
              </a:rPr>
              <a:t>solving these specific problems</a:t>
            </a:r>
          </a:p>
        </p:txBody>
      </p:sp>
      <p:sp>
        <p:nvSpPr>
          <p:cNvPr id="496" name="Shape 496"/>
          <p:cNvSpPr txBox="1"/>
          <p:nvPr/>
        </p:nvSpPr>
        <p:spPr>
          <a:xfrm>
            <a:off x="4161825" y="2500625"/>
            <a:ext cx="4134000" cy="426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latin typeface="Comic Sans MS"/>
                <a:ea typeface="Comic Sans MS"/>
                <a:cs typeface="Comic Sans MS"/>
                <a:sym typeface="Comic Sans MS"/>
              </a:rPr>
              <a:t>examples of specific customers</a:t>
            </a:r>
          </a:p>
        </p:txBody>
      </p:sp>
      <p:sp>
        <p:nvSpPr>
          <p:cNvPr id="497" name="Shape 497"/>
          <p:cNvSpPr txBox="1"/>
          <p:nvPr/>
        </p:nvSpPr>
        <p:spPr>
          <a:xfrm>
            <a:off x="4086825" y="2926925"/>
            <a:ext cx="4478399" cy="426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latin typeface="Comic Sans MS"/>
                <a:ea typeface="Comic Sans MS"/>
                <a:cs typeface="Comic Sans MS"/>
                <a:sym typeface="Comic Sans MS"/>
              </a:rPr>
              <a:t>the name of current company, product, service, etc.</a:t>
            </a:r>
          </a:p>
        </p:txBody>
      </p:sp>
      <p:sp>
        <p:nvSpPr>
          <p:cNvPr id="498" name="Shape 498"/>
          <p:cNvSpPr/>
          <p:nvPr/>
        </p:nvSpPr>
        <p:spPr>
          <a:xfrm>
            <a:off x="2100725" y="3475925"/>
            <a:ext cx="1370700" cy="238200"/>
          </a:xfrm>
          <a:prstGeom prst="rect">
            <a:avLst/>
          </a:pr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499" name="Shape 499"/>
          <p:cNvSpPr txBox="1"/>
          <p:nvPr/>
        </p:nvSpPr>
        <p:spPr>
          <a:xfrm>
            <a:off x="1986525" y="3378500"/>
            <a:ext cx="1940100" cy="238200"/>
          </a:xfrm>
          <a:prstGeom prst="rect">
            <a:avLst/>
          </a:prstGeom>
          <a:noFill/>
          <a:ln>
            <a:noFill/>
          </a:ln>
        </p:spPr>
        <p:txBody>
          <a:bodyPr anchorCtr="0" anchor="t" bIns="91425" lIns="91425" rIns="91425" tIns="91425">
            <a:noAutofit/>
          </a:bodyPr>
          <a:lstStyle/>
          <a:p>
            <a:pPr>
              <a:spcBef>
                <a:spcPts val="0"/>
              </a:spcBef>
              <a:buNone/>
            </a:pPr>
            <a:r>
              <a:rPr lang="en" sz="1200">
                <a:solidFill>
                  <a:srgbClr val="999999"/>
                </a:solidFill>
              </a:rPr>
              <a:t>Our ______________</a:t>
            </a:r>
          </a:p>
        </p:txBody>
      </p:sp>
      <p:sp>
        <p:nvSpPr>
          <p:cNvPr id="500" name="Shape 500"/>
          <p:cNvSpPr txBox="1"/>
          <p:nvPr/>
        </p:nvSpPr>
        <p:spPr>
          <a:xfrm>
            <a:off x="2658775" y="3289950"/>
            <a:ext cx="4478399" cy="426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latin typeface="Comic Sans MS"/>
                <a:ea typeface="Comic Sans MS"/>
                <a:cs typeface="Comic Sans MS"/>
                <a:sym typeface="Comic Sans MS"/>
              </a:rPr>
              <a:t>the name of your product(s) and/or service(s)</a:t>
            </a:r>
          </a:p>
        </p:txBody>
      </p:sp>
      <p:sp>
        <p:nvSpPr>
          <p:cNvPr id="501" name="Shape 501"/>
          <p:cNvSpPr/>
          <p:nvPr/>
        </p:nvSpPr>
        <p:spPr>
          <a:xfrm>
            <a:off x="2100725" y="3902225"/>
            <a:ext cx="1370700" cy="238200"/>
          </a:xfrm>
          <a:prstGeom prst="rect">
            <a:avLst/>
          </a:pr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502" name="Shape 502"/>
          <p:cNvSpPr txBox="1"/>
          <p:nvPr/>
        </p:nvSpPr>
        <p:spPr>
          <a:xfrm>
            <a:off x="1986525" y="3792450"/>
            <a:ext cx="2810400" cy="326700"/>
          </a:xfrm>
          <a:prstGeom prst="rect">
            <a:avLst/>
          </a:prstGeom>
          <a:noFill/>
          <a:ln>
            <a:noFill/>
          </a:ln>
        </p:spPr>
        <p:txBody>
          <a:bodyPr anchorCtr="0" anchor="t" bIns="91425" lIns="91425" rIns="91425" tIns="91425">
            <a:noAutofit/>
          </a:bodyPr>
          <a:lstStyle/>
          <a:p>
            <a:pPr lvl="0" rtl="0">
              <a:spcBef>
                <a:spcPts val="0"/>
              </a:spcBef>
              <a:buNone/>
            </a:pPr>
            <a:r>
              <a:rPr lang="en" sz="1200">
                <a:solidFill>
                  <a:srgbClr val="999999"/>
                </a:solidFill>
              </a:rPr>
              <a:t>provides ______________</a:t>
            </a:r>
          </a:p>
        </p:txBody>
      </p:sp>
      <p:sp>
        <p:nvSpPr>
          <p:cNvPr id="503" name="Shape 503"/>
          <p:cNvSpPr txBox="1"/>
          <p:nvPr/>
        </p:nvSpPr>
        <p:spPr>
          <a:xfrm>
            <a:off x="3003175" y="3716250"/>
            <a:ext cx="5292599" cy="426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latin typeface="Comic Sans MS"/>
                <a:ea typeface="Comic Sans MS"/>
                <a:cs typeface="Comic Sans MS"/>
                <a:sym typeface="Comic Sans MS"/>
              </a:rPr>
              <a:t>these tangible features, benefits, superlatives, etc.</a:t>
            </a:r>
          </a:p>
        </p:txBody>
      </p:sp>
      <p:sp>
        <p:nvSpPr>
          <p:cNvPr id="504" name="Shape 504"/>
          <p:cNvSpPr txBox="1"/>
          <p:nvPr/>
        </p:nvSpPr>
        <p:spPr>
          <a:xfrm>
            <a:off x="2765750" y="4142550"/>
            <a:ext cx="5292599" cy="426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latin typeface="Comic Sans MS"/>
                <a:ea typeface="Comic Sans MS"/>
                <a:cs typeface="Comic Sans MS"/>
                <a:sym typeface="Comic Sans MS"/>
              </a:rPr>
              <a:t>names of alternative solutions to the problem</a:t>
            </a:r>
          </a:p>
        </p:txBody>
      </p:sp>
      <p:sp>
        <p:nvSpPr>
          <p:cNvPr id="505" name="Shape 505"/>
          <p:cNvSpPr txBox="1"/>
          <p:nvPr/>
        </p:nvSpPr>
        <p:spPr>
          <a:xfrm>
            <a:off x="2765750" y="4505575"/>
            <a:ext cx="5292599" cy="426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latin typeface="Comic Sans MS"/>
                <a:ea typeface="Comic Sans MS"/>
                <a:cs typeface="Comic Sans MS"/>
                <a:sym typeface="Comic Sans MS"/>
              </a:rPr>
              <a:t>describe something that is different, and better.</a:t>
            </a:r>
          </a:p>
        </p:txBody>
      </p:sp>
      <p:sp>
        <p:nvSpPr>
          <p:cNvPr id="506" name="Shape 506"/>
          <p:cNvSpPr txBox="1"/>
          <p:nvPr/>
        </p:nvSpPr>
        <p:spPr>
          <a:xfrm>
            <a:off x="3735800" y="1384600"/>
            <a:ext cx="4559999" cy="326700"/>
          </a:xfrm>
          <a:prstGeom prst="rect">
            <a:avLst/>
          </a:prstGeom>
          <a:solidFill>
            <a:srgbClr val="FFFFFF"/>
          </a:solidFill>
          <a:ln>
            <a:noFill/>
          </a:ln>
        </p:spPr>
        <p:txBody>
          <a:bodyPr anchorCtr="0" anchor="t" bIns="91425" lIns="91425" rIns="91425" tIns="91425">
            <a:noAutofit/>
          </a:bodyPr>
          <a:lstStyle/>
          <a:p>
            <a:pPr lvl="0" rtl="0">
              <a:spcBef>
                <a:spcPts val="0"/>
              </a:spcBef>
              <a:buNone/>
            </a:pPr>
            <a:r>
              <a:rPr lang="en" sz="1200">
                <a:solidFill>
                  <a:srgbClr val="999999"/>
                </a:solidFill>
              </a:rPr>
              <a:t>and I would like to tell you about ____________________.</a:t>
            </a:r>
          </a:p>
        </p:txBody>
      </p:sp>
      <p:sp>
        <p:nvSpPr>
          <p:cNvPr id="507" name="Shape 507"/>
          <p:cNvSpPr txBox="1"/>
          <p:nvPr/>
        </p:nvSpPr>
        <p:spPr>
          <a:xfrm>
            <a:off x="6011000" y="1326525"/>
            <a:ext cx="2933400" cy="426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latin typeface="Comic Sans MS"/>
                <a:ea typeface="Comic Sans MS"/>
                <a:cs typeface="Comic Sans MS"/>
                <a:sym typeface="Comic Sans MS"/>
              </a:rPr>
              <a:t>company &amp; product/service.</a:t>
            </a:r>
          </a:p>
        </p:txBody>
      </p:sp>
      <p:sp>
        <p:nvSpPr>
          <p:cNvPr id="508" name="Shape 508"/>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1 MINUTE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pic>
        <p:nvPicPr>
          <p:cNvPr id="72" name="Shape 72"/>
          <p:cNvPicPr preferRelativeResize="0"/>
          <p:nvPr/>
        </p:nvPicPr>
        <p:blipFill>
          <a:blip r:embed="rId3">
            <a:alphaModFix/>
          </a:blip>
          <a:stretch>
            <a:fillRect/>
          </a:stretch>
        </p:blipFill>
        <p:spPr>
          <a:xfrm>
            <a:off x="910550" y="3377862"/>
            <a:ext cx="3178570" cy="1279649"/>
          </a:xfrm>
          <a:prstGeom prst="rect">
            <a:avLst/>
          </a:prstGeom>
          <a:noFill/>
          <a:ln>
            <a:noFill/>
          </a:ln>
        </p:spPr>
      </p:pic>
      <p:pic>
        <p:nvPicPr>
          <p:cNvPr id="73" name="Shape 73"/>
          <p:cNvPicPr preferRelativeResize="0"/>
          <p:nvPr/>
        </p:nvPicPr>
        <p:blipFill>
          <a:blip r:embed="rId4">
            <a:alphaModFix/>
          </a:blip>
          <a:stretch>
            <a:fillRect/>
          </a:stretch>
        </p:blipFill>
        <p:spPr>
          <a:xfrm>
            <a:off x="2843263" y="862625"/>
            <a:ext cx="3041699" cy="1373674"/>
          </a:xfrm>
          <a:prstGeom prst="rect">
            <a:avLst/>
          </a:prstGeom>
          <a:noFill/>
          <a:ln>
            <a:noFill/>
          </a:ln>
        </p:spPr>
      </p:pic>
      <p:pic>
        <p:nvPicPr>
          <p:cNvPr id="74" name="Shape 74"/>
          <p:cNvPicPr preferRelativeResize="0"/>
          <p:nvPr/>
        </p:nvPicPr>
        <p:blipFill rotWithShape="1">
          <a:blip r:embed="rId5">
            <a:alphaModFix/>
          </a:blip>
          <a:srcRect b="0" l="0" r="39272" t="0"/>
          <a:stretch/>
        </p:blipFill>
        <p:spPr>
          <a:xfrm>
            <a:off x="5203975" y="3377850"/>
            <a:ext cx="2759774" cy="1279649"/>
          </a:xfrm>
          <a:prstGeom prst="rect">
            <a:avLst/>
          </a:prstGeom>
          <a:noFill/>
          <a:ln>
            <a:noFill/>
          </a:ln>
        </p:spPr>
      </p:pic>
      <p:sp>
        <p:nvSpPr>
          <p:cNvPr id="75" name="Shape 75"/>
          <p:cNvSpPr txBox="1"/>
          <p:nvPr/>
        </p:nvSpPr>
        <p:spPr>
          <a:xfrm>
            <a:off x="3274725" y="273325"/>
            <a:ext cx="2266500" cy="509399"/>
          </a:xfrm>
          <a:prstGeom prst="rect">
            <a:avLst/>
          </a:prstGeom>
          <a:noFill/>
          <a:ln>
            <a:noFill/>
          </a:ln>
        </p:spPr>
        <p:txBody>
          <a:bodyPr anchorCtr="0" anchor="t" bIns="91425" lIns="91425" rIns="91425" tIns="91425">
            <a:noAutofit/>
          </a:bodyPr>
          <a:lstStyle/>
          <a:p>
            <a:pPr>
              <a:spcBef>
                <a:spcPts val="0"/>
              </a:spcBef>
              <a:buNone/>
            </a:pPr>
            <a:r>
              <a:rPr lang="en" sz="2400"/>
              <a:t>http://sba.gov</a:t>
            </a:r>
          </a:p>
        </p:txBody>
      </p:sp>
      <p:sp>
        <p:nvSpPr>
          <p:cNvPr id="76" name="Shape 76"/>
          <p:cNvSpPr txBox="1"/>
          <p:nvPr/>
        </p:nvSpPr>
        <p:spPr>
          <a:xfrm>
            <a:off x="979600" y="2868450"/>
            <a:ext cx="2548800" cy="509399"/>
          </a:xfrm>
          <a:prstGeom prst="rect">
            <a:avLst/>
          </a:prstGeom>
          <a:noFill/>
          <a:ln>
            <a:noFill/>
          </a:ln>
        </p:spPr>
        <p:txBody>
          <a:bodyPr anchorCtr="0" anchor="t" bIns="91425" lIns="91425" rIns="91425" tIns="91425">
            <a:noAutofit/>
          </a:bodyPr>
          <a:lstStyle/>
          <a:p>
            <a:pPr lvl="0" rtl="0">
              <a:spcBef>
                <a:spcPts val="0"/>
              </a:spcBef>
              <a:buNone/>
            </a:pPr>
            <a:r>
              <a:rPr lang="en" sz="2400"/>
              <a:t>http://score.org</a:t>
            </a:r>
          </a:p>
        </p:txBody>
      </p:sp>
      <p:sp>
        <p:nvSpPr>
          <p:cNvPr id="77" name="Shape 77"/>
          <p:cNvSpPr txBox="1"/>
          <p:nvPr/>
        </p:nvSpPr>
        <p:spPr>
          <a:xfrm>
            <a:off x="4980100" y="2868450"/>
            <a:ext cx="3389699" cy="509399"/>
          </a:xfrm>
          <a:prstGeom prst="rect">
            <a:avLst/>
          </a:prstGeom>
          <a:noFill/>
          <a:ln>
            <a:noFill/>
          </a:ln>
        </p:spPr>
        <p:txBody>
          <a:bodyPr anchorCtr="0" anchor="t" bIns="91425" lIns="91425" rIns="91425" tIns="91425">
            <a:noAutofit/>
          </a:bodyPr>
          <a:lstStyle/>
          <a:p>
            <a:pPr lvl="0" rtl="0">
              <a:spcBef>
                <a:spcPts val="0"/>
              </a:spcBef>
              <a:buNone/>
            </a:pPr>
            <a:r>
              <a:rPr lang="en" sz="2400"/>
              <a:t>http://americassbdc.org</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2" name="Shape 512"/>
        <p:cNvGrpSpPr/>
        <p:nvPr/>
      </p:nvGrpSpPr>
      <p:grpSpPr>
        <a:xfrm>
          <a:off x="0" y="0"/>
          <a:ext cx="0" cy="0"/>
          <a:chOff x="0" y="0"/>
          <a:chExt cx="0" cy="0"/>
        </a:xfrm>
      </p:grpSpPr>
      <p:sp>
        <p:nvSpPr>
          <p:cNvPr id="513" name="Shape 513"/>
          <p:cNvSpPr txBox="1"/>
          <p:nvPr/>
        </p:nvSpPr>
        <p:spPr>
          <a:xfrm>
            <a:off x="1599475" y="406325"/>
            <a:ext cx="7136700" cy="1162499"/>
          </a:xfrm>
          <a:prstGeom prst="rect">
            <a:avLst/>
          </a:prstGeom>
          <a:noFill/>
          <a:ln>
            <a:noFill/>
          </a:ln>
        </p:spPr>
        <p:txBody>
          <a:bodyPr anchorCtr="0" anchor="t" bIns="91425" lIns="91425" rIns="91425" tIns="91425">
            <a:noAutofit/>
          </a:bodyPr>
          <a:lstStyle/>
          <a:p>
            <a:pPr lvl="0" rtl="0">
              <a:spcBef>
                <a:spcPts val="0"/>
              </a:spcBef>
              <a:buNone/>
            </a:pPr>
            <a:r>
              <a:rPr b="1" lang="en" sz="4800"/>
              <a:t>Competitive Advantage</a:t>
            </a:r>
          </a:p>
        </p:txBody>
      </p:sp>
      <p:sp>
        <p:nvSpPr>
          <p:cNvPr id="514" name="Shape 514"/>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515" name="Shape 515"/>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516" name="Shape 516"/>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17" name="Shape 517"/>
          <p:cNvSpPr txBox="1"/>
          <p:nvPr/>
        </p:nvSpPr>
        <p:spPr>
          <a:xfrm>
            <a:off x="1418125" y="1471875"/>
            <a:ext cx="2622000" cy="389699"/>
          </a:xfrm>
          <a:prstGeom prst="rect">
            <a:avLst/>
          </a:prstGeom>
          <a:noFill/>
          <a:ln>
            <a:noFill/>
          </a:ln>
        </p:spPr>
        <p:txBody>
          <a:bodyPr anchorCtr="0" anchor="t" bIns="91425" lIns="91425" rIns="91425" tIns="91425">
            <a:noAutofit/>
          </a:bodyPr>
          <a:lstStyle/>
          <a:p>
            <a:pPr>
              <a:spcBef>
                <a:spcPts val="0"/>
              </a:spcBef>
              <a:buNone/>
            </a:pPr>
            <a:r>
              <a:rPr b="1" lang="en" sz="2400"/>
              <a:t>Function</a:t>
            </a:r>
          </a:p>
        </p:txBody>
      </p:sp>
      <p:sp>
        <p:nvSpPr>
          <p:cNvPr id="518" name="Shape 518"/>
          <p:cNvSpPr txBox="1"/>
          <p:nvPr/>
        </p:nvSpPr>
        <p:spPr>
          <a:xfrm>
            <a:off x="3478309" y="1471875"/>
            <a:ext cx="2819999" cy="389699"/>
          </a:xfrm>
          <a:prstGeom prst="rect">
            <a:avLst/>
          </a:prstGeom>
          <a:noFill/>
          <a:ln>
            <a:noFill/>
          </a:ln>
        </p:spPr>
        <p:txBody>
          <a:bodyPr anchorCtr="0" anchor="t" bIns="91425" lIns="91425" rIns="91425" tIns="91425">
            <a:noAutofit/>
          </a:bodyPr>
          <a:lstStyle/>
          <a:p>
            <a:pPr lvl="0" rtl="0">
              <a:spcBef>
                <a:spcPts val="0"/>
              </a:spcBef>
              <a:buNone/>
            </a:pPr>
            <a:r>
              <a:rPr b="1" lang="en" sz="2400"/>
              <a:t>Current Approach</a:t>
            </a:r>
          </a:p>
        </p:txBody>
      </p:sp>
      <p:sp>
        <p:nvSpPr>
          <p:cNvPr id="519" name="Shape 519"/>
          <p:cNvSpPr txBox="1"/>
          <p:nvPr/>
        </p:nvSpPr>
        <p:spPr>
          <a:xfrm>
            <a:off x="6354444" y="1471875"/>
            <a:ext cx="2622000" cy="389699"/>
          </a:xfrm>
          <a:prstGeom prst="rect">
            <a:avLst/>
          </a:prstGeom>
          <a:noFill/>
          <a:ln>
            <a:noFill/>
          </a:ln>
        </p:spPr>
        <p:txBody>
          <a:bodyPr anchorCtr="0" anchor="t" bIns="91425" lIns="91425" rIns="91425" tIns="91425">
            <a:noAutofit/>
          </a:bodyPr>
          <a:lstStyle/>
          <a:p>
            <a:pPr lvl="0" rtl="0">
              <a:spcBef>
                <a:spcPts val="0"/>
              </a:spcBef>
              <a:buNone/>
            </a:pPr>
            <a:r>
              <a:rPr b="1" lang="en" sz="2400"/>
              <a:t>Your Approach</a:t>
            </a:r>
          </a:p>
        </p:txBody>
      </p:sp>
      <p:cxnSp>
        <p:nvCxnSpPr>
          <p:cNvPr id="520" name="Shape 520"/>
          <p:cNvCxnSpPr/>
          <p:nvPr/>
        </p:nvCxnSpPr>
        <p:spPr>
          <a:xfrm>
            <a:off x="1459075" y="2045775"/>
            <a:ext cx="7417500" cy="0"/>
          </a:xfrm>
          <a:prstGeom prst="straightConnector1">
            <a:avLst/>
          </a:prstGeom>
          <a:noFill/>
          <a:ln cap="flat" cmpd="sng" w="38100">
            <a:solidFill>
              <a:schemeClr val="dk2"/>
            </a:solidFill>
            <a:prstDash val="solid"/>
            <a:round/>
            <a:headEnd len="lg" w="lg" type="none"/>
            <a:tailEnd len="lg" w="lg" type="none"/>
          </a:ln>
        </p:spPr>
      </p:cxnSp>
      <p:cxnSp>
        <p:nvCxnSpPr>
          <p:cNvPr id="521" name="Shape 521"/>
          <p:cNvCxnSpPr/>
          <p:nvPr/>
        </p:nvCxnSpPr>
        <p:spPr>
          <a:xfrm>
            <a:off x="1459075" y="2569043"/>
            <a:ext cx="7417500" cy="0"/>
          </a:xfrm>
          <a:prstGeom prst="straightConnector1">
            <a:avLst/>
          </a:prstGeom>
          <a:noFill/>
          <a:ln cap="flat" cmpd="sng" w="38100">
            <a:solidFill>
              <a:schemeClr val="dk2"/>
            </a:solidFill>
            <a:prstDash val="solid"/>
            <a:round/>
            <a:headEnd len="lg" w="lg" type="none"/>
            <a:tailEnd len="lg" w="lg" type="none"/>
          </a:ln>
        </p:spPr>
      </p:cxnSp>
      <p:cxnSp>
        <p:nvCxnSpPr>
          <p:cNvPr id="522" name="Shape 522"/>
          <p:cNvCxnSpPr/>
          <p:nvPr/>
        </p:nvCxnSpPr>
        <p:spPr>
          <a:xfrm>
            <a:off x="1459075" y="3092312"/>
            <a:ext cx="7417500" cy="0"/>
          </a:xfrm>
          <a:prstGeom prst="straightConnector1">
            <a:avLst/>
          </a:prstGeom>
          <a:noFill/>
          <a:ln cap="flat" cmpd="sng" w="38100">
            <a:solidFill>
              <a:schemeClr val="dk2"/>
            </a:solidFill>
            <a:prstDash val="solid"/>
            <a:round/>
            <a:headEnd len="lg" w="lg" type="none"/>
            <a:tailEnd len="lg" w="lg" type="none"/>
          </a:ln>
        </p:spPr>
      </p:cxnSp>
      <p:cxnSp>
        <p:nvCxnSpPr>
          <p:cNvPr id="523" name="Shape 523"/>
          <p:cNvCxnSpPr/>
          <p:nvPr/>
        </p:nvCxnSpPr>
        <p:spPr>
          <a:xfrm>
            <a:off x="1459075" y="3615581"/>
            <a:ext cx="7417500" cy="0"/>
          </a:xfrm>
          <a:prstGeom prst="straightConnector1">
            <a:avLst/>
          </a:prstGeom>
          <a:noFill/>
          <a:ln cap="flat" cmpd="sng" w="38100">
            <a:solidFill>
              <a:schemeClr val="dk2"/>
            </a:solidFill>
            <a:prstDash val="solid"/>
            <a:round/>
            <a:headEnd len="lg" w="lg" type="none"/>
            <a:tailEnd len="lg" w="lg" type="none"/>
          </a:ln>
        </p:spPr>
      </p:cxnSp>
      <p:cxnSp>
        <p:nvCxnSpPr>
          <p:cNvPr id="524" name="Shape 524"/>
          <p:cNvCxnSpPr/>
          <p:nvPr/>
        </p:nvCxnSpPr>
        <p:spPr>
          <a:xfrm>
            <a:off x="1459075" y="4138850"/>
            <a:ext cx="7417500" cy="0"/>
          </a:xfrm>
          <a:prstGeom prst="straightConnector1">
            <a:avLst/>
          </a:prstGeom>
          <a:noFill/>
          <a:ln cap="flat" cmpd="sng" w="38100">
            <a:solidFill>
              <a:schemeClr val="dk2"/>
            </a:solidFill>
            <a:prstDash val="solid"/>
            <a:round/>
            <a:headEnd len="lg" w="lg" type="none"/>
            <a:tailEnd len="lg" w="lg" type="none"/>
          </a:ln>
        </p:spPr>
      </p:cxnSp>
      <p:cxnSp>
        <p:nvCxnSpPr>
          <p:cNvPr id="525" name="Shape 525"/>
          <p:cNvCxnSpPr/>
          <p:nvPr/>
        </p:nvCxnSpPr>
        <p:spPr>
          <a:xfrm rot="10800000">
            <a:off x="3464050" y="1570274"/>
            <a:ext cx="0" cy="2577000"/>
          </a:xfrm>
          <a:prstGeom prst="straightConnector1">
            <a:avLst/>
          </a:prstGeom>
          <a:noFill/>
          <a:ln cap="flat" cmpd="sng" w="38100">
            <a:solidFill>
              <a:schemeClr val="dk2"/>
            </a:solidFill>
            <a:prstDash val="solid"/>
            <a:round/>
            <a:headEnd len="lg" w="lg" type="none"/>
            <a:tailEnd len="lg" w="lg" type="none"/>
          </a:ln>
        </p:spPr>
      </p:cxnSp>
      <p:cxnSp>
        <p:nvCxnSpPr>
          <p:cNvPr id="526" name="Shape 526"/>
          <p:cNvCxnSpPr/>
          <p:nvPr/>
        </p:nvCxnSpPr>
        <p:spPr>
          <a:xfrm rot="10800000">
            <a:off x="6291475" y="1538775"/>
            <a:ext cx="0" cy="2608499"/>
          </a:xfrm>
          <a:prstGeom prst="straightConnector1">
            <a:avLst/>
          </a:prstGeom>
          <a:noFill/>
          <a:ln cap="flat" cmpd="sng" w="38100">
            <a:solidFill>
              <a:schemeClr val="dk2"/>
            </a:solidFill>
            <a:prstDash val="solid"/>
            <a:round/>
            <a:headEnd len="lg" w="lg" type="none"/>
            <a:tailEnd len="lg" w="lg" type="none"/>
          </a:ln>
        </p:spPr>
      </p:cxnSp>
      <p:sp>
        <p:nvSpPr>
          <p:cNvPr id="527" name="Shape 527"/>
          <p:cNvSpPr txBox="1"/>
          <p:nvPr/>
        </p:nvSpPr>
        <p:spPr>
          <a:xfrm>
            <a:off x="1494325" y="2112562"/>
            <a:ext cx="1819200" cy="389699"/>
          </a:xfrm>
          <a:prstGeom prst="rect">
            <a:avLst/>
          </a:prstGeom>
          <a:noFill/>
          <a:ln>
            <a:noFill/>
          </a:ln>
        </p:spPr>
        <p:txBody>
          <a:bodyPr anchorCtr="0" anchor="t" bIns="91425" lIns="91425" rIns="91425" tIns="91425">
            <a:noAutofit/>
          </a:bodyPr>
          <a:lstStyle/>
          <a:p>
            <a:pPr>
              <a:spcBef>
                <a:spcPts val="0"/>
              </a:spcBef>
              <a:buNone/>
            </a:pPr>
            <a:r>
              <a:rPr i="1" lang="en" sz="2400"/>
              <a:t>Delivery</a:t>
            </a:r>
          </a:p>
        </p:txBody>
      </p:sp>
      <p:sp>
        <p:nvSpPr>
          <p:cNvPr id="528" name="Shape 528"/>
          <p:cNvSpPr txBox="1"/>
          <p:nvPr/>
        </p:nvSpPr>
        <p:spPr>
          <a:xfrm>
            <a:off x="3598825" y="2112550"/>
            <a:ext cx="2478900" cy="389699"/>
          </a:xfrm>
          <a:prstGeom prst="rect">
            <a:avLst/>
          </a:prstGeom>
          <a:noFill/>
          <a:ln>
            <a:noFill/>
          </a:ln>
        </p:spPr>
        <p:txBody>
          <a:bodyPr anchorCtr="0" anchor="t" bIns="91425" lIns="91425" rIns="91425" tIns="91425">
            <a:noAutofit/>
          </a:bodyPr>
          <a:lstStyle/>
          <a:p>
            <a:pPr lvl="0" rtl="0">
              <a:spcBef>
                <a:spcPts val="0"/>
              </a:spcBef>
              <a:buNone/>
            </a:pPr>
            <a:r>
              <a:rPr i="1" lang="en" sz="2400"/>
              <a:t>3 days, paid</a:t>
            </a:r>
          </a:p>
        </p:txBody>
      </p:sp>
      <p:sp>
        <p:nvSpPr>
          <p:cNvPr id="529" name="Shape 529"/>
          <p:cNvSpPr txBox="1"/>
          <p:nvPr/>
        </p:nvSpPr>
        <p:spPr>
          <a:xfrm>
            <a:off x="6298300" y="2135725"/>
            <a:ext cx="2478900" cy="389699"/>
          </a:xfrm>
          <a:prstGeom prst="rect">
            <a:avLst/>
          </a:prstGeom>
          <a:noFill/>
          <a:ln>
            <a:noFill/>
          </a:ln>
        </p:spPr>
        <p:txBody>
          <a:bodyPr anchorCtr="0" anchor="t" bIns="91425" lIns="91425" rIns="91425" tIns="91425">
            <a:noAutofit/>
          </a:bodyPr>
          <a:lstStyle/>
          <a:p>
            <a:pPr lvl="0" rtl="0">
              <a:spcBef>
                <a:spcPts val="0"/>
              </a:spcBef>
              <a:buNone/>
            </a:pPr>
            <a:r>
              <a:rPr i="1" lang="en" sz="2400"/>
              <a:t>2 days, free</a:t>
            </a:r>
          </a:p>
        </p:txBody>
      </p:sp>
      <p:sp>
        <p:nvSpPr>
          <p:cNvPr id="530" name="Shape 530"/>
          <p:cNvSpPr txBox="1"/>
          <p:nvPr/>
        </p:nvSpPr>
        <p:spPr>
          <a:xfrm>
            <a:off x="1494325" y="2645964"/>
            <a:ext cx="1819200" cy="443700"/>
          </a:xfrm>
          <a:prstGeom prst="rect">
            <a:avLst/>
          </a:prstGeom>
          <a:noFill/>
          <a:ln>
            <a:noFill/>
          </a:ln>
        </p:spPr>
        <p:txBody>
          <a:bodyPr anchorCtr="0" anchor="t" bIns="91425" lIns="91425" rIns="91425" tIns="91425">
            <a:noAutofit/>
          </a:bodyPr>
          <a:lstStyle/>
          <a:p>
            <a:pPr lvl="0" rtl="0">
              <a:spcBef>
                <a:spcPts val="0"/>
              </a:spcBef>
              <a:buNone/>
            </a:pPr>
            <a:r>
              <a:rPr i="1" lang="en" sz="2400"/>
              <a:t>Selection</a:t>
            </a:r>
          </a:p>
        </p:txBody>
      </p:sp>
      <p:sp>
        <p:nvSpPr>
          <p:cNvPr id="531" name="Shape 531"/>
          <p:cNvSpPr txBox="1"/>
          <p:nvPr/>
        </p:nvSpPr>
        <p:spPr>
          <a:xfrm>
            <a:off x="3598825" y="2645950"/>
            <a:ext cx="2478900" cy="443700"/>
          </a:xfrm>
          <a:prstGeom prst="rect">
            <a:avLst/>
          </a:prstGeom>
          <a:noFill/>
          <a:ln>
            <a:noFill/>
          </a:ln>
        </p:spPr>
        <p:txBody>
          <a:bodyPr anchorCtr="0" anchor="t" bIns="91425" lIns="91425" rIns="91425" tIns="91425">
            <a:noAutofit/>
          </a:bodyPr>
          <a:lstStyle/>
          <a:p>
            <a:pPr lvl="0" rtl="0">
              <a:spcBef>
                <a:spcPts val="0"/>
              </a:spcBef>
              <a:buNone/>
            </a:pPr>
            <a:r>
              <a:rPr i="1" lang="en" sz="2400"/>
              <a:t>3 varieties</a:t>
            </a:r>
          </a:p>
        </p:txBody>
      </p:sp>
      <p:sp>
        <p:nvSpPr>
          <p:cNvPr id="532" name="Shape 532"/>
          <p:cNvSpPr txBox="1"/>
          <p:nvPr/>
        </p:nvSpPr>
        <p:spPr>
          <a:xfrm>
            <a:off x="6298300" y="2672344"/>
            <a:ext cx="2478900" cy="443700"/>
          </a:xfrm>
          <a:prstGeom prst="rect">
            <a:avLst/>
          </a:prstGeom>
          <a:noFill/>
          <a:ln>
            <a:noFill/>
          </a:ln>
        </p:spPr>
        <p:txBody>
          <a:bodyPr anchorCtr="0" anchor="t" bIns="91425" lIns="91425" rIns="91425" tIns="91425">
            <a:noAutofit/>
          </a:bodyPr>
          <a:lstStyle/>
          <a:p>
            <a:pPr lvl="0" rtl="0">
              <a:spcBef>
                <a:spcPts val="0"/>
              </a:spcBef>
              <a:buNone/>
            </a:pPr>
            <a:r>
              <a:rPr i="1" lang="en" sz="2400"/>
              <a:t>Custom design!</a:t>
            </a:r>
          </a:p>
        </p:txBody>
      </p:sp>
      <p:sp>
        <p:nvSpPr>
          <p:cNvPr id="533" name="Shape 533"/>
          <p:cNvSpPr txBox="1"/>
          <p:nvPr/>
        </p:nvSpPr>
        <p:spPr>
          <a:xfrm>
            <a:off x="1494325" y="3179362"/>
            <a:ext cx="1819200" cy="389699"/>
          </a:xfrm>
          <a:prstGeom prst="rect">
            <a:avLst/>
          </a:prstGeom>
          <a:noFill/>
          <a:ln>
            <a:noFill/>
          </a:ln>
        </p:spPr>
        <p:txBody>
          <a:bodyPr anchorCtr="0" anchor="t" bIns="91425" lIns="91425" rIns="91425" tIns="91425">
            <a:noAutofit/>
          </a:bodyPr>
          <a:lstStyle/>
          <a:p>
            <a:pPr lvl="0" rtl="0">
              <a:spcBef>
                <a:spcPts val="0"/>
              </a:spcBef>
              <a:buNone/>
            </a:pPr>
            <a:r>
              <a:rPr i="1" lang="en" sz="2400"/>
              <a:t>Payment</a:t>
            </a:r>
          </a:p>
        </p:txBody>
      </p:sp>
      <p:sp>
        <p:nvSpPr>
          <p:cNvPr id="534" name="Shape 534"/>
          <p:cNvSpPr txBox="1"/>
          <p:nvPr/>
        </p:nvSpPr>
        <p:spPr>
          <a:xfrm>
            <a:off x="3598825" y="3179350"/>
            <a:ext cx="2478900" cy="389699"/>
          </a:xfrm>
          <a:prstGeom prst="rect">
            <a:avLst/>
          </a:prstGeom>
          <a:noFill/>
          <a:ln>
            <a:noFill/>
          </a:ln>
        </p:spPr>
        <p:txBody>
          <a:bodyPr anchorCtr="0" anchor="t" bIns="91425" lIns="91425" rIns="91425" tIns="91425">
            <a:noAutofit/>
          </a:bodyPr>
          <a:lstStyle/>
          <a:p>
            <a:pPr lvl="0" rtl="0">
              <a:spcBef>
                <a:spcPts val="0"/>
              </a:spcBef>
              <a:buNone/>
            </a:pPr>
            <a:r>
              <a:rPr i="1" lang="en" sz="2400"/>
              <a:t>Pay up front</a:t>
            </a:r>
          </a:p>
        </p:txBody>
      </p:sp>
      <p:sp>
        <p:nvSpPr>
          <p:cNvPr id="535" name="Shape 535"/>
          <p:cNvSpPr txBox="1"/>
          <p:nvPr/>
        </p:nvSpPr>
        <p:spPr>
          <a:xfrm>
            <a:off x="6298300" y="3202525"/>
            <a:ext cx="2478900" cy="389699"/>
          </a:xfrm>
          <a:prstGeom prst="rect">
            <a:avLst/>
          </a:prstGeom>
          <a:noFill/>
          <a:ln>
            <a:noFill/>
          </a:ln>
        </p:spPr>
        <p:txBody>
          <a:bodyPr anchorCtr="0" anchor="t" bIns="91425" lIns="91425" rIns="91425" tIns="91425">
            <a:noAutofit/>
          </a:bodyPr>
          <a:lstStyle/>
          <a:p>
            <a:pPr lvl="0" rtl="0">
              <a:spcBef>
                <a:spcPts val="0"/>
              </a:spcBef>
              <a:buNone/>
            </a:pPr>
            <a:r>
              <a:rPr i="1" lang="en" sz="2400"/>
              <a:t>Pay over 1 year</a:t>
            </a:r>
          </a:p>
        </p:txBody>
      </p:sp>
      <p:sp>
        <p:nvSpPr>
          <p:cNvPr id="536" name="Shape 536"/>
          <p:cNvSpPr txBox="1"/>
          <p:nvPr/>
        </p:nvSpPr>
        <p:spPr>
          <a:xfrm>
            <a:off x="1494325" y="3712762"/>
            <a:ext cx="1819200" cy="389699"/>
          </a:xfrm>
          <a:prstGeom prst="rect">
            <a:avLst/>
          </a:prstGeom>
          <a:noFill/>
          <a:ln>
            <a:noFill/>
          </a:ln>
        </p:spPr>
        <p:txBody>
          <a:bodyPr anchorCtr="0" anchor="t" bIns="91425" lIns="91425" rIns="91425" tIns="91425">
            <a:noAutofit/>
          </a:bodyPr>
          <a:lstStyle/>
          <a:p>
            <a:pPr lvl="0" rtl="0">
              <a:spcBef>
                <a:spcPts val="0"/>
              </a:spcBef>
              <a:buNone/>
            </a:pPr>
            <a:r>
              <a:rPr i="1" lang="en" sz="2400"/>
              <a:t>etc.</a:t>
            </a:r>
          </a:p>
        </p:txBody>
      </p:sp>
      <p:sp>
        <p:nvSpPr>
          <p:cNvPr id="537" name="Shape 537"/>
          <p:cNvSpPr txBox="1"/>
          <p:nvPr/>
        </p:nvSpPr>
        <p:spPr>
          <a:xfrm>
            <a:off x="3598825" y="3712750"/>
            <a:ext cx="2478900" cy="389699"/>
          </a:xfrm>
          <a:prstGeom prst="rect">
            <a:avLst/>
          </a:prstGeom>
          <a:noFill/>
          <a:ln>
            <a:noFill/>
          </a:ln>
        </p:spPr>
        <p:txBody>
          <a:bodyPr anchorCtr="0" anchor="t" bIns="91425" lIns="91425" rIns="91425" tIns="91425">
            <a:noAutofit/>
          </a:bodyPr>
          <a:lstStyle/>
          <a:p>
            <a:pPr lvl="0" rtl="0">
              <a:spcBef>
                <a:spcPts val="0"/>
              </a:spcBef>
              <a:buNone/>
            </a:pPr>
            <a:r>
              <a:rPr i="1" lang="en" sz="2400"/>
              <a:t>etc.</a:t>
            </a:r>
          </a:p>
        </p:txBody>
      </p:sp>
      <p:sp>
        <p:nvSpPr>
          <p:cNvPr id="538" name="Shape 538"/>
          <p:cNvSpPr txBox="1"/>
          <p:nvPr/>
        </p:nvSpPr>
        <p:spPr>
          <a:xfrm>
            <a:off x="6298300" y="3735925"/>
            <a:ext cx="2478900" cy="389699"/>
          </a:xfrm>
          <a:prstGeom prst="rect">
            <a:avLst/>
          </a:prstGeom>
          <a:noFill/>
          <a:ln>
            <a:noFill/>
          </a:ln>
        </p:spPr>
        <p:txBody>
          <a:bodyPr anchorCtr="0" anchor="t" bIns="91425" lIns="91425" rIns="91425" tIns="91425">
            <a:noAutofit/>
          </a:bodyPr>
          <a:lstStyle/>
          <a:p>
            <a:pPr lvl="0" rtl="0">
              <a:spcBef>
                <a:spcPts val="0"/>
              </a:spcBef>
              <a:buNone/>
            </a:pPr>
            <a:r>
              <a:rPr i="1" lang="en" sz="2400"/>
              <a:t>etc.</a:t>
            </a:r>
          </a:p>
        </p:txBody>
      </p:sp>
      <p:sp>
        <p:nvSpPr>
          <p:cNvPr id="539" name="Shape 539"/>
          <p:cNvSpPr txBox="1"/>
          <p:nvPr/>
        </p:nvSpPr>
        <p:spPr>
          <a:xfrm>
            <a:off x="1570525" y="0"/>
            <a:ext cx="5771099" cy="5838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IDEATION </a:t>
            </a:r>
          </a:p>
        </p:txBody>
      </p:sp>
      <p:sp>
        <p:nvSpPr>
          <p:cNvPr id="540" name="Shape 540"/>
          <p:cNvSpPr txBox="1"/>
          <p:nvPr/>
        </p:nvSpPr>
        <p:spPr>
          <a:xfrm>
            <a:off x="4503575" y="4323075"/>
            <a:ext cx="1668600" cy="583800"/>
          </a:xfrm>
          <a:prstGeom prst="rect">
            <a:avLst/>
          </a:prstGeom>
          <a:noFill/>
          <a:ln cap="flat" cmpd="sng" w="28575">
            <a:solidFill>
              <a:srgbClr val="FF0000"/>
            </a:solidFill>
            <a:prstDash val="solid"/>
            <a:round/>
            <a:headEnd len="med" w="med" type="none"/>
            <a:tailEnd len="med" w="med" type="none"/>
          </a:ln>
        </p:spPr>
        <p:txBody>
          <a:bodyPr anchorCtr="0" anchor="t" bIns="91425" lIns="91425" rIns="91425" tIns="91425">
            <a:noAutofit/>
          </a:bodyPr>
          <a:lstStyle/>
          <a:p>
            <a:pPr>
              <a:spcBef>
                <a:spcPts val="0"/>
              </a:spcBef>
              <a:buNone/>
            </a:pPr>
            <a:r>
              <a:rPr lang="en" sz="3000">
                <a:solidFill>
                  <a:srgbClr val="FF0000"/>
                </a:solidFill>
              </a:rPr>
              <a:t>Better!</a:t>
            </a:r>
          </a:p>
        </p:txBody>
      </p:sp>
      <p:sp>
        <p:nvSpPr>
          <p:cNvPr id="541" name="Shape 541"/>
          <p:cNvSpPr/>
          <p:nvPr/>
        </p:nvSpPr>
        <p:spPr>
          <a:xfrm>
            <a:off x="6367100" y="1461825"/>
            <a:ext cx="2478900" cy="29454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42" name="Shape 542"/>
          <p:cNvSpPr/>
          <p:nvPr/>
        </p:nvSpPr>
        <p:spPr>
          <a:xfrm>
            <a:off x="6204675" y="4407175"/>
            <a:ext cx="1483500" cy="259875"/>
          </a:xfrm>
          <a:custGeom>
            <a:pathLst>
              <a:path extrusionOk="0" h="10395" w="59340">
                <a:moveTo>
                  <a:pt x="0" y="10395"/>
                </a:moveTo>
                <a:lnTo>
                  <a:pt x="59340" y="10395"/>
                </a:lnTo>
                <a:lnTo>
                  <a:pt x="59340" y="0"/>
                </a:lnTo>
              </a:path>
            </a:pathLst>
          </a:custGeom>
          <a:noFill/>
          <a:ln cap="flat" cmpd="sng" w="28575">
            <a:solidFill>
              <a:srgbClr val="FF0000"/>
            </a:solidFill>
            <a:prstDash val="solid"/>
            <a:round/>
            <a:headEnd len="lg" w="lg" type="none"/>
            <a:tailEnd len="lg" w="lg" type="none"/>
          </a:ln>
        </p:spPr>
      </p:sp>
      <p:sp>
        <p:nvSpPr>
          <p:cNvPr id="543" name="Shape 543"/>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7" name="Shape 547"/>
        <p:cNvGrpSpPr/>
        <p:nvPr/>
      </p:nvGrpSpPr>
      <p:grpSpPr>
        <a:xfrm>
          <a:off x="0" y="0"/>
          <a:ext cx="0" cy="0"/>
          <a:chOff x="0" y="0"/>
          <a:chExt cx="0" cy="0"/>
        </a:xfrm>
      </p:grpSpPr>
      <p:sp>
        <p:nvSpPr>
          <p:cNvPr id="548" name="Shape 548"/>
          <p:cNvSpPr txBox="1"/>
          <p:nvPr/>
        </p:nvSpPr>
        <p:spPr>
          <a:xfrm>
            <a:off x="1386050" y="406325"/>
            <a:ext cx="7839599" cy="1162499"/>
          </a:xfrm>
          <a:prstGeom prst="rect">
            <a:avLst/>
          </a:prstGeom>
          <a:noFill/>
          <a:ln>
            <a:noFill/>
          </a:ln>
        </p:spPr>
        <p:txBody>
          <a:bodyPr anchorCtr="0" anchor="t" bIns="91425" lIns="91425" rIns="91425" tIns="91425">
            <a:noAutofit/>
          </a:bodyPr>
          <a:lstStyle/>
          <a:p>
            <a:pPr lvl="0" rtl="0">
              <a:spcBef>
                <a:spcPts val="0"/>
              </a:spcBef>
              <a:buNone/>
            </a:pPr>
            <a:r>
              <a:rPr b="1" lang="en" sz="4400"/>
              <a:t>Provide Value</a:t>
            </a:r>
          </a:p>
        </p:txBody>
      </p:sp>
      <p:sp>
        <p:nvSpPr>
          <p:cNvPr id="549" name="Shape 549"/>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550" name="Shape 550"/>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551" name="Shape 551"/>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52" name="Shape 552"/>
          <p:cNvSpPr txBox="1"/>
          <p:nvPr/>
        </p:nvSpPr>
        <p:spPr>
          <a:xfrm>
            <a:off x="1548475" y="1363575"/>
            <a:ext cx="7136700" cy="1256100"/>
          </a:xfrm>
          <a:prstGeom prst="rect">
            <a:avLst/>
          </a:prstGeom>
          <a:noFill/>
          <a:ln>
            <a:noFill/>
          </a:ln>
        </p:spPr>
        <p:txBody>
          <a:bodyPr anchorCtr="0" anchor="t" bIns="91425" lIns="91425" rIns="91425" tIns="91425">
            <a:noAutofit/>
          </a:bodyPr>
          <a:lstStyle/>
          <a:p>
            <a:pPr indent="-419100" lvl="0" marL="457200">
              <a:spcBef>
                <a:spcPts val="0"/>
              </a:spcBef>
              <a:buSzPct val="100000"/>
              <a:buChar char="●"/>
            </a:pPr>
            <a:r>
              <a:rPr lang="en" sz="3000"/>
              <a:t>What makes your solution valuable to the customer?</a:t>
            </a:r>
          </a:p>
        </p:txBody>
      </p:sp>
      <p:sp>
        <p:nvSpPr>
          <p:cNvPr id="553" name="Shape 553"/>
          <p:cNvSpPr txBox="1"/>
          <p:nvPr/>
        </p:nvSpPr>
        <p:spPr>
          <a:xfrm>
            <a:off x="5013550" y="2634975"/>
            <a:ext cx="3941399" cy="1256100"/>
          </a:xfrm>
          <a:prstGeom prst="rect">
            <a:avLst/>
          </a:prstGeom>
          <a:noFill/>
          <a:ln>
            <a:noFill/>
          </a:ln>
        </p:spPr>
        <p:txBody>
          <a:bodyPr anchorCtr="0" anchor="t" bIns="91425" lIns="91425" rIns="91425" tIns="91425">
            <a:noAutofit/>
          </a:bodyPr>
          <a:lstStyle/>
          <a:p>
            <a:pPr lvl="0" rtl="0">
              <a:spcBef>
                <a:spcPts val="0"/>
              </a:spcBef>
              <a:buNone/>
            </a:pPr>
            <a:r>
              <a:rPr lang="en" sz="2400"/>
              <a:t>A very popular technique is to try to describe your </a:t>
            </a:r>
            <a:r>
              <a:rPr b="1" lang="en" sz="2400"/>
              <a:t>Value Proposition</a:t>
            </a:r>
          </a:p>
        </p:txBody>
      </p:sp>
      <p:sp>
        <p:nvSpPr>
          <p:cNvPr id="554" name="Shape 554"/>
          <p:cNvSpPr txBox="1"/>
          <p:nvPr/>
        </p:nvSpPr>
        <p:spPr>
          <a:xfrm>
            <a:off x="1341925" y="0"/>
            <a:ext cx="5588400" cy="5838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IDEATION </a:t>
            </a:r>
          </a:p>
        </p:txBody>
      </p:sp>
      <p:pic>
        <p:nvPicPr>
          <p:cNvPr id="555" name="Shape 555"/>
          <p:cNvPicPr preferRelativeResize="0"/>
          <p:nvPr/>
        </p:nvPicPr>
        <p:blipFill>
          <a:blip r:embed="rId4">
            <a:alphaModFix/>
          </a:blip>
          <a:stretch>
            <a:fillRect/>
          </a:stretch>
        </p:blipFill>
        <p:spPr>
          <a:xfrm>
            <a:off x="2043919" y="2761250"/>
            <a:ext cx="2726175" cy="2152550"/>
          </a:xfrm>
          <a:prstGeom prst="rect">
            <a:avLst/>
          </a:prstGeom>
          <a:noFill/>
          <a:ln>
            <a:noFill/>
          </a:ln>
        </p:spPr>
      </p:pic>
      <p:sp>
        <p:nvSpPr>
          <p:cNvPr id="556" name="Shape 556"/>
          <p:cNvSpPr txBox="1"/>
          <p:nvPr/>
        </p:nvSpPr>
        <p:spPr>
          <a:xfrm>
            <a:off x="5023325" y="4466525"/>
            <a:ext cx="3714300" cy="378900"/>
          </a:xfrm>
          <a:prstGeom prst="rect">
            <a:avLst/>
          </a:prstGeom>
          <a:noFill/>
          <a:ln>
            <a:noFill/>
          </a:ln>
        </p:spPr>
        <p:txBody>
          <a:bodyPr anchorCtr="0" anchor="t" bIns="91425" lIns="91425" rIns="91425" tIns="91425">
            <a:noAutofit/>
          </a:bodyPr>
          <a:lstStyle/>
          <a:p>
            <a:pPr>
              <a:spcBef>
                <a:spcPts val="0"/>
              </a:spcBef>
              <a:buNone/>
            </a:pPr>
            <a:r>
              <a:rPr lang="en" sz="2400"/>
              <a:t>by Alexander Osterwalder</a:t>
            </a:r>
          </a:p>
        </p:txBody>
      </p:sp>
      <p:sp>
        <p:nvSpPr>
          <p:cNvPr id="557" name="Shape 557"/>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1" name="Shape 561"/>
        <p:cNvGrpSpPr/>
        <p:nvPr/>
      </p:nvGrpSpPr>
      <p:grpSpPr>
        <a:xfrm>
          <a:off x="0" y="0"/>
          <a:ext cx="0" cy="0"/>
          <a:chOff x="0" y="0"/>
          <a:chExt cx="0" cy="0"/>
        </a:xfrm>
      </p:grpSpPr>
      <p:sp>
        <p:nvSpPr>
          <p:cNvPr id="562" name="Shape 562"/>
          <p:cNvSpPr txBox="1"/>
          <p:nvPr/>
        </p:nvSpPr>
        <p:spPr>
          <a:xfrm>
            <a:off x="1447075" y="406325"/>
            <a:ext cx="7136700" cy="1162499"/>
          </a:xfrm>
          <a:prstGeom prst="rect">
            <a:avLst/>
          </a:prstGeom>
          <a:noFill/>
          <a:ln>
            <a:noFill/>
          </a:ln>
        </p:spPr>
        <p:txBody>
          <a:bodyPr anchorCtr="0" anchor="t" bIns="91425" lIns="91425" rIns="91425" tIns="91425">
            <a:noAutofit/>
          </a:bodyPr>
          <a:lstStyle/>
          <a:p>
            <a:pPr lvl="0" rtl="0">
              <a:spcBef>
                <a:spcPts val="0"/>
              </a:spcBef>
              <a:buNone/>
            </a:pPr>
            <a:r>
              <a:rPr b="1" lang="en" sz="4400"/>
              <a:t>Value Proposition Canvas</a:t>
            </a:r>
          </a:p>
        </p:txBody>
      </p:sp>
      <p:sp>
        <p:nvSpPr>
          <p:cNvPr id="563" name="Shape 563"/>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564" name="Shape 564"/>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565" name="Shape 565"/>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566" name="Shape 566"/>
          <p:cNvPicPr preferRelativeResize="0"/>
          <p:nvPr/>
        </p:nvPicPr>
        <p:blipFill rotWithShape="1">
          <a:blip r:embed="rId4">
            <a:alphaModFix/>
          </a:blip>
          <a:srcRect b="0" l="0" r="0" t="11103"/>
          <a:stretch/>
        </p:blipFill>
        <p:spPr>
          <a:xfrm>
            <a:off x="2438149" y="1410825"/>
            <a:ext cx="5392000" cy="3595125"/>
          </a:xfrm>
          <a:prstGeom prst="rect">
            <a:avLst/>
          </a:prstGeom>
          <a:noFill/>
          <a:ln>
            <a:noFill/>
          </a:ln>
        </p:spPr>
      </p:pic>
      <p:cxnSp>
        <p:nvCxnSpPr>
          <p:cNvPr id="567" name="Shape 567"/>
          <p:cNvCxnSpPr/>
          <p:nvPr/>
        </p:nvCxnSpPr>
        <p:spPr>
          <a:xfrm>
            <a:off x="2804550" y="2436400"/>
            <a:ext cx="779700" cy="0"/>
          </a:xfrm>
          <a:prstGeom prst="straightConnector1">
            <a:avLst/>
          </a:prstGeom>
          <a:noFill/>
          <a:ln cap="flat" cmpd="sng" w="28575">
            <a:solidFill>
              <a:srgbClr val="FF0000"/>
            </a:solidFill>
            <a:prstDash val="solid"/>
            <a:round/>
            <a:headEnd len="lg" w="lg" type="none"/>
            <a:tailEnd len="lg" w="lg" type="none"/>
          </a:ln>
        </p:spPr>
      </p:cxnSp>
      <p:cxnSp>
        <p:nvCxnSpPr>
          <p:cNvPr id="568" name="Shape 568"/>
          <p:cNvCxnSpPr/>
          <p:nvPr/>
        </p:nvCxnSpPr>
        <p:spPr>
          <a:xfrm>
            <a:off x="2804550" y="3747450"/>
            <a:ext cx="779700" cy="0"/>
          </a:xfrm>
          <a:prstGeom prst="straightConnector1">
            <a:avLst/>
          </a:prstGeom>
          <a:noFill/>
          <a:ln cap="flat" cmpd="sng" w="28575">
            <a:solidFill>
              <a:srgbClr val="FF0000"/>
            </a:solidFill>
            <a:prstDash val="solid"/>
            <a:round/>
            <a:headEnd len="lg" w="lg" type="none"/>
            <a:tailEnd len="lg" w="lg" type="none"/>
          </a:ln>
        </p:spPr>
      </p:cxnSp>
      <p:cxnSp>
        <p:nvCxnSpPr>
          <p:cNvPr id="569" name="Shape 569"/>
          <p:cNvCxnSpPr/>
          <p:nvPr/>
        </p:nvCxnSpPr>
        <p:spPr>
          <a:xfrm>
            <a:off x="4039800" y="3120200"/>
            <a:ext cx="952200" cy="0"/>
          </a:xfrm>
          <a:prstGeom prst="straightConnector1">
            <a:avLst/>
          </a:prstGeom>
          <a:noFill/>
          <a:ln cap="flat" cmpd="sng" w="28575">
            <a:solidFill>
              <a:srgbClr val="FF0000"/>
            </a:solidFill>
            <a:prstDash val="solid"/>
            <a:round/>
            <a:headEnd len="lg" w="lg" type="none"/>
            <a:tailEnd len="lg" w="lg" type="none"/>
          </a:ln>
        </p:spPr>
      </p:cxnSp>
      <p:cxnSp>
        <p:nvCxnSpPr>
          <p:cNvPr id="570" name="Shape 570"/>
          <p:cNvCxnSpPr/>
          <p:nvPr/>
        </p:nvCxnSpPr>
        <p:spPr>
          <a:xfrm>
            <a:off x="5782375" y="2581675"/>
            <a:ext cx="596399" cy="0"/>
          </a:xfrm>
          <a:prstGeom prst="straightConnector1">
            <a:avLst/>
          </a:prstGeom>
          <a:noFill/>
          <a:ln cap="flat" cmpd="sng" w="28575">
            <a:solidFill>
              <a:srgbClr val="FF0000"/>
            </a:solidFill>
            <a:prstDash val="solid"/>
            <a:round/>
            <a:headEnd len="lg" w="lg" type="none"/>
            <a:tailEnd len="lg" w="lg" type="none"/>
          </a:ln>
        </p:spPr>
      </p:cxnSp>
      <p:cxnSp>
        <p:nvCxnSpPr>
          <p:cNvPr id="571" name="Shape 571"/>
          <p:cNvCxnSpPr/>
          <p:nvPr/>
        </p:nvCxnSpPr>
        <p:spPr>
          <a:xfrm>
            <a:off x="6942225" y="3120200"/>
            <a:ext cx="596399" cy="0"/>
          </a:xfrm>
          <a:prstGeom prst="straightConnector1">
            <a:avLst/>
          </a:prstGeom>
          <a:noFill/>
          <a:ln cap="flat" cmpd="sng" w="28575">
            <a:solidFill>
              <a:srgbClr val="FF0000"/>
            </a:solidFill>
            <a:prstDash val="solid"/>
            <a:round/>
            <a:headEnd len="lg" w="lg" type="none"/>
            <a:tailEnd len="lg" w="lg" type="none"/>
          </a:ln>
        </p:spPr>
      </p:cxnSp>
      <p:cxnSp>
        <p:nvCxnSpPr>
          <p:cNvPr id="572" name="Shape 572"/>
          <p:cNvCxnSpPr/>
          <p:nvPr/>
        </p:nvCxnSpPr>
        <p:spPr>
          <a:xfrm>
            <a:off x="5782375" y="3747450"/>
            <a:ext cx="596399" cy="0"/>
          </a:xfrm>
          <a:prstGeom prst="straightConnector1">
            <a:avLst/>
          </a:prstGeom>
          <a:noFill/>
          <a:ln cap="flat" cmpd="sng" w="28575">
            <a:solidFill>
              <a:srgbClr val="FF0000"/>
            </a:solidFill>
            <a:prstDash val="solid"/>
            <a:round/>
            <a:headEnd len="lg" w="lg" type="none"/>
            <a:tailEnd len="lg" w="lg" type="none"/>
          </a:ln>
        </p:spPr>
      </p:cxnSp>
      <p:sp>
        <p:nvSpPr>
          <p:cNvPr id="573" name="Shape 573"/>
          <p:cNvSpPr/>
          <p:nvPr/>
        </p:nvSpPr>
        <p:spPr>
          <a:xfrm>
            <a:off x="3226875" y="1815114"/>
            <a:ext cx="3161900" cy="1520025"/>
          </a:xfrm>
          <a:custGeom>
            <a:pathLst>
              <a:path extrusionOk="0" h="60801" w="126476">
                <a:moveTo>
                  <a:pt x="0" y="60801"/>
                </a:moveTo>
                <a:cubicBezTo>
                  <a:pt x="6569" y="52788"/>
                  <a:pt x="25771" y="22829"/>
                  <a:pt x="39415" y="12723"/>
                </a:cubicBezTo>
                <a:cubicBezTo>
                  <a:pt x="53058" y="2616"/>
                  <a:pt x="67352" y="811"/>
                  <a:pt x="81863" y="162"/>
                </a:cubicBezTo>
                <a:cubicBezTo>
                  <a:pt x="96373" y="-487"/>
                  <a:pt x="119040" y="7381"/>
                  <a:pt x="126476" y="8825"/>
                </a:cubicBezTo>
              </a:path>
            </a:pathLst>
          </a:custGeom>
          <a:noFill/>
          <a:ln cap="flat" cmpd="sng" w="28575">
            <a:solidFill>
              <a:srgbClr val="00FF00"/>
            </a:solidFill>
            <a:prstDash val="solid"/>
            <a:round/>
            <a:headEnd len="lg" w="lg" type="none"/>
            <a:tailEnd len="lg" w="lg" type="none"/>
          </a:ln>
        </p:spPr>
      </p:sp>
      <p:sp>
        <p:nvSpPr>
          <p:cNvPr id="574" name="Shape 574"/>
          <p:cNvSpPr/>
          <p:nvPr/>
        </p:nvSpPr>
        <p:spPr>
          <a:xfrm>
            <a:off x="3161900" y="3270175"/>
            <a:ext cx="173399" cy="173399"/>
          </a:xfrm>
          <a:prstGeom prst="ellipse">
            <a:avLst/>
          </a:prstGeom>
          <a:solidFill>
            <a:srgbClr val="00FF00"/>
          </a:solidFill>
          <a:ln>
            <a:noFill/>
          </a:ln>
        </p:spPr>
        <p:txBody>
          <a:bodyPr anchorCtr="0" anchor="ctr" bIns="91425" lIns="91425" rIns="91425" tIns="91425">
            <a:noAutofit/>
          </a:bodyPr>
          <a:lstStyle/>
          <a:p>
            <a:pPr>
              <a:spcBef>
                <a:spcPts val="0"/>
              </a:spcBef>
              <a:buNone/>
            </a:pPr>
            <a:r>
              <a:t/>
            </a:r>
            <a:endParaRPr/>
          </a:p>
        </p:txBody>
      </p:sp>
      <p:sp>
        <p:nvSpPr>
          <p:cNvPr id="575" name="Shape 575"/>
          <p:cNvSpPr/>
          <p:nvPr/>
        </p:nvSpPr>
        <p:spPr>
          <a:xfrm>
            <a:off x="6292125" y="1988550"/>
            <a:ext cx="173399" cy="173399"/>
          </a:xfrm>
          <a:prstGeom prst="ellipse">
            <a:avLst/>
          </a:prstGeom>
          <a:solidFill>
            <a:srgbClr val="00FF00"/>
          </a:solidFill>
          <a:ln>
            <a:noFill/>
          </a:ln>
        </p:spPr>
        <p:txBody>
          <a:bodyPr anchorCtr="0" anchor="ctr" bIns="91425" lIns="91425" rIns="91425" tIns="91425">
            <a:noAutofit/>
          </a:bodyPr>
          <a:lstStyle/>
          <a:p>
            <a:pPr>
              <a:spcBef>
                <a:spcPts val="0"/>
              </a:spcBef>
              <a:buNone/>
            </a:pPr>
            <a:r>
              <a:t/>
            </a:r>
            <a:endParaRPr/>
          </a:p>
        </p:txBody>
      </p:sp>
      <p:sp>
        <p:nvSpPr>
          <p:cNvPr id="576" name="Shape 576"/>
          <p:cNvSpPr/>
          <p:nvPr/>
        </p:nvSpPr>
        <p:spPr>
          <a:xfrm>
            <a:off x="4561100" y="2436400"/>
            <a:ext cx="173399" cy="173399"/>
          </a:xfrm>
          <a:prstGeom prst="ellipse">
            <a:avLst/>
          </a:prstGeom>
          <a:solidFill>
            <a:srgbClr val="00FF00"/>
          </a:solidFill>
          <a:ln>
            <a:noFill/>
          </a:ln>
        </p:spPr>
        <p:txBody>
          <a:bodyPr anchorCtr="0" anchor="ctr" bIns="91425" lIns="91425" rIns="91425" tIns="91425">
            <a:noAutofit/>
          </a:bodyPr>
          <a:lstStyle/>
          <a:p>
            <a:pPr>
              <a:spcBef>
                <a:spcPts val="0"/>
              </a:spcBef>
              <a:buNone/>
            </a:pPr>
            <a:r>
              <a:t/>
            </a:r>
            <a:endParaRPr/>
          </a:p>
        </p:txBody>
      </p:sp>
      <p:sp>
        <p:nvSpPr>
          <p:cNvPr id="577" name="Shape 577"/>
          <p:cNvSpPr/>
          <p:nvPr/>
        </p:nvSpPr>
        <p:spPr>
          <a:xfrm flipH="1" rot="10800000">
            <a:off x="4658700" y="2495692"/>
            <a:ext cx="1197411" cy="947887"/>
          </a:xfrm>
          <a:custGeom>
            <a:pathLst>
              <a:path extrusionOk="0" h="60801" w="126476">
                <a:moveTo>
                  <a:pt x="0" y="60801"/>
                </a:moveTo>
                <a:cubicBezTo>
                  <a:pt x="6569" y="52788"/>
                  <a:pt x="25771" y="22829"/>
                  <a:pt x="39415" y="12723"/>
                </a:cubicBezTo>
                <a:cubicBezTo>
                  <a:pt x="53058" y="2616"/>
                  <a:pt x="67352" y="811"/>
                  <a:pt x="81863" y="162"/>
                </a:cubicBezTo>
                <a:cubicBezTo>
                  <a:pt x="96373" y="-487"/>
                  <a:pt x="119040" y="7381"/>
                  <a:pt x="126476" y="8825"/>
                </a:cubicBezTo>
              </a:path>
            </a:pathLst>
          </a:custGeom>
          <a:noFill/>
          <a:ln cap="flat" cmpd="sng" w="28575">
            <a:solidFill>
              <a:srgbClr val="00FF00"/>
            </a:solidFill>
            <a:prstDash val="solid"/>
            <a:round/>
            <a:headEnd len="lg" w="lg" type="none"/>
            <a:tailEnd len="lg" w="lg" type="none"/>
          </a:ln>
        </p:spPr>
      </p:sp>
      <p:sp>
        <p:nvSpPr>
          <p:cNvPr id="578" name="Shape 578"/>
          <p:cNvSpPr/>
          <p:nvPr/>
        </p:nvSpPr>
        <p:spPr>
          <a:xfrm>
            <a:off x="5782375" y="3206000"/>
            <a:ext cx="173399" cy="173399"/>
          </a:xfrm>
          <a:prstGeom prst="ellipse">
            <a:avLst/>
          </a:prstGeom>
          <a:solidFill>
            <a:srgbClr val="00FF00"/>
          </a:solidFill>
          <a:ln>
            <a:noFill/>
          </a:ln>
        </p:spPr>
        <p:txBody>
          <a:bodyPr anchorCtr="0" anchor="ctr" bIns="91425" lIns="91425" rIns="91425" tIns="91425">
            <a:noAutofit/>
          </a:bodyPr>
          <a:lstStyle/>
          <a:p>
            <a:pPr>
              <a:spcBef>
                <a:spcPts val="0"/>
              </a:spcBef>
              <a:buNone/>
            </a:pPr>
            <a:r>
              <a:t/>
            </a:r>
            <a:endParaRPr/>
          </a:p>
        </p:txBody>
      </p:sp>
      <p:sp>
        <p:nvSpPr>
          <p:cNvPr id="579" name="Shape 579"/>
          <p:cNvSpPr/>
          <p:nvPr/>
        </p:nvSpPr>
        <p:spPr>
          <a:xfrm>
            <a:off x="5502450" y="2609800"/>
            <a:ext cx="173399" cy="173399"/>
          </a:xfrm>
          <a:prstGeom prst="ellipse">
            <a:avLst/>
          </a:prstGeom>
          <a:solidFill>
            <a:srgbClr val="00FF00"/>
          </a:solidFill>
          <a:ln>
            <a:noFill/>
          </a:ln>
        </p:spPr>
        <p:txBody>
          <a:bodyPr anchorCtr="0" anchor="ctr" bIns="91425" lIns="91425" rIns="91425" tIns="91425">
            <a:noAutofit/>
          </a:bodyPr>
          <a:lstStyle/>
          <a:p>
            <a:pPr>
              <a:spcBef>
                <a:spcPts val="0"/>
              </a:spcBef>
              <a:buNone/>
            </a:pPr>
            <a:r>
              <a:t/>
            </a:r>
            <a:endParaRPr/>
          </a:p>
        </p:txBody>
      </p:sp>
      <p:sp>
        <p:nvSpPr>
          <p:cNvPr id="580" name="Shape 580"/>
          <p:cNvSpPr/>
          <p:nvPr/>
        </p:nvSpPr>
        <p:spPr>
          <a:xfrm>
            <a:off x="2871925" y="1915912"/>
            <a:ext cx="173399" cy="173399"/>
          </a:xfrm>
          <a:prstGeom prst="ellipse">
            <a:avLst/>
          </a:prstGeom>
          <a:solidFill>
            <a:srgbClr val="00FF00"/>
          </a:solidFill>
          <a:ln>
            <a:noFill/>
          </a:ln>
        </p:spPr>
        <p:txBody>
          <a:bodyPr anchorCtr="0" anchor="ctr" bIns="91425" lIns="91425" rIns="91425" tIns="91425">
            <a:noAutofit/>
          </a:bodyPr>
          <a:lstStyle/>
          <a:p>
            <a:pPr>
              <a:spcBef>
                <a:spcPts val="0"/>
              </a:spcBef>
              <a:buNone/>
            </a:pPr>
            <a:r>
              <a:t/>
            </a:r>
            <a:endParaRPr/>
          </a:p>
        </p:txBody>
      </p:sp>
      <p:sp>
        <p:nvSpPr>
          <p:cNvPr id="581" name="Shape 581"/>
          <p:cNvSpPr/>
          <p:nvPr/>
        </p:nvSpPr>
        <p:spPr>
          <a:xfrm rot="1777729">
            <a:off x="3065522" y="1950137"/>
            <a:ext cx="2555720" cy="757746"/>
          </a:xfrm>
          <a:custGeom>
            <a:pathLst>
              <a:path extrusionOk="0" h="60801" w="126476">
                <a:moveTo>
                  <a:pt x="0" y="60801"/>
                </a:moveTo>
                <a:cubicBezTo>
                  <a:pt x="6569" y="52788"/>
                  <a:pt x="25771" y="22829"/>
                  <a:pt x="39415" y="12723"/>
                </a:cubicBezTo>
                <a:cubicBezTo>
                  <a:pt x="53058" y="2616"/>
                  <a:pt x="67352" y="811"/>
                  <a:pt x="81863" y="162"/>
                </a:cubicBezTo>
                <a:cubicBezTo>
                  <a:pt x="96373" y="-487"/>
                  <a:pt x="119040" y="7381"/>
                  <a:pt x="126476" y="8825"/>
                </a:cubicBezTo>
              </a:path>
            </a:pathLst>
          </a:custGeom>
          <a:noFill/>
          <a:ln cap="flat" cmpd="sng" w="28575">
            <a:solidFill>
              <a:srgbClr val="00FF00"/>
            </a:solidFill>
            <a:prstDash val="solid"/>
            <a:round/>
            <a:headEnd len="lg" w="lg" type="none"/>
            <a:tailEnd len="lg" w="lg" type="none"/>
          </a:ln>
        </p:spPr>
      </p:sp>
      <p:sp>
        <p:nvSpPr>
          <p:cNvPr id="582" name="Shape 582"/>
          <p:cNvSpPr/>
          <p:nvPr/>
        </p:nvSpPr>
        <p:spPr>
          <a:xfrm>
            <a:off x="3410850" y="3920675"/>
            <a:ext cx="173399" cy="173399"/>
          </a:xfrm>
          <a:prstGeom prst="ellipse">
            <a:avLst/>
          </a:prstGeom>
          <a:solidFill>
            <a:srgbClr val="00FF00"/>
          </a:solidFill>
          <a:ln>
            <a:noFill/>
          </a:ln>
        </p:spPr>
        <p:txBody>
          <a:bodyPr anchorCtr="0" anchor="ctr" bIns="91425" lIns="91425" rIns="91425" tIns="91425">
            <a:noAutofit/>
          </a:bodyPr>
          <a:lstStyle/>
          <a:p>
            <a:pPr>
              <a:spcBef>
                <a:spcPts val="0"/>
              </a:spcBef>
              <a:buNone/>
            </a:pPr>
            <a:r>
              <a:t/>
            </a:r>
            <a:endParaRPr/>
          </a:p>
        </p:txBody>
      </p:sp>
      <p:sp>
        <p:nvSpPr>
          <p:cNvPr id="583" name="Shape 583"/>
          <p:cNvSpPr/>
          <p:nvPr/>
        </p:nvSpPr>
        <p:spPr>
          <a:xfrm>
            <a:off x="7179500" y="3379400"/>
            <a:ext cx="173399" cy="173399"/>
          </a:xfrm>
          <a:prstGeom prst="ellipse">
            <a:avLst/>
          </a:prstGeom>
          <a:solidFill>
            <a:srgbClr val="00FF00"/>
          </a:solidFill>
          <a:ln>
            <a:noFill/>
          </a:ln>
        </p:spPr>
        <p:txBody>
          <a:bodyPr anchorCtr="0" anchor="ctr" bIns="91425" lIns="91425" rIns="91425" tIns="91425">
            <a:noAutofit/>
          </a:bodyPr>
          <a:lstStyle/>
          <a:p>
            <a:pPr>
              <a:spcBef>
                <a:spcPts val="0"/>
              </a:spcBef>
              <a:buNone/>
            </a:pPr>
            <a:r>
              <a:t/>
            </a:r>
            <a:endParaRPr/>
          </a:p>
        </p:txBody>
      </p:sp>
      <p:sp>
        <p:nvSpPr>
          <p:cNvPr id="584" name="Shape 584"/>
          <p:cNvSpPr/>
          <p:nvPr/>
        </p:nvSpPr>
        <p:spPr>
          <a:xfrm flipH="1" rot="9092868">
            <a:off x="3657918" y="3116147"/>
            <a:ext cx="3581172" cy="1475101"/>
          </a:xfrm>
          <a:custGeom>
            <a:pathLst>
              <a:path extrusionOk="0" h="60801" w="126476">
                <a:moveTo>
                  <a:pt x="0" y="60801"/>
                </a:moveTo>
                <a:cubicBezTo>
                  <a:pt x="6569" y="52788"/>
                  <a:pt x="25771" y="22829"/>
                  <a:pt x="39415" y="12723"/>
                </a:cubicBezTo>
                <a:cubicBezTo>
                  <a:pt x="53058" y="2616"/>
                  <a:pt x="67352" y="811"/>
                  <a:pt x="81863" y="162"/>
                </a:cubicBezTo>
                <a:cubicBezTo>
                  <a:pt x="96373" y="-487"/>
                  <a:pt x="119040" y="7381"/>
                  <a:pt x="126476" y="8825"/>
                </a:cubicBezTo>
              </a:path>
            </a:pathLst>
          </a:custGeom>
          <a:noFill/>
          <a:ln cap="flat" cmpd="sng" w="28575">
            <a:solidFill>
              <a:srgbClr val="00FF00"/>
            </a:solidFill>
            <a:prstDash val="solid"/>
            <a:round/>
            <a:headEnd len="lg" w="lg" type="none"/>
            <a:tailEnd len="lg" w="lg" type="none"/>
          </a:ln>
        </p:spPr>
      </p:sp>
      <p:sp>
        <p:nvSpPr>
          <p:cNvPr id="585" name="Shape 585"/>
          <p:cNvSpPr/>
          <p:nvPr/>
        </p:nvSpPr>
        <p:spPr>
          <a:xfrm>
            <a:off x="4256687" y="3660750"/>
            <a:ext cx="173399" cy="173399"/>
          </a:xfrm>
          <a:prstGeom prst="ellipse">
            <a:avLst/>
          </a:prstGeom>
          <a:solidFill>
            <a:srgbClr val="00FF00"/>
          </a:solidFill>
          <a:ln>
            <a:noFill/>
          </a:ln>
        </p:spPr>
        <p:txBody>
          <a:bodyPr anchorCtr="0" anchor="ctr" bIns="91425" lIns="91425" rIns="91425" tIns="91425">
            <a:noAutofit/>
          </a:bodyPr>
          <a:lstStyle/>
          <a:p>
            <a:pPr>
              <a:spcBef>
                <a:spcPts val="0"/>
              </a:spcBef>
              <a:buNone/>
            </a:pPr>
            <a:r>
              <a:t/>
            </a:r>
            <a:endParaRPr/>
          </a:p>
        </p:txBody>
      </p:sp>
      <p:sp>
        <p:nvSpPr>
          <p:cNvPr id="586" name="Shape 586"/>
          <p:cNvSpPr/>
          <p:nvPr/>
        </p:nvSpPr>
        <p:spPr>
          <a:xfrm>
            <a:off x="6856312" y="3206000"/>
            <a:ext cx="173399" cy="173399"/>
          </a:xfrm>
          <a:prstGeom prst="ellipse">
            <a:avLst/>
          </a:prstGeom>
          <a:solidFill>
            <a:srgbClr val="00FF00"/>
          </a:solidFill>
          <a:ln>
            <a:noFill/>
          </a:ln>
        </p:spPr>
        <p:txBody>
          <a:bodyPr anchorCtr="0" anchor="ctr" bIns="91425" lIns="91425" rIns="91425" tIns="91425">
            <a:noAutofit/>
          </a:bodyPr>
          <a:lstStyle/>
          <a:p>
            <a:pPr>
              <a:spcBef>
                <a:spcPts val="0"/>
              </a:spcBef>
              <a:buNone/>
            </a:pPr>
            <a:r>
              <a:t/>
            </a:r>
            <a:endParaRPr/>
          </a:p>
        </p:txBody>
      </p:sp>
      <p:sp>
        <p:nvSpPr>
          <p:cNvPr id="587" name="Shape 587"/>
          <p:cNvSpPr/>
          <p:nvPr/>
        </p:nvSpPr>
        <p:spPr>
          <a:xfrm flipH="1" rot="9092775">
            <a:off x="4438398" y="3155455"/>
            <a:ext cx="2454135" cy="917043"/>
          </a:xfrm>
          <a:custGeom>
            <a:pathLst>
              <a:path extrusionOk="0" h="60801" w="126476">
                <a:moveTo>
                  <a:pt x="0" y="60801"/>
                </a:moveTo>
                <a:cubicBezTo>
                  <a:pt x="6569" y="52788"/>
                  <a:pt x="25771" y="22829"/>
                  <a:pt x="39415" y="12723"/>
                </a:cubicBezTo>
                <a:cubicBezTo>
                  <a:pt x="53058" y="2616"/>
                  <a:pt x="67352" y="811"/>
                  <a:pt x="81863" y="162"/>
                </a:cubicBezTo>
                <a:cubicBezTo>
                  <a:pt x="96373" y="-487"/>
                  <a:pt x="119040" y="7381"/>
                  <a:pt x="126476" y="8825"/>
                </a:cubicBezTo>
              </a:path>
            </a:pathLst>
          </a:custGeom>
          <a:noFill/>
          <a:ln cap="flat" cmpd="sng" w="28575">
            <a:solidFill>
              <a:srgbClr val="00FF00"/>
            </a:solidFill>
            <a:prstDash val="solid"/>
            <a:round/>
            <a:headEnd len="lg" w="lg" type="none"/>
            <a:tailEnd len="lg" w="lg" type="none"/>
          </a:ln>
        </p:spPr>
      </p:sp>
      <p:sp>
        <p:nvSpPr>
          <p:cNvPr id="588" name="Shape 588"/>
          <p:cNvSpPr txBox="1"/>
          <p:nvPr/>
        </p:nvSpPr>
        <p:spPr>
          <a:xfrm>
            <a:off x="1446450" y="0"/>
            <a:ext cx="5641499" cy="4656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IDEATION</a:t>
            </a:r>
          </a:p>
        </p:txBody>
      </p:sp>
      <p:sp>
        <p:nvSpPr>
          <p:cNvPr id="589" name="Shape 589"/>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3" name="Shape 593"/>
        <p:cNvGrpSpPr/>
        <p:nvPr/>
      </p:nvGrpSpPr>
      <p:grpSpPr>
        <a:xfrm>
          <a:off x="0" y="0"/>
          <a:ext cx="0" cy="0"/>
          <a:chOff x="0" y="0"/>
          <a:chExt cx="0" cy="0"/>
        </a:xfrm>
      </p:grpSpPr>
      <p:sp>
        <p:nvSpPr>
          <p:cNvPr id="594" name="Shape 594"/>
          <p:cNvSpPr txBox="1"/>
          <p:nvPr/>
        </p:nvSpPr>
        <p:spPr>
          <a:xfrm>
            <a:off x="1386050" y="406325"/>
            <a:ext cx="7839599" cy="1162499"/>
          </a:xfrm>
          <a:prstGeom prst="rect">
            <a:avLst/>
          </a:prstGeom>
          <a:noFill/>
          <a:ln>
            <a:noFill/>
          </a:ln>
        </p:spPr>
        <p:txBody>
          <a:bodyPr anchorCtr="0" anchor="t" bIns="91425" lIns="91425" rIns="91425" tIns="91425">
            <a:noAutofit/>
          </a:bodyPr>
          <a:lstStyle/>
          <a:p>
            <a:pPr lvl="0" rtl="0">
              <a:spcBef>
                <a:spcPts val="0"/>
              </a:spcBef>
              <a:buNone/>
            </a:pPr>
            <a:r>
              <a:rPr b="1" lang="en" sz="4400"/>
              <a:t>Mind Map</a:t>
            </a:r>
          </a:p>
        </p:txBody>
      </p:sp>
      <p:sp>
        <p:nvSpPr>
          <p:cNvPr id="595" name="Shape 595"/>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596" name="Shape 596"/>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597" name="Shape 597"/>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98" name="Shape 598"/>
          <p:cNvSpPr txBox="1"/>
          <p:nvPr/>
        </p:nvSpPr>
        <p:spPr>
          <a:xfrm>
            <a:off x="1341925" y="0"/>
            <a:ext cx="5729100" cy="5838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IDEATION </a:t>
            </a:r>
          </a:p>
        </p:txBody>
      </p:sp>
      <p:pic>
        <p:nvPicPr>
          <p:cNvPr id="599" name="Shape 599"/>
          <p:cNvPicPr preferRelativeResize="0"/>
          <p:nvPr/>
        </p:nvPicPr>
        <p:blipFill>
          <a:blip r:embed="rId4">
            <a:alphaModFix/>
          </a:blip>
          <a:stretch>
            <a:fillRect/>
          </a:stretch>
        </p:blipFill>
        <p:spPr>
          <a:xfrm>
            <a:off x="1948325" y="1422025"/>
            <a:ext cx="7043273" cy="3276775"/>
          </a:xfrm>
          <a:prstGeom prst="rect">
            <a:avLst/>
          </a:prstGeom>
          <a:noFill/>
          <a:ln>
            <a:noFill/>
          </a:ln>
        </p:spPr>
      </p:pic>
      <p:sp>
        <p:nvSpPr>
          <p:cNvPr id="600" name="Shape 600"/>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4" name="Shape 604"/>
        <p:cNvGrpSpPr/>
        <p:nvPr/>
      </p:nvGrpSpPr>
      <p:grpSpPr>
        <a:xfrm>
          <a:off x="0" y="0"/>
          <a:ext cx="0" cy="0"/>
          <a:chOff x="0" y="0"/>
          <a:chExt cx="0" cy="0"/>
        </a:xfrm>
      </p:grpSpPr>
      <p:sp>
        <p:nvSpPr>
          <p:cNvPr id="605" name="Shape 605"/>
          <p:cNvSpPr txBox="1"/>
          <p:nvPr/>
        </p:nvSpPr>
        <p:spPr>
          <a:xfrm>
            <a:off x="1294675" y="330125"/>
            <a:ext cx="7556099" cy="1162499"/>
          </a:xfrm>
          <a:prstGeom prst="rect">
            <a:avLst/>
          </a:prstGeom>
          <a:noFill/>
          <a:ln>
            <a:noFill/>
          </a:ln>
        </p:spPr>
        <p:txBody>
          <a:bodyPr anchorCtr="0" anchor="t" bIns="91425" lIns="91425" rIns="91425" tIns="91425">
            <a:noAutofit/>
          </a:bodyPr>
          <a:lstStyle/>
          <a:p>
            <a:pPr lvl="0" rtl="0">
              <a:spcBef>
                <a:spcPts val="0"/>
              </a:spcBef>
              <a:buNone/>
            </a:pPr>
            <a:r>
              <a:rPr b="1" lang="en" sz="4800"/>
              <a:t>Venn Diagrams</a:t>
            </a:r>
          </a:p>
        </p:txBody>
      </p:sp>
      <p:sp>
        <p:nvSpPr>
          <p:cNvPr id="606" name="Shape 606"/>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607" name="Shape 607"/>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608" name="Shape 608"/>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09" name="Shape 609"/>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
        <p:nvSpPr>
          <p:cNvPr id="610" name="Shape 610"/>
          <p:cNvSpPr txBox="1"/>
          <p:nvPr/>
        </p:nvSpPr>
        <p:spPr>
          <a:xfrm>
            <a:off x="1341925" y="0"/>
            <a:ext cx="6508800" cy="5838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IDEATION </a:t>
            </a:r>
          </a:p>
        </p:txBody>
      </p:sp>
      <p:pic>
        <p:nvPicPr>
          <p:cNvPr id="611" name="Shape 611"/>
          <p:cNvPicPr preferRelativeResize="0"/>
          <p:nvPr/>
        </p:nvPicPr>
        <p:blipFill rotWithShape="1">
          <a:blip r:embed="rId4">
            <a:alphaModFix/>
          </a:blip>
          <a:srcRect b="9592" l="0" r="0" t="0"/>
          <a:stretch/>
        </p:blipFill>
        <p:spPr>
          <a:xfrm>
            <a:off x="3885775" y="1599575"/>
            <a:ext cx="4090300" cy="3346750"/>
          </a:xfrm>
          <a:prstGeom prst="rect">
            <a:avLst/>
          </a:prstGeom>
          <a:noFill/>
          <a:ln>
            <a:noFill/>
          </a:ln>
        </p:spPr>
      </p:pic>
      <p:sp>
        <p:nvSpPr>
          <p:cNvPr id="612" name="Shape 612"/>
          <p:cNvSpPr txBox="1"/>
          <p:nvPr/>
        </p:nvSpPr>
        <p:spPr>
          <a:xfrm>
            <a:off x="1666600" y="1657675"/>
            <a:ext cx="2094299" cy="583800"/>
          </a:xfrm>
          <a:prstGeom prst="rect">
            <a:avLst/>
          </a:prstGeom>
          <a:noFill/>
          <a:ln>
            <a:noFill/>
          </a:ln>
        </p:spPr>
        <p:txBody>
          <a:bodyPr anchorCtr="0" anchor="t" bIns="91425" lIns="91425" rIns="91425" tIns="91425">
            <a:noAutofit/>
          </a:bodyPr>
          <a:lstStyle/>
          <a:p>
            <a:pPr>
              <a:spcBef>
                <a:spcPts val="0"/>
              </a:spcBef>
              <a:buNone/>
            </a:pPr>
            <a:r>
              <a:rPr lang="en" sz="3000"/>
              <a:t>Example:</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6" name="Shape 616"/>
        <p:cNvGrpSpPr/>
        <p:nvPr/>
      </p:nvGrpSpPr>
      <p:grpSpPr>
        <a:xfrm>
          <a:off x="0" y="0"/>
          <a:ext cx="0" cy="0"/>
          <a:chOff x="0" y="0"/>
          <a:chExt cx="0" cy="0"/>
        </a:xfrm>
      </p:grpSpPr>
      <p:sp>
        <p:nvSpPr>
          <p:cNvPr id="617" name="Shape 617"/>
          <p:cNvSpPr txBox="1"/>
          <p:nvPr/>
        </p:nvSpPr>
        <p:spPr>
          <a:xfrm>
            <a:off x="2299375" y="508000"/>
            <a:ext cx="4616700" cy="659399"/>
          </a:xfrm>
          <a:prstGeom prst="rect">
            <a:avLst/>
          </a:prstGeom>
          <a:noFill/>
          <a:ln>
            <a:noFill/>
          </a:ln>
        </p:spPr>
        <p:txBody>
          <a:bodyPr anchorCtr="0" anchor="t" bIns="91425" lIns="91425" rIns="91425" tIns="91425">
            <a:noAutofit/>
          </a:bodyPr>
          <a:lstStyle/>
          <a:p>
            <a:pPr>
              <a:spcBef>
                <a:spcPts val="0"/>
              </a:spcBef>
              <a:buNone/>
            </a:pPr>
            <a:r>
              <a:rPr lang="en"/>
              <a:t>User Experience Template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1" name="Shape 621"/>
        <p:cNvGrpSpPr/>
        <p:nvPr/>
      </p:nvGrpSpPr>
      <p:grpSpPr>
        <a:xfrm>
          <a:off x="0" y="0"/>
          <a:ext cx="0" cy="0"/>
          <a:chOff x="0" y="0"/>
          <a:chExt cx="0" cy="0"/>
        </a:xfrm>
      </p:grpSpPr>
      <p:pic>
        <p:nvPicPr>
          <p:cNvPr id="622" name="Shape 622"/>
          <p:cNvPicPr preferRelativeResize="0"/>
          <p:nvPr/>
        </p:nvPicPr>
        <p:blipFill rotWithShape="1">
          <a:blip r:embed="rId3">
            <a:alphaModFix/>
          </a:blip>
          <a:srcRect b="19846" l="17885" r="18167" t="0"/>
          <a:stretch/>
        </p:blipFill>
        <p:spPr>
          <a:xfrm>
            <a:off x="1472675" y="1429337"/>
            <a:ext cx="4165500" cy="2696275"/>
          </a:xfrm>
          <a:prstGeom prst="rect">
            <a:avLst/>
          </a:prstGeom>
          <a:noFill/>
          <a:ln>
            <a:noFill/>
          </a:ln>
        </p:spPr>
      </p:pic>
      <p:pic>
        <p:nvPicPr>
          <p:cNvPr id="623" name="Shape 623"/>
          <p:cNvPicPr preferRelativeResize="0"/>
          <p:nvPr/>
        </p:nvPicPr>
        <p:blipFill rotWithShape="1">
          <a:blip r:embed="rId4">
            <a:alphaModFix/>
          </a:blip>
          <a:srcRect b="4003" l="7599" r="7769" t="0"/>
          <a:stretch/>
        </p:blipFill>
        <p:spPr>
          <a:xfrm>
            <a:off x="2484687" y="1732575"/>
            <a:ext cx="4328025" cy="2815374"/>
          </a:xfrm>
          <a:prstGeom prst="rect">
            <a:avLst/>
          </a:prstGeom>
          <a:noFill/>
          <a:ln>
            <a:noFill/>
          </a:ln>
        </p:spPr>
      </p:pic>
      <p:sp>
        <p:nvSpPr>
          <p:cNvPr id="624" name="Shape 624"/>
          <p:cNvSpPr txBox="1"/>
          <p:nvPr/>
        </p:nvSpPr>
        <p:spPr>
          <a:xfrm>
            <a:off x="1294675" y="330125"/>
            <a:ext cx="7556099" cy="1162499"/>
          </a:xfrm>
          <a:prstGeom prst="rect">
            <a:avLst/>
          </a:prstGeom>
          <a:noFill/>
          <a:ln>
            <a:noFill/>
          </a:ln>
        </p:spPr>
        <p:txBody>
          <a:bodyPr anchorCtr="0" anchor="t" bIns="91425" lIns="91425" rIns="91425" tIns="91425">
            <a:noAutofit/>
          </a:bodyPr>
          <a:lstStyle/>
          <a:p>
            <a:pPr lvl="0" rtl="0">
              <a:spcBef>
                <a:spcPts val="0"/>
              </a:spcBef>
              <a:buNone/>
            </a:pPr>
            <a:r>
              <a:rPr b="1" lang="en" sz="4800"/>
              <a:t>Other Ideation Templates</a:t>
            </a:r>
          </a:p>
        </p:txBody>
      </p:sp>
      <p:sp>
        <p:nvSpPr>
          <p:cNvPr id="625" name="Shape 625"/>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626" name="Shape 626"/>
          <p:cNvPicPr preferRelativeResize="0"/>
          <p:nvPr/>
        </p:nvPicPr>
        <p:blipFill>
          <a:blip r:embed="rId5">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627" name="Shape 627"/>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28" name="Shape 628"/>
          <p:cNvSpPr txBox="1"/>
          <p:nvPr/>
        </p:nvSpPr>
        <p:spPr>
          <a:xfrm>
            <a:off x="1341925" y="0"/>
            <a:ext cx="6508800" cy="5838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999999"/>
                </a:solidFill>
              </a:rPr>
              <a:t>IDEATION </a:t>
            </a:r>
          </a:p>
        </p:txBody>
      </p:sp>
      <p:sp>
        <p:nvSpPr>
          <p:cNvPr id="629" name="Shape 629"/>
          <p:cNvSpPr txBox="1"/>
          <p:nvPr/>
        </p:nvSpPr>
        <p:spPr>
          <a:xfrm>
            <a:off x="2079050" y="4555900"/>
            <a:ext cx="6583800" cy="405000"/>
          </a:xfrm>
          <a:prstGeom prst="rect">
            <a:avLst/>
          </a:prstGeom>
          <a:noFill/>
          <a:ln>
            <a:noFill/>
          </a:ln>
        </p:spPr>
        <p:txBody>
          <a:bodyPr anchorCtr="0" anchor="t" bIns="91425" lIns="91425" rIns="91425" tIns="91425">
            <a:noAutofit/>
          </a:bodyPr>
          <a:lstStyle/>
          <a:p>
            <a:pPr>
              <a:spcBef>
                <a:spcPts val="0"/>
              </a:spcBef>
              <a:buNone/>
            </a:pPr>
            <a:r>
              <a:rPr lang="en" sz="2400"/>
              <a:t>...search for more tools/techniques online!</a:t>
            </a:r>
          </a:p>
        </p:txBody>
      </p:sp>
      <p:sp>
        <p:nvSpPr>
          <p:cNvPr id="630" name="Shape 630"/>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4" name="Shape 634"/>
        <p:cNvGrpSpPr/>
        <p:nvPr/>
      </p:nvGrpSpPr>
      <p:grpSpPr>
        <a:xfrm>
          <a:off x="0" y="0"/>
          <a:ext cx="0" cy="0"/>
          <a:chOff x="0" y="0"/>
          <a:chExt cx="0" cy="0"/>
        </a:xfrm>
      </p:grpSpPr>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8" name="Shape 638"/>
        <p:cNvGrpSpPr/>
        <p:nvPr/>
      </p:nvGrpSpPr>
      <p:grpSpPr>
        <a:xfrm>
          <a:off x="0" y="0"/>
          <a:ext cx="0" cy="0"/>
          <a:chOff x="0" y="0"/>
          <a:chExt cx="0" cy="0"/>
        </a:xfrm>
      </p:grpSpPr>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2" name="Shape 642"/>
        <p:cNvGrpSpPr/>
        <p:nvPr/>
      </p:nvGrpSpPr>
      <p:grpSpPr>
        <a:xfrm>
          <a:off x="0" y="0"/>
          <a:ext cx="0" cy="0"/>
          <a:chOff x="0" y="0"/>
          <a:chExt cx="0" cy="0"/>
        </a:xfrm>
      </p:grpSpPr>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 name="Shape 83"/>
          <p:cNvSpPr txBox="1"/>
          <p:nvPr/>
        </p:nvSpPr>
        <p:spPr>
          <a:xfrm>
            <a:off x="1357725" y="287400"/>
            <a:ext cx="7378500" cy="1196099"/>
          </a:xfrm>
          <a:prstGeom prst="rect">
            <a:avLst/>
          </a:prstGeom>
          <a:noFill/>
          <a:ln>
            <a:noFill/>
          </a:ln>
        </p:spPr>
        <p:txBody>
          <a:bodyPr anchorCtr="0" anchor="t" bIns="91425" lIns="91425" rIns="91425" tIns="91425">
            <a:noAutofit/>
          </a:bodyPr>
          <a:lstStyle/>
          <a:p>
            <a:pPr lvl="0" rtl="0">
              <a:spcBef>
                <a:spcPts val="0"/>
              </a:spcBef>
              <a:buNone/>
            </a:pPr>
            <a:r>
              <a:rPr b="1" lang="en" sz="4800"/>
              <a:t>My Experience</a:t>
            </a:r>
          </a:p>
        </p:txBody>
      </p:sp>
      <p:grpSp>
        <p:nvGrpSpPr>
          <p:cNvPr id="84" name="Shape 84"/>
          <p:cNvGrpSpPr/>
          <p:nvPr/>
        </p:nvGrpSpPr>
        <p:grpSpPr>
          <a:xfrm>
            <a:off x="152400" y="1318799"/>
            <a:ext cx="8839199" cy="3665926"/>
            <a:chOff x="152399" y="1318850"/>
            <a:chExt cx="8839199" cy="3863750"/>
          </a:xfrm>
        </p:grpSpPr>
        <p:sp>
          <p:nvSpPr>
            <p:cNvPr id="85" name="Shape 85"/>
            <p:cNvSpPr txBox="1"/>
            <p:nvPr/>
          </p:nvSpPr>
          <p:spPr>
            <a:xfrm>
              <a:off x="152408" y="1318850"/>
              <a:ext cx="8588999" cy="492300"/>
            </a:xfrm>
            <a:prstGeom prst="rect">
              <a:avLst/>
            </a:prstGeom>
            <a:noFill/>
            <a:ln>
              <a:noFill/>
            </a:ln>
          </p:spPr>
          <p:txBody>
            <a:bodyPr anchorCtr="0" anchor="t" bIns="91425" lIns="91425" rIns="91425" tIns="91425">
              <a:noAutofit/>
            </a:bodyPr>
            <a:lstStyle/>
            <a:p>
              <a:pPr>
                <a:spcBef>
                  <a:spcPts val="0"/>
                </a:spcBef>
                <a:buNone/>
              </a:pPr>
              <a:r>
                <a:rPr lang="en" sz="2800">
                  <a:solidFill>
                    <a:srgbClr val="FFFFFF"/>
                  </a:solidFill>
                </a:rPr>
                <a:t>1983</a:t>
              </a:r>
              <a:r>
                <a:rPr lang="en" sz="2800"/>
                <a:t>   Co-Op Job, Ft. Meade, MD</a:t>
              </a:r>
            </a:p>
          </p:txBody>
        </p:sp>
        <p:sp>
          <p:nvSpPr>
            <p:cNvPr id="86" name="Shape 86"/>
            <p:cNvSpPr txBox="1"/>
            <p:nvPr/>
          </p:nvSpPr>
          <p:spPr>
            <a:xfrm>
              <a:off x="152408" y="1691630"/>
              <a:ext cx="8588999" cy="492300"/>
            </a:xfrm>
            <a:prstGeom prst="rect">
              <a:avLst/>
            </a:prstGeom>
            <a:noFill/>
            <a:ln>
              <a:noFill/>
            </a:ln>
          </p:spPr>
          <p:txBody>
            <a:bodyPr anchorCtr="0" anchor="t" bIns="91425" lIns="91425" rIns="91425" tIns="91425">
              <a:noAutofit/>
            </a:bodyPr>
            <a:lstStyle/>
            <a:p>
              <a:pPr lvl="0" rtl="0">
                <a:spcBef>
                  <a:spcPts val="0"/>
                </a:spcBef>
                <a:buNone/>
              </a:pPr>
              <a:r>
                <a:rPr lang="en" sz="2800">
                  <a:solidFill>
                    <a:srgbClr val="FFFFFF"/>
                  </a:solidFill>
                </a:rPr>
                <a:t>1985</a:t>
              </a:r>
              <a:r>
                <a:rPr lang="en" sz="2800"/>
                <a:t>   Graduated BSEE, University of Akron</a:t>
              </a:r>
            </a:p>
          </p:txBody>
        </p:sp>
        <p:sp>
          <p:nvSpPr>
            <p:cNvPr id="87" name="Shape 87"/>
            <p:cNvSpPr txBox="1"/>
            <p:nvPr/>
          </p:nvSpPr>
          <p:spPr>
            <a:xfrm>
              <a:off x="152408" y="2064409"/>
              <a:ext cx="8588999" cy="492300"/>
            </a:xfrm>
            <a:prstGeom prst="rect">
              <a:avLst/>
            </a:prstGeom>
            <a:noFill/>
            <a:ln>
              <a:noFill/>
            </a:ln>
          </p:spPr>
          <p:txBody>
            <a:bodyPr anchorCtr="0" anchor="t" bIns="91425" lIns="91425" rIns="91425" tIns="91425">
              <a:noAutofit/>
            </a:bodyPr>
            <a:lstStyle/>
            <a:p>
              <a:pPr lvl="0" rtl="0">
                <a:spcBef>
                  <a:spcPts val="0"/>
                </a:spcBef>
                <a:buNone/>
              </a:pPr>
              <a:r>
                <a:rPr lang="en" sz="2800">
                  <a:solidFill>
                    <a:srgbClr val="FFFFFF"/>
                  </a:solidFill>
                </a:rPr>
                <a:t>1991</a:t>
              </a:r>
              <a:r>
                <a:rPr lang="en" sz="2800"/>
                <a:t>   Graduated MSEE, Johns Hopkins</a:t>
              </a:r>
            </a:p>
          </p:txBody>
        </p:sp>
        <p:sp>
          <p:nvSpPr>
            <p:cNvPr id="88" name="Shape 88"/>
            <p:cNvSpPr txBox="1"/>
            <p:nvPr/>
          </p:nvSpPr>
          <p:spPr>
            <a:xfrm>
              <a:off x="152408" y="2437200"/>
              <a:ext cx="8745899" cy="492300"/>
            </a:xfrm>
            <a:prstGeom prst="rect">
              <a:avLst/>
            </a:prstGeom>
            <a:noFill/>
            <a:ln>
              <a:noFill/>
            </a:ln>
          </p:spPr>
          <p:txBody>
            <a:bodyPr anchorCtr="0" anchor="t" bIns="91425" lIns="91425" rIns="91425" tIns="91425">
              <a:noAutofit/>
            </a:bodyPr>
            <a:lstStyle/>
            <a:p>
              <a:pPr lvl="0" rtl="0">
                <a:spcBef>
                  <a:spcPts val="0"/>
                </a:spcBef>
                <a:buNone/>
              </a:pPr>
              <a:r>
                <a:rPr lang="en" sz="2800">
                  <a:solidFill>
                    <a:srgbClr val="FFFFFF"/>
                  </a:solidFill>
                </a:rPr>
                <a:t>1994</a:t>
              </a:r>
              <a:r>
                <a:rPr lang="en" sz="2800"/>
                <a:t>   Win Phase 1, $50K (Dr. Joe Harsanyi, UMBC)</a:t>
              </a:r>
            </a:p>
          </p:txBody>
        </p:sp>
        <p:sp>
          <p:nvSpPr>
            <p:cNvPr id="89" name="Shape 89"/>
            <p:cNvSpPr txBox="1"/>
            <p:nvPr/>
          </p:nvSpPr>
          <p:spPr>
            <a:xfrm>
              <a:off x="152408" y="3182750"/>
              <a:ext cx="8588999" cy="492300"/>
            </a:xfrm>
            <a:prstGeom prst="rect">
              <a:avLst/>
            </a:prstGeom>
            <a:noFill/>
            <a:ln>
              <a:noFill/>
            </a:ln>
          </p:spPr>
          <p:txBody>
            <a:bodyPr anchorCtr="0" anchor="t" bIns="91425" lIns="91425" rIns="91425" tIns="91425">
              <a:noAutofit/>
            </a:bodyPr>
            <a:lstStyle/>
            <a:p>
              <a:pPr lvl="0" rtl="0">
                <a:spcBef>
                  <a:spcPts val="0"/>
                </a:spcBef>
                <a:buNone/>
              </a:pPr>
              <a:r>
                <a:rPr lang="en" sz="2800">
                  <a:solidFill>
                    <a:srgbClr val="FFFFFF"/>
                  </a:solidFill>
                </a:rPr>
                <a:t>1995</a:t>
              </a:r>
              <a:r>
                <a:rPr lang="en" sz="2800"/>
                <a:t>   Win Phase 2 $750K - 3 founders</a:t>
              </a:r>
            </a:p>
          </p:txBody>
        </p:sp>
        <p:sp>
          <p:nvSpPr>
            <p:cNvPr id="90" name="Shape 90"/>
            <p:cNvSpPr txBox="1"/>
            <p:nvPr/>
          </p:nvSpPr>
          <p:spPr>
            <a:xfrm>
              <a:off x="152408" y="2809969"/>
              <a:ext cx="8588999" cy="492300"/>
            </a:xfrm>
            <a:prstGeom prst="rect">
              <a:avLst/>
            </a:prstGeom>
            <a:noFill/>
            <a:ln>
              <a:noFill/>
            </a:ln>
          </p:spPr>
          <p:txBody>
            <a:bodyPr anchorCtr="0" anchor="t" bIns="91425" lIns="91425" rIns="91425" tIns="91425">
              <a:noAutofit/>
            </a:bodyPr>
            <a:lstStyle/>
            <a:p>
              <a:pPr lvl="0" rtl="0">
                <a:spcBef>
                  <a:spcPts val="0"/>
                </a:spcBef>
                <a:buNone/>
              </a:pPr>
              <a:r>
                <a:rPr lang="en" sz="2800">
                  <a:solidFill>
                    <a:srgbClr val="FFFFFF"/>
                  </a:solidFill>
                </a:rPr>
                <a:t>1994</a:t>
              </a:r>
              <a:r>
                <a:rPr lang="en" sz="2800"/>
                <a:t>   Applied Signal &amp; Image Technology</a:t>
              </a:r>
            </a:p>
          </p:txBody>
        </p:sp>
        <p:sp>
          <p:nvSpPr>
            <p:cNvPr id="91" name="Shape 91"/>
            <p:cNvSpPr txBox="1"/>
            <p:nvPr/>
          </p:nvSpPr>
          <p:spPr>
            <a:xfrm>
              <a:off x="152399" y="3944750"/>
              <a:ext cx="8839199" cy="492300"/>
            </a:xfrm>
            <a:prstGeom prst="rect">
              <a:avLst/>
            </a:prstGeom>
            <a:noFill/>
            <a:ln>
              <a:noFill/>
            </a:ln>
          </p:spPr>
          <p:txBody>
            <a:bodyPr anchorCtr="0" anchor="t" bIns="91425" lIns="91425" rIns="91425" tIns="91425">
              <a:noAutofit/>
            </a:bodyPr>
            <a:lstStyle/>
            <a:p>
              <a:pPr lvl="0" rtl="0">
                <a:spcBef>
                  <a:spcPts val="0"/>
                </a:spcBef>
                <a:buNone/>
              </a:pPr>
              <a:r>
                <a:rPr lang="en" sz="2800">
                  <a:solidFill>
                    <a:srgbClr val="FFFFFF"/>
                  </a:solidFill>
                </a:rPr>
                <a:t>2005</a:t>
              </a:r>
              <a:r>
                <a:rPr lang="en" sz="2800"/>
                <a:t>   Sales: ~$20 MM, Net $4+ MM - 65 employees</a:t>
              </a:r>
            </a:p>
          </p:txBody>
        </p:sp>
        <p:sp>
          <p:nvSpPr>
            <p:cNvPr id="92" name="Shape 92"/>
            <p:cNvSpPr txBox="1"/>
            <p:nvPr/>
          </p:nvSpPr>
          <p:spPr>
            <a:xfrm>
              <a:off x="152408" y="4309300"/>
              <a:ext cx="8588999" cy="492300"/>
            </a:xfrm>
            <a:prstGeom prst="rect">
              <a:avLst/>
            </a:prstGeom>
            <a:noFill/>
            <a:ln>
              <a:noFill/>
            </a:ln>
          </p:spPr>
          <p:txBody>
            <a:bodyPr anchorCtr="0" anchor="t" bIns="91425" lIns="91425" rIns="91425" tIns="91425">
              <a:noAutofit/>
            </a:bodyPr>
            <a:lstStyle/>
            <a:p>
              <a:pPr lvl="0" rtl="0">
                <a:spcBef>
                  <a:spcPts val="0"/>
                </a:spcBef>
                <a:buNone/>
              </a:pPr>
              <a:r>
                <a:rPr lang="en" sz="2800">
                  <a:solidFill>
                    <a:srgbClr val="FFFFFF"/>
                  </a:solidFill>
                </a:rPr>
                <a:t>2005</a:t>
              </a:r>
              <a:r>
                <a:rPr lang="en" sz="2800"/>
                <a:t>   Acquired by L-3 Communications</a:t>
              </a:r>
            </a:p>
          </p:txBody>
        </p:sp>
        <p:sp>
          <p:nvSpPr>
            <p:cNvPr id="93" name="Shape 93"/>
            <p:cNvSpPr txBox="1"/>
            <p:nvPr/>
          </p:nvSpPr>
          <p:spPr>
            <a:xfrm>
              <a:off x="152408" y="4690300"/>
              <a:ext cx="8588999" cy="492300"/>
            </a:xfrm>
            <a:prstGeom prst="rect">
              <a:avLst/>
            </a:prstGeom>
            <a:noFill/>
            <a:ln>
              <a:noFill/>
            </a:ln>
          </p:spPr>
          <p:txBody>
            <a:bodyPr anchorCtr="0" anchor="t" bIns="91425" lIns="91425" rIns="91425" tIns="91425">
              <a:noAutofit/>
            </a:bodyPr>
            <a:lstStyle/>
            <a:p>
              <a:pPr lvl="0" rtl="0">
                <a:spcBef>
                  <a:spcPts val="0"/>
                </a:spcBef>
                <a:buNone/>
              </a:pPr>
              <a:r>
                <a:rPr lang="en" sz="2800">
                  <a:solidFill>
                    <a:srgbClr val="FFFFFF"/>
                  </a:solidFill>
                </a:rPr>
                <a:t>2009</a:t>
              </a:r>
              <a:r>
                <a:rPr lang="en" sz="2800"/>
                <a:t>   Exit</a:t>
              </a:r>
            </a:p>
          </p:txBody>
        </p:sp>
        <p:sp>
          <p:nvSpPr>
            <p:cNvPr id="94" name="Shape 94"/>
            <p:cNvSpPr txBox="1"/>
            <p:nvPr/>
          </p:nvSpPr>
          <p:spPr>
            <a:xfrm>
              <a:off x="152408" y="3563750"/>
              <a:ext cx="8588999" cy="492300"/>
            </a:xfrm>
            <a:prstGeom prst="rect">
              <a:avLst/>
            </a:prstGeom>
            <a:noFill/>
            <a:ln>
              <a:noFill/>
            </a:ln>
          </p:spPr>
          <p:txBody>
            <a:bodyPr anchorCtr="0" anchor="t" bIns="91425" lIns="91425" rIns="91425" tIns="91425">
              <a:noAutofit/>
            </a:bodyPr>
            <a:lstStyle/>
            <a:p>
              <a:pPr lvl="0" rtl="0">
                <a:spcBef>
                  <a:spcPts val="0"/>
                </a:spcBef>
                <a:buNone/>
              </a:pPr>
              <a:r>
                <a:rPr lang="en" sz="2800">
                  <a:solidFill>
                    <a:srgbClr val="FFFFFF"/>
                  </a:solidFill>
                </a:rPr>
                <a:t>2001</a:t>
              </a:r>
              <a:r>
                <a:rPr lang="en" sz="2800"/>
                <a:t>   Angel Investment: $1.5 MM</a:t>
              </a:r>
            </a:p>
          </p:txBody>
        </p:sp>
      </p:grpSp>
      <p:sp>
        <p:nvSpPr>
          <p:cNvPr id="95" name="Shape 95"/>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
        <p:nvSpPr>
          <p:cNvPr id="96" name="Shape 96"/>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6" name="Shape 646"/>
        <p:cNvGrpSpPr/>
        <p:nvPr/>
      </p:nvGrpSpPr>
      <p:grpSpPr>
        <a:xfrm>
          <a:off x="0" y="0"/>
          <a:ext cx="0" cy="0"/>
          <a:chOff x="0" y="0"/>
          <a:chExt cx="0" cy="0"/>
        </a:xfrm>
      </p:grpSpPr>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0" name="Shape 650"/>
        <p:cNvGrpSpPr/>
        <p:nvPr/>
      </p:nvGrpSpPr>
      <p:grpSpPr>
        <a:xfrm>
          <a:off x="0" y="0"/>
          <a:ext cx="0" cy="0"/>
          <a:chOff x="0" y="0"/>
          <a:chExt cx="0" cy="0"/>
        </a:xfrm>
      </p:grpSpPr>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4" name="Shape 654"/>
        <p:cNvGrpSpPr/>
        <p:nvPr/>
      </p:nvGrpSpPr>
      <p:grpSpPr>
        <a:xfrm>
          <a:off x="0" y="0"/>
          <a:ext cx="0" cy="0"/>
          <a:chOff x="0" y="0"/>
          <a:chExt cx="0" cy="0"/>
        </a:xfrm>
      </p:grpSpPr>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8" name="Shape 658"/>
        <p:cNvGrpSpPr/>
        <p:nvPr/>
      </p:nvGrpSpPr>
      <p:grpSpPr>
        <a:xfrm>
          <a:off x="0" y="0"/>
          <a:ext cx="0" cy="0"/>
          <a:chOff x="0" y="0"/>
          <a:chExt cx="0" cy="0"/>
        </a:xfrm>
      </p:grpSpPr>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2" name="Shape 662"/>
        <p:cNvGrpSpPr/>
        <p:nvPr/>
      </p:nvGrpSpPr>
      <p:grpSpPr>
        <a:xfrm>
          <a:off x="0" y="0"/>
          <a:ext cx="0" cy="0"/>
          <a:chOff x="0" y="0"/>
          <a:chExt cx="0" cy="0"/>
        </a:xfrm>
      </p:grpSpPr>
      <p:sp>
        <p:nvSpPr>
          <p:cNvPr id="663" name="Shape 663"/>
          <p:cNvSpPr/>
          <p:nvPr/>
        </p:nvSpPr>
        <p:spPr>
          <a:xfrm>
            <a:off x="5470450" y="4182200"/>
            <a:ext cx="3429000" cy="822599"/>
          </a:xfrm>
          <a:prstGeom prst="ellipse">
            <a:avLst/>
          </a:prstGeom>
          <a:solidFill>
            <a:srgbClr val="FFFF00"/>
          </a:solidFill>
          <a:ln>
            <a:noFill/>
          </a:ln>
        </p:spPr>
        <p:txBody>
          <a:bodyPr anchorCtr="0" anchor="ctr" bIns="91425" lIns="91425" rIns="91425" tIns="91425">
            <a:noAutofit/>
          </a:bodyPr>
          <a:lstStyle/>
          <a:p>
            <a:pPr>
              <a:spcBef>
                <a:spcPts val="0"/>
              </a:spcBef>
              <a:buNone/>
            </a:pPr>
            <a:r>
              <a:t/>
            </a:r>
            <a:endParaRPr/>
          </a:p>
        </p:txBody>
      </p:sp>
      <p:sp>
        <p:nvSpPr>
          <p:cNvPr id="664" name="Shape 664"/>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65" name="Shape 665"/>
          <p:cNvSpPr txBox="1"/>
          <p:nvPr/>
        </p:nvSpPr>
        <p:spPr>
          <a:xfrm>
            <a:off x="1370626" y="397575"/>
            <a:ext cx="5963099" cy="691499"/>
          </a:xfrm>
          <a:prstGeom prst="rect">
            <a:avLst/>
          </a:prstGeom>
          <a:noFill/>
          <a:ln>
            <a:noFill/>
          </a:ln>
        </p:spPr>
        <p:txBody>
          <a:bodyPr anchorCtr="0" anchor="t" bIns="91425" lIns="91425" rIns="91425" tIns="91425">
            <a:noAutofit/>
          </a:bodyPr>
          <a:lstStyle/>
          <a:p>
            <a:pPr>
              <a:spcBef>
                <a:spcPts val="0"/>
              </a:spcBef>
              <a:buNone/>
            </a:pPr>
            <a:r>
              <a:rPr b="1" lang="en" sz="4800"/>
              <a:t>Tools You Will Need</a:t>
            </a:r>
          </a:p>
        </p:txBody>
      </p:sp>
      <p:pic>
        <p:nvPicPr>
          <p:cNvPr id="666" name="Shape 666"/>
          <p:cNvPicPr preferRelativeResize="0"/>
          <p:nvPr/>
        </p:nvPicPr>
        <p:blipFill>
          <a:blip r:embed="rId3">
            <a:alphaModFix/>
          </a:blip>
          <a:stretch>
            <a:fillRect/>
          </a:stretch>
        </p:blipFill>
        <p:spPr>
          <a:xfrm>
            <a:off x="1989777" y="1437377"/>
            <a:ext cx="3880274" cy="3584425"/>
          </a:xfrm>
          <a:prstGeom prst="rect">
            <a:avLst/>
          </a:prstGeom>
          <a:noFill/>
          <a:ln>
            <a:noFill/>
          </a:ln>
        </p:spPr>
      </p:pic>
      <p:grpSp>
        <p:nvGrpSpPr>
          <p:cNvPr id="667" name="Shape 667"/>
          <p:cNvGrpSpPr/>
          <p:nvPr/>
        </p:nvGrpSpPr>
        <p:grpSpPr>
          <a:xfrm>
            <a:off x="3806525" y="1480110"/>
            <a:ext cx="1676925" cy="1906800"/>
            <a:chOff x="6135450" y="1437385"/>
            <a:chExt cx="1676925" cy="1906800"/>
          </a:xfrm>
        </p:grpSpPr>
        <p:sp>
          <p:nvSpPr>
            <p:cNvPr id="668" name="Shape 668"/>
            <p:cNvSpPr txBox="1"/>
            <p:nvPr/>
          </p:nvSpPr>
          <p:spPr>
            <a:xfrm rot="1267232">
              <a:off x="6445578" y="1665874"/>
              <a:ext cx="1129794" cy="1526021"/>
            </a:xfrm>
            <a:prstGeom prst="rect">
              <a:avLst/>
            </a:prstGeom>
            <a:noFill/>
            <a:ln>
              <a:noFill/>
            </a:ln>
          </p:spPr>
          <p:txBody>
            <a:bodyPr anchorCtr="0" anchor="t" bIns="91425" lIns="91425" rIns="91425" tIns="91425">
              <a:noAutofit/>
            </a:bodyPr>
            <a:lstStyle/>
            <a:p>
              <a:pPr lvl="0" rtl="0">
                <a:spcBef>
                  <a:spcPts val="0"/>
                </a:spcBef>
                <a:buNone/>
              </a:pPr>
              <a:r>
                <a:rPr lang="en" sz="9600">
                  <a:latin typeface="Impact"/>
                  <a:ea typeface="Impact"/>
                  <a:cs typeface="Impact"/>
                  <a:sym typeface="Impact"/>
                </a:rPr>
                <a:t>P</a:t>
              </a:r>
            </a:p>
          </p:txBody>
        </p:sp>
        <p:sp>
          <p:nvSpPr>
            <p:cNvPr id="669" name="Shape 669"/>
            <p:cNvSpPr txBox="1"/>
            <p:nvPr/>
          </p:nvSpPr>
          <p:spPr>
            <a:xfrm rot="1267232">
              <a:off x="6372453" y="1589674"/>
              <a:ext cx="1129794" cy="1526021"/>
            </a:xfrm>
            <a:prstGeom prst="rect">
              <a:avLst/>
            </a:prstGeom>
            <a:noFill/>
            <a:ln>
              <a:noFill/>
            </a:ln>
          </p:spPr>
          <p:txBody>
            <a:bodyPr anchorCtr="0" anchor="t" bIns="91425" lIns="91425" rIns="91425" tIns="91425">
              <a:noAutofit/>
            </a:bodyPr>
            <a:lstStyle/>
            <a:p>
              <a:pPr>
                <a:spcBef>
                  <a:spcPts val="0"/>
                </a:spcBef>
                <a:buNone/>
              </a:pPr>
              <a:r>
                <a:rPr lang="en" sz="9600">
                  <a:solidFill>
                    <a:srgbClr val="00FFFF"/>
                  </a:solidFill>
                  <a:latin typeface="Impact"/>
                  <a:ea typeface="Impact"/>
                  <a:cs typeface="Impact"/>
                  <a:sym typeface="Impact"/>
                </a:rPr>
                <a:t>P</a:t>
              </a:r>
            </a:p>
          </p:txBody>
        </p:sp>
      </p:grpSp>
      <p:sp>
        <p:nvSpPr>
          <p:cNvPr id="670" name="Shape 670"/>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nvGrpSpPr>
          <p:cNvPr id="671" name="Shape 671"/>
          <p:cNvGrpSpPr/>
          <p:nvPr/>
        </p:nvGrpSpPr>
        <p:grpSpPr>
          <a:xfrm rot="-2170665">
            <a:off x="3037241" y="1020298"/>
            <a:ext cx="1676946" cy="1906824"/>
            <a:chOff x="401075" y="1431235"/>
            <a:chExt cx="1676925" cy="1906800"/>
          </a:xfrm>
        </p:grpSpPr>
        <p:sp>
          <p:nvSpPr>
            <p:cNvPr id="672" name="Shape 672"/>
            <p:cNvSpPr txBox="1"/>
            <p:nvPr/>
          </p:nvSpPr>
          <p:spPr>
            <a:xfrm rot="1267232">
              <a:off x="711203" y="1659724"/>
              <a:ext cx="1129794" cy="1526021"/>
            </a:xfrm>
            <a:prstGeom prst="rect">
              <a:avLst/>
            </a:prstGeom>
            <a:noFill/>
            <a:ln>
              <a:noFill/>
            </a:ln>
          </p:spPr>
          <p:txBody>
            <a:bodyPr anchorCtr="0" anchor="t" bIns="91425" lIns="91425" rIns="91425" tIns="91425">
              <a:noAutofit/>
            </a:bodyPr>
            <a:lstStyle/>
            <a:p>
              <a:pPr lvl="0" rtl="0">
                <a:spcBef>
                  <a:spcPts val="0"/>
                </a:spcBef>
                <a:buNone/>
              </a:pPr>
              <a:r>
                <a:rPr lang="en" sz="9600">
                  <a:latin typeface="Georgia"/>
                  <a:ea typeface="Georgia"/>
                  <a:cs typeface="Georgia"/>
                  <a:sym typeface="Georgia"/>
                </a:rPr>
                <a:t>P</a:t>
              </a:r>
            </a:p>
          </p:txBody>
        </p:sp>
        <p:sp>
          <p:nvSpPr>
            <p:cNvPr id="673" name="Shape 673"/>
            <p:cNvSpPr txBox="1"/>
            <p:nvPr/>
          </p:nvSpPr>
          <p:spPr>
            <a:xfrm rot="1267232">
              <a:off x="638078" y="1583524"/>
              <a:ext cx="1129794" cy="1526021"/>
            </a:xfrm>
            <a:prstGeom prst="rect">
              <a:avLst/>
            </a:prstGeom>
            <a:noFill/>
            <a:ln>
              <a:noFill/>
            </a:ln>
          </p:spPr>
          <p:txBody>
            <a:bodyPr anchorCtr="0" anchor="t" bIns="91425" lIns="91425" rIns="91425" tIns="91425">
              <a:noAutofit/>
            </a:bodyPr>
            <a:lstStyle/>
            <a:p>
              <a:pPr lvl="0" rtl="0">
                <a:spcBef>
                  <a:spcPts val="0"/>
                </a:spcBef>
                <a:buNone/>
              </a:pPr>
              <a:r>
                <a:rPr lang="en" sz="9600">
                  <a:solidFill>
                    <a:srgbClr val="FFFF00"/>
                  </a:solidFill>
                  <a:latin typeface="Georgia"/>
                  <a:ea typeface="Georgia"/>
                  <a:cs typeface="Georgia"/>
                  <a:sym typeface="Georgia"/>
                </a:rPr>
                <a:t>P</a:t>
              </a:r>
            </a:p>
          </p:txBody>
        </p:sp>
      </p:grpSp>
      <p:sp>
        <p:nvSpPr>
          <p:cNvPr id="674" name="Shape 674"/>
          <p:cNvSpPr txBox="1"/>
          <p:nvPr/>
        </p:nvSpPr>
        <p:spPr>
          <a:xfrm rot="-3913874">
            <a:off x="1793533" y="2463323"/>
            <a:ext cx="1129948" cy="1526188"/>
          </a:xfrm>
          <a:prstGeom prst="rect">
            <a:avLst/>
          </a:prstGeom>
          <a:noFill/>
          <a:ln>
            <a:noFill/>
          </a:ln>
        </p:spPr>
        <p:txBody>
          <a:bodyPr anchorCtr="0" anchor="t" bIns="91425" lIns="91425" rIns="91425" tIns="91425">
            <a:noAutofit/>
          </a:bodyPr>
          <a:lstStyle/>
          <a:p>
            <a:pPr lvl="0" rtl="0">
              <a:spcBef>
                <a:spcPts val="0"/>
              </a:spcBef>
              <a:buNone/>
            </a:pPr>
            <a:r>
              <a:rPr lang="en" sz="9600">
                <a:solidFill>
                  <a:srgbClr val="999999"/>
                </a:solidFill>
                <a:latin typeface="Comic Sans MS"/>
                <a:ea typeface="Comic Sans MS"/>
                <a:cs typeface="Comic Sans MS"/>
                <a:sym typeface="Comic Sans MS"/>
              </a:rPr>
              <a:t>P</a:t>
            </a:r>
          </a:p>
        </p:txBody>
      </p:sp>
      <p:sp>
        <p:nvSpPr>
          <p:cNvPr id="675" name="Shape 675"/>
          <p:cNvSpPr txBox="1"/>
          <p:nvPr/>
        </p:nvSpPr>
        <p:spPr>
          <a:xfrm rot="-3913874">
            <a:off x="1683078" y="2422423"/>
            <a:ext cx="1129948" cy="1526188"/>
          </a:xfrm>
          <a:prstGeom prst="rect">
            <a:avLst/>
          </a:prstGeom>
          <a:noFill/>
          <a:ln>
            <a:noFill/>
          </a:ln>
        </p:spPr>
        <p:txBody>
          <a:bodyPr anchorCtr="0" anchor="t" bIns="91425" lIns="91425" rIns="91425" tIns="91425">
            <a:noAutofit/>
          </a:bodyPr>
          <a:lstStyle/>
          <a:p>
            <a:pPr lvl="0" rtl="0">
              <a:spcBef>
                <a:spcPts val="0"/>
              </a:spcBef>
              <a:buNone/>
            </a:pPr>
            <a:r>
              <a:rPr lang="en" sz="9600">
                <a:solidFill>
                  <a:srgbClr val="FF00FF"/>
                </a:solidFill>
                <a:latin typeface="Comic Sans MS"/>
                <a:ea typeface="Comic Sans MS"/>
                <a:cs typeface="Comic Sans MS"/>
                <a:sym typeface="Comic Sans MS"/>
              </a:rPr>
              <a:t>P</a:t>
            </a:r>
          </a:p>
        </p:txBody>
      </p:sp>
      <p:sp>
        <p:nvSpPr>
          <p:cNvPr id="676" name="Shape 676"/>
          <p:cNvSpPr txBox="1"/>
          <p:nvPr/>
        </p:nvSpPr>
        <p:spPr>
          <a:xfrm>
            <a:off x="6036100" y="1513575"/>
            <a:ext cx="2773499" cy="2844299"/>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 sz="2400"/>
              <a:t>Passion</a:t>
            </a:r>
          </a:p>
          <a:p>
            <a:pPr indent="-381000" lvl="0" marL="457200" rtl="0">
              <a:spcBef>
                <a:spcPts val="0"/>
              </a:spcBef>
              <a:buSzPct val="100000"/>
              <a:buChar char="●"/>
            </a:pPr>
            <a:r>
              <a:rPr lang="en" sz="2400"/>
              <a:t>Perseverance</a:t>
            </a:r>
          </a:p>
          <a:p>
            <a:pPr indent="-381000" lvl="0" marL="457200" rtl="0">
              <a:spcBef>
                <a:spcPts val="0"/>
              </a:spcBef>
              <a:buSzPct val="100000"/>
              <a:buChar char="●"/>
            </a:pPr>
            <a:r>
              <a:rPr lang="en" sz="2400"/>
              <a:t>Patience</a:t>
            </a:r>
          </a:p>
          <a:p>
            <a:pPr indent="-381000" lvl="0" marL="457200" rtl="0">
              <a:spcBef>
                <a:spcPts val="0"/>
              </a:spcBef>
              <a:buSzPct val="100000"/>
              <a:buChar char="●"/>
            </a:pPr>
            <a:r>
              <a:rPr lang="en" sz="2400"/>
              <a:t>Persistence</a:t>
            </a:r>
          </a:p>
          <a:p>
            <a:pPr indent="-381000" lvl="0" marL="457200" rtl="0">
              <a:spcBef>
                <a:spcPts val="0"/>
              </a:spcBef>
              <a:buSzPct val="100000"/>
              <a:buChar char="●"/>
            </a:pPr>
            <a:r>
              <a:rPr lang="en" sz="2400"/>
              <a:t>Positivity</a:t>
            </a:r>
          </a:p>
          <a:p>
            <a:pPr indent="-381000" lvl="0" marL="457200" rtl="0">
              <a:spcBef>
                <a:spcPts val="0"/>
              </a:spcBef>
              <a:buSzPct val="100000"/>
              <a:buChar char="●"/>
            </a:pPr>
            <a:r>
              <a:rPr lang="en" sz="2400"/>
              <a:t>Planning</a:t>
            </a:r>
          </a:p>
          <a:p>
            <a:pPr indent="-381000" lvl="0" marL="457200" rtl="0">
              <a:spcBef>
                <a:spcPts val="0"/>
              </a:spcBef>
              <a:buSzPct val="100000"/>
              <a:buChar char="●"/>
            </a:pPr>
            <a:r>
              <a:rPr lang="en" sz="2400"/>
              <a:t>People</a:t>
            </a:r>
          </a:p>
        </p:txBody>
      </p:sp>
      <p:sp>
        <p:nvSpPr>
          <p:cNvPr id="677" name="Shape 677"/>
          <p:cNvSpPr txBox="1"/>
          <p:nvPr/>
        </p:nvSpPr>
        <p:spPr>
          <a:xfrm>
            <a:off x="5715000" y="4135075"/>
            <a:ext cx="3429000" cy="574799"/>
          </a:xfrm>
          <a:prstGeom prst="rect">
            <a:avLst/>
          </a:prstGeom>
          <a:noFill/>
          <a:ln>
            <a:noFill/>
          </a:ln>
        </p:spPr>
        <p:txBody>
          <a:bodyPr anchorCtr="0" anchor="t" bIns="91425" lIns="91425" rIns="91425" tIns="91425">
            <a:noAutofit/>
          </a:bodyPr>
          <a:lstStyle/>
          <a:p>
            <a:pPr indent="-381000" lvl="0" marL="457200">
              <a:spcBef>
                <a:spcPts val="0"/>
              </a:spcBef>
              <a:buSzPct val="100000"/>
              <a:buChar char="+"/>
            </a:pPr>
            <a:r>
              <a:rPr lang="en" sz="2400"/>
              <a:t>Talent, Experience and/or Expertise</a:t>
            </a:r>
          </a:p>
        </p:txBody>
      </p:sp>
      <p:pic>
        <p:nvPicPr>
          <p:cNvPr id="678" name="Shape 678"/>
          <p:cNvPicPr preferRelativeResize="0"/>
          <p:nvPr/>
        </p:nvPicPr>
        <p:blipFill>
          <a:blip r:embed="rId4">
            <a:alphaModFix/>
          </a:blip>
          <a:stretch>
            <a:fillRect/>
          </a:stretch>
        </p:blipFill>
        <p:spPr>
          <a:xfrm>
            <a:off x="264500" y="4289125"/>
            <a:ext cx="1890625" cy="761149"/>
          </a:xfrm>
          <a:prstGeom prst="rect">
            <a:avLst/>
          </a:prstGeom>
          <a:noFill/>
          <a:ln cap="flat" cmpd="sng" w="9525">
            <a:solidFill>
              <a:srgbClr val="4B7FC7"/>
            </a:solidFill>
            <a:prstDash val="solid"/>
            <a:round/>
            <a:headEnd len="med" w="med" type="none"/>
            <a:tailEnd len="med" w="med" type="none"/>
          </a:ln>
        </p:spPr>
      </p:pic>
      <p:sp>
        <p:nvSpPr>
          <p:cNvPr id="679" name="Shape 679"/>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3" name="Shape 683"/>
        <p:cNvGrpSpPr/>
        <p:nvPr/>
      </p:nvGrpSpPr>
      <p:grpSpPr>
        <a:xfrm>
          <a:off x="0" y="0"/>
          <a:ext cx="0" cy="0"/>
          <a:chOff x="0" y="0"/>
          <a:chExt cx="0" cy="0"/>
        </a:xfrm>
      </p:grpSpPr>
      <p:sp>
        <p:nvSpPr>
          <p:cNvPr id="684" name="Shape 684"/>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85" name="Shape 685"/>
          <p:cNvSpPr txBox="1"/>
          <p:nvPr/>
        </p:nvSpPr>
        <p:spPr>
          <a:xfrm>
            <a:off x="1466750" y="252100"/>
            <a:ext cx="7475400" cy="1331099"/>
          </a:xfrm>
          <a:prstGeom prst="rect">
            <a:avLst/>
          </a:prstGeom>
          <a:noFill/>
          <a:ln>
            <a:noFill/>
          </a:ln>
        </p:spPr>
        <p:txBody>
          <a:bodyPr anchorCtr="0" anchor="t" bIns="91425" lIns="91425" rIns="91425" tIns="91425">
            <a:noAutofit/>
          </a:bodyPr>
          <a:lstStyle/>
          <a:p>
            <a:pPr lvl="0" rtl="0">
              <a:spcBef>
                <a:spcPts val="0"/>
              </a:spcBef>
              <a:buNone/>
            </a:pPr>
            <a:r>
              <a:rPr b="1" lang="en" sz="4800"/>
              <a:t>Step 1: Start a Business!</a:t>
            </a:r>
          </a:p>
        </p:txBody>
      </p:sp>
      <p:sp>
        <p:nvSpPr>
          <p:cNvPr id="686" name="Shape 686"/>
          <p:cNvSpPr/>
          <p:nvPr/>
        </p:nvSpPr>
        <p:spPr>
          <a:xfrm>
            <a:off x="11725" y="1254375"/>
            <a:ext cx="9144000" cy="93900"/>
          </a:xfrm>
          <a:prstGeom prst="rect">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87" name="Shape 687"/>
          <p:cNvSpPr txBox="1"/>
          <p:nvPr/>
        </p:nvSpPr>
        <p:spPr>
          <a:xfrm>
            <a:off x="4073175" y="3835325"/>
            <a:ext cx="4608600" cy="941400"/>
          </a:xfrm>
          <a:prstGeom prst="rect">
            <a:avLst/>
          </a:prstGeom>
          <a:noFill/>
          <a:ln>
            <a:noFill/>
          </a:ln>
        </p:spPr>
        <p:txBody>
          <a:bodyPr anchorCtr="0" anchor="t" bIns="91425" lIns="91425" rIns="91425" tIns="91425">
            <a:noAutofit/>
          </a:bodyPr>
          <a:lstStyle/>
          <a:p>
            <a:pPr>
              <a:spcBef>
                <a:spcPts val="0"/>
              </a:spcBef>
              <a:buNone/>
            </a:pPr>
            <a:r>
              <a:rPr b="1" lang="en" sz="3000"/>
              <a:t>You will never really know until you start...</a:t>
            </a:r>
          </a:p>
        </p:txBody>
      </p:sp>
      <p:pic>
        <p:nvPicPr>
          <p:cNvPr id="688" name="Shape 688"/>
          <p:cNvPicPr preferRelativeResize="0"/>
          <p:nvPr/>
        </p:nvPicPr>
        <p:blipFill>
          <a:blip r:embed="rId3">
            <a:alphaModFix/>
          </a:blip>
          <a:stretch>
            <a:fillRect/>
          </a:stretch>
        </p:blipFill>
        <p:spPr>
          <a:xfrm>
            <a:off x="2037200" y="2306850"/>
            <a:ext cx="1253600" cy="1258625"/>
          </a:xfrm>
          <a:prstGeom prst="rect">
            <a:avLst/>
          </a:prstGeom>
          <a:noFill/>
          <a:ln>
            <a:noFill/>
          </a:ln>
        </p:spPr>
      </p:pic>
      <p:sp>
        <p:nvSpPr>
          <p:cNvPr id="689" name="Shape 689"/>
          <p:cNvSpPr/>
          <p:nvPr/>
        </p:nvSpPr>
        <p:spPr>
          <a:xfrm>
            <a:off x="3944375" y="1445650"/>
            <a:ext cx="4737419" cy="1979207"/>
          </a:xfrm>
          <a:prstGeom prst="cloud">
            <a:avLst/>
          </a:prstGeom>
          <a:solidFill>
            <a:schemeClr val="lt2"/>
          </a:solid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90" name="Shape 690"/>
          <p:cNvSpPr txBox="1"/>
          <p:nvPr/>
        </p:nvSpPr>
        <p:spPr>
          <a:xfrm>
            <a:off x="4841025" y="1774725"/>
            <a:ext cx="2920500" cy="673800"/>
          </a:xfrm>
          <a:prstGeom prst="rect">
            <a:avLst/>
          </a:prstGeom>
          <a:noFill/>
          <a:ln>
            <a:noFill/>
          </a:ln>
        </p:spPr>
        <p:txBody>
          <a:bodyPr anchorCtr="0" anchor="t" bIns="91425" lIns="91425" rIns="91425" tIns="91425">
            <a:noAutofit/>
          </a:bodyPr>
          <a:lstStyle/>
          <a:p>
            <a:pPr lvl="0" rtl="0">
              <a:spcBef>
                <a:spcPts val="0"/>
              </a:spcBef>
              <a:buNone/>
            </a:pPr>
            <a:r>
              <a:rPr b="1" lang="en" sz="3000">
                <a:solidFill>
                  <a:srgbClr val="666666"/>
                </a:solidFill>
              </a:rPr>
              <a:t>Will it work? Is it a good idea?</a:t>
            </a:r>
          </a:p>
        </p:txBody>
      </p:sp>
      <p:sp>
        <p:nvSpPr>
          <p:cNvPr id="691" name="Shape 691"/>
          <p:cNvSpPr/>
          <p:nvPr/>
        </p:nvSpPr>
        <p:spPr>
          <a:xfrm>
            <a:off x="3306325" y="2251425"/>
            <a:ext cx="197100" cy="197100"/>
          </a:xfrm>
          <a:prstGeom prst="ellipse">
            <a:avLst/>
          </a:prstGeom>
          <a:solidFill>
            <a:schemeClr val="lt2"/>
          </a:solid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92" name="Shape 692"/>
          <p:cNvSpPr/>
          <p:nvPr/>
        </p:nvSpPr>
        <p:spPr>
          <a:xfrm>
            <a:off x="3606250" y="2084925"/>
            <a:ext cx="267599" cy="267599"/>
          </a:xfrm>
          <a:prstGeom prst="ellipse">
            <a:avLst/>
          </a:prstGeom>
          <a:solidFill>
            <a:schemeClr val="lt2"/>
          </a:solid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93" name="Shape 693"/>
          <p:cNvSpPr/>
          <p:nvPr/>
        </p:nvSpPr>
        <p:spPr>
          <a:xfrm>
            <a:off x="3964150" y="3785775"/>
            <a:ext cx="4608600" cy="1179299"/>
          </a:xfrm>
          <a:prstGeom prst="foldedCorner">
            <a:avLst>
              <a:gd fmla="val 50000" name="adj"/>
            </a:avLst>
          </a:prstGeom>
          <a:solidFill>
            <a:srgbClr val="FFF2CC"/>
          </a:solidFill>
          <a:ln cap="flat" cmpd="sng" w="38100">
            <a:solidFill>
              <a:schemeClr val="dk2"/>
            </a:solidFill>
            <a:prstDash val="dash"/>
            <a:round/>
            <a:headEnd len="med" w="med" type="none"/>
            <a:tailEnd len="med" w="med" type="none"/>
          </a:ln>
        </p:spPr>
        <p:txBody>
          <a:bodyPr anchorCtr="0" anchor="ctr" bIns="91425" lIns="91425" rIns="91425" tIns="91425">
            <a:noAutofit/>
          </a:bodyPr>
          <a:lstStyle/>
          <a:p>
            <a:pPr algn="ctr">
              <a:spcBef>
                <a:spcPts val="0"/>
              </a:spcBef>
              <a:buNone/>
            </a:pPr>
            <a:r>
              <a:t/>
            </a:r>
            <a:endParaRPr sz="3600"/>
          </a:p>
        </p:txBody>
      </p:sp>
      <p:sp>
        <p:nvSpPr>
          <p:cNvPr id="694" name="Shape 694"/>
          <p:cNvSpPr txBox="1"/>
          <p:nvPr/>
        </p:nvSpPr>
        <p:spPr>
          <a:xfrm>
            <a:off x="4687625" y="3954225"/>
            <a:ext cx="3000000" cy="842400"/>
          </a:xfrm>
          <a:prstGeom prst="rect">
            <a:avLst/>
          </a:prstGeom>
          <a:noFill/>
          <a:ln>
            <a:noFill/>
          </a:ln>
        </p:spPr>
        <p:txBody>
          <a:bodyPr anchorCtr="0" anchor="ctr" bIns="91425" lIns="91425" rIns="91425" tIns="91425">
            <a:noAutofit/>
          </a:bodyPr>
          <a:lstStyle/>
          <a:p>
            <a:pPr lvl="0" rtl="0" algn="ctr">
              <a:spcBef>
                <a:spcPts val="0"/>
              </a:spcBef>
              <a:buNone/>
            </a:pPr>
            <a:r>
              <a:rPr b="1" lang="en" sz="3600">
                <a:solidFill>
                  <a:schemeClr val="dk1"/>
                </a:solidFill>
              </a:rPr>
              <a:t>Answer...</a:t>
            </a:r>
          </a:p>
        </p:txBody>
      </p:sp>
      <p:sp>
        <p:nvSpPr>
          <p:cNvPr id="695" name="Shape 695"/>
          <p:cNvSpPr/>
          <p:nvPr/>
        </p:nvSpPr>
        <p:spPr>
          <a:xfrm>
            <a:off x="1806775" y="2975625"/>
            <a:ext cx="1806711" cy="673850"/>
          </a:xfrm>
          <a:custGeom>
            <a:pathLst>
              <a:path extrusionOk="0" h="44398" w="82058">
                <a:moveTo>
                  <a:pt x="0" y="0"/>
                </a:moveTo>
                <a:lnTo>
                  <a:pt x="1190" y="27749"/>
                </a:lnTo>
                <a:lnTo>
                  <a:pt x="34092" y="44398"/>
                </a:lnTo>
                <a:lnTo>
                  <a:pt x="49949" y="44398"/>
                </a:lnTo>
                <a:lnTo>
                  <a:pt x="73337" y="27352"/>
                </a:lnTo>
                <a:lnTo>
                  <a:pt x="82058" y="3171"/>
                </a:lnTo>
              </a:path>
            </a:pathLst>
          </a:custGeom>
          <a:noFill/>
          <a:ln cap="flat" cmpd="sng" w="76200">
            <a:solidFill>
              <a:schemeClr val="dk2"/>
            </a:solidFill>
            <a:prstDash val="solid"/>
            <a:round/>
            <a:headEnd len="lg" w="lg" type="none"/>
            <a:tailEnd len="lg" w="lg" type="none"/>
          </a:ln>
        </p:spPr>
      </p:sp>
      <p:sp>
        <p:nvSpPr>
          <p:cNvPr id="696" name="Shape 696"/>
          <p:cNvSpPr/>
          <p:nvPr/>
        </p:nvSpPr>
        <p:spPr>
          <a:xfrm>
            <a:off x="2540440" y="3649425"/>
            <a:ext cx="311265" cy="673783"/>
          </a:xfrm>
          <a:custGeom>
            <a:pathLst>
              <a:path extrusionOk="0" h="36470" w="25767">
                <a:moveTo>
                  <a:pt x="7135" y="0"/>
                </a:moveTo>
                <a:lnTo>
                  <a:pt x="12685" y="17839"/>
                </a:lnTo>
                <a:lnTo>
                  <a:pt x="0" y="36470"/>
                </a:lnTo>
                <a:lnTo>
                  <a:pt x="12685" y="17839"/>
                </a:lnTo>
                <a:lnTo>
                  <a:pt x="25767" y="36470"/>
                </a:lnTo>
                <a:lnTo>
                  <a:pt x="13082" y="18632"/>
                </a:lnTo>
                <a:lnTo>
                  <a:pt x="21803" y="0"/>
                </a:lnTo>
              </a:path>
            </a:pathLst>
          </a:custGeom>
          <a:noFill/>
          <a:ln cap="flat" cmpd="sng" w="76200">
            <a:solidFill>
              <a:schemeClr val="dk2"/>
            </a:solidFill>
            <a:prstDash val="solid"/>
            <a:round/>
            <a:headEnd len="lg" w="lg" type="none"/>
            <a:tailEnd len="lg" w="lg" type="none"/>
          </a:ln>
        </p:spPr>
      </p:sp>
      <p:pic>
        <p:nvPicPr>
          <p:cNvPr id="697" name="Shape 697"/>
          <p:cNvPicPr preferRelativeResize="0"/>
          <p:nvPr/>
        </p:nvPicPr>
        <p:blipFill>
          <a:blip r:embed="rId4">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698" name="Shape 698"/>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2" name="Shape 702"/>
        <p:cNvGrpSpPr/>
        <p:nvPr/>
      </p:nvGrpSpPr>
      <p:grpSpPr>
        <a:xfrm>
          <a:off x="0" y="0"/>
          <a:ext cx="0" cy="0"/>
          <a:chOff x="0" y="0"/>
          <a:chExt cx="0" cy="0"/>
        </a:xfrm>
      </p:grpSpPr>
      <p:sp>
        <p:nvSpPr>
          <p:cNvPr id="703" name="Shape 703"/>
          <p:cNvSpPr txBox="1"/>
          <p:nvPr/>
        </p:nvSpPr>
        <p:spPr>
          <a:xfrm>
            <a:off x="560250" y="0"/>
            <a:ext cx="8175900" cy="1331099"/>
          </a:xfrm>
          <a:prstGeom prst="rect">
            <a:avLst/>
          </a:prstGeom>
          <a:noFill/>
          <a:ln>
            <a:noFill/>
          </a:ln>
        </p:spPr>
        <p:txBody>
          <a:bodyPr anchorCtr="0" anchor="t" bIns="91425" lIns="91425" rIns="91425" tIns="91425">
            <a:noAutofit/>
          </a:bodyPr>
          <a:lstStyle/>
          <a:p>
            <a:pPr lvl="0" rtl="0">
              <a:spcBef>
                <a:spcPts val="0"/>
              </a:spcBef>
              <a:buNone/>
            </a:pPr>
            <a:r>
              <a:rPr b="1" lang="en" sz="7200"/>
              <a:t>Companion Docs</a:t>
            </a:r>
          </a:p>
        </p:txBody>
      </p:sp>
      <p:sp>
        <p:nvSpPr>
          <p:cNvPr id="704" name="Shape 704"/>
          <p:cNvSpPr txBox="1"/>
          <p:nvPr/>
        </p:nvSpPr>
        <p:spPr>
          <a:xfrm>
            <a:off x="414850" y="1624825"/>
            <a:ext cx="7761300" cy="3146099"/>
          </a:xfrm>
          <a:prstGeom prst="rect">
            <a:avLst/>
          </a:prstGeom>
          <a:noFill/>
          <a:ln>
            <a:noFill/>
          </a:ln>
        </p:spPr>
        <p:txBody>
          <a:bodyPr anchorCtr="0" anchor="t" bIns="91425" lIns="91425" rIns="91425" tIns="91425">
            <a:noAutofit/>
          </a:bodyPr>
          <a:lstStyle/>
          <a:p>
            <a:pPr indent="-381000" lvl="0" marL="457200" rtl="0">
              <a:spcBef>
                <a:spcPts val="0"/>
              </a:spcBef>
              <a:buSzPct val="100000"/>
              <a:buAutoNum type="arabicPeriod"/>
            </a:pPr>
            <a:r>
              <a:rPr lang="en" sz="2400"/>
              <a:t>“Simple Steps to Starting Your Business,” by SCORE and Canon</a:t>
            </a:r>
          </a:p>
          <a:p>
            <a:pPr indent="-381000" lvl="0" marL="457200" rtl="0">
              <a:spcBef>
                <a:spcPts val="0"/>
              </a:spcBef>
              <a:buSzPct val="100000"/>
              <a:buAutoNum type="arabicPeriod"/>
            </a:pPr>
            <a:r>
              <a:rPr lang="en" sz="2400"/>
              <a:t>“Lean Startup,” Eric Ries</a:t>
            </a:r>
          </a:p>
          <a:p>
            <a:pPr indent="-381000" lvl="0" marL="457200" rtl="0">
              <a:spcBef>
                <a:spcPts val="0"/>
              </a:spcBef>
              <a:buSzPct val="100000"/>
              <a:buAutoNum type="arabicPeriod"/>
            </a:pPr>
            <a:r>
              <a:rPr lang="en" sz="2400"/>
              <a:t>John’s “One Page Business Plan”</a:t>
            </a:r>
          </a:p>
          <a:p>
            <a:pPr indent="-381000" lvl="0" marL="457200" rtl="0">
              <a:spcBef>
                <a:spcPts val="0"/>
              </a:spcBef>
              <a:buSzPct val="100000"/>
              <a:buAutoNum type="arabicPeriod"/>
            </a:pPr>
            <a:r>
              <a:rPr lang="en" sz="2400"/>
              <a:t>“The Value Proposition Canvas” by Strategyzer</a:t>
            </a:r>
          </a:p>
          <a:p>
            <a:pPr indent="-381000" lvl="0" marL="457200" rtl="0">
              <a:spcBef>
                <a:spcPts val="0"/>
              </a:spcBef>
              <a:buSzPct val="100000"/>
              <a:buAutoNum type="arabicPeriod"/>
            </a:pPr>
            <a:r>
              <a:rPr lang="en" sz="2400"/>
              <a:t>Segmentation Table Template, U. of Penn.</a:t>
            </a:r>
          </a:p>
          <a:p>
            <a:pPr indent="-381000" lvl="0" marL="457200">
              <a:spcBef>
                <a:spcPts val="0"/>
              </a:spcBef>
              <a:buSzPct val="100000"/>
              <a:buAutoNum type="arabicPeriod"/>
            </a:pPr>
            <a:r>
              <a:rPr lang="en" sz="2400"/>
              <a:t>Logic Model Template, U. of Penn.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 name="Shape 102"/>
          <p:cNvSpPr txBox="1"/>
          <p:nvPr/>
        </p:nvSpPr>
        <p:spPr>
          <a:xfrm>
            <a:off x="1357725" y="287400"/>
            <a:ext cx="7378500" cy="1196099"/>
          </a:xfrm>
          <a:prstGeom prst="rect">
            <a:avLst/>
          </a:prstGeom>
          <a:noFill/>
          <a:ln>
            <a:noFill/>
          </a:ln>
        </p:spPr>
        <p:txBody>
          <a:bodyPr anchorCtr="0" anchor="t" bIns="91425" lIns="91425" rIns="91425" tIns="91425">
            <a:noAutofit/>
          </a:bodyPr>
          <a:lstStyle/>
          <a:p>
            <a:pPr lvl="0" rtl="0">
              <a:spcBef>
                <a:spcPts val="0"/>
              </a:spcBef>
              <a:buNone/>
            </a:pPr>
            <a:r>
              <a:rPr b="1" lang="en" sz="4800"/>
              <a:t>Objectives</a:t>
            </a:r>
          </a:p>
        </p:txBody>
      </p:sp>
      <p:sp>
        <p:nvSpPr>
          <p:cNvPr id="103" name="Shape 103"/>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pic>
        <p:nvPicPr>
          <p:cNvPr id="104" name="Shape 104"/>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105" name="Shape 105"/>
          <p:cNvSpPr txBox="1"/>
          <p:nvPr/>
        </p:nvSpPr>
        <p:spPr>
          <a:xfrm>
            <a:off x="1641225" y="1676400"/>
            <a:ext cx="6963599" cy="583800"/>
          </a:xfrm>
          <a:prstGeom prst="rect">
            <a:avLst/>
          </a:prstGeom>
          <a:noFill/>
          <a:ln>
            <a:noFill/>
          </a:ln>
        </p:spPr>
        <p:txBody>
          <a:bodyPr anchorCtr="0" anchor="t" bIns="91425" lIns="91425" rIns="91425" tIns="91425">
            <a:noAutofit/>
          </a:bodyPr>
          <a:lstStyle/>
          <a:p>
            <a:pPr indent="-419100" lvl="0" marL="457200" rtl="0">
              <a:spcBef>
                <a:spcPts val="0"/>
              </a:spcBef>
              <a:buSzPct val="100000"/>
              <a:buAutoNum type="arabicPeriod"/>
            </a:pPr>
            <a:r>
              <a:rPr lang="en" sz="3000"/>
              <a:t>Introduction to </a:t>
            </a:r>
            <a:r>
              <a:rPr b="1" lang="en" sz="3000"/>
              <a:t>Lean Startup</a:t>
            </a:r>
            <a:r>
              <a:rPr lang="en" sz="3000"/>
              <a:t> method</a:t>
            </a:r>
          </a:p>
          <a:p>
            <a:pPr indent="-419100" lvl="0" marL="457200" rtl="0">
              <a:spcBef>
                <a:spcPts val="0"/>
              </a:spcBef>
              <a:buSzPct val="100000"/>
              <a:buAutoNum type="arabicPeriod"/>
            </a:pPr>
            <a:r>
              <a:rPr lang="en" sz="3000"/>
              <a:t>Identify key elements of the first 18 months of a startup</a:t>
            </a:r>
          </a:p>
          <a:p>
            <a:pPr indent="-419100" lvl="0" marL="457200">
              <a:spcBef>
                <a:spcPts val="0"/>
              </a:spcBef>
              <a:buSzPct val="100000"/>
              <a:buAutoNum type="arabicPeriod"/>
            </a:pPr>
            <a:r>
              <a:rPr lang="en" sz="3000"/>
              <a:t>Provide techniques and resources for executing the </a:t>
            </a:r>
            <a:r>
              <a:rPr b="1" lang="en" sz="3000"/>
              <a:t>18 month</a:t>
            </a:r>
            <a:r>
              <a:rPr lang="en" sz="3000"/>
              <a:t> schedule</a:t>
            </a:r>
          </a:p>
        </p:txBody>
      </p:sp>
      <p:sp>
        <p:nvSpPr>
          <p:cNvPr id="106" name="Shape 106"/>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nvSpPr>
        <p:spPr>
          <a:xfrm>
            <a:off x="919375" y="3106025"/>
            <a:ext cx="7354800" cy="1689599"/>
          </a:xfrm>
          <a:prstGeom prst="rect">
            <a:avLst/>
          </a:prstGeom>
          <a:noFill/>
          <a:ln>
            <a:noFill/>
          </a:ln>
        </p:spPr>
        <p:txBody>
          <a:bodyPr anchorCtr="0" anchor="t" bIns="91425" lIns="91425" rIns="91425" tIns="91425">
            <a:noAutofit/>
          </a:bodyPr>
          <a:lstStyle/>
          <a:p>
            <a:pPr>
              <a:spcBef>
                <a:spcPts val="0"/>
              </a:spcBef>
              <a:buNone/>
            </a:pPr>
            <a:r>
              <a:rPr lang="en" sz="9600"/>
              <a:t>PROBLEMS</a:t>
            </a:r>
          </a:p>
        </p:txBody>
      </p:sp>
      <p:sp>
        <p:nvSpPr>
          <p:cNvPr id="112" name="Shape 112"/>
          <p:cNvSpPr txBox="1"/>
          <p:nvPr/>
        </p:nvSpPr>
        <p:spPr>
          <a:xfrm>
            <a:off x="761175" y="599675"/>
            <a:ext cx="7289400" cy="1064999"/>
          </a:xfrm>
          <a:prstGeom prst="rect">
            <a:avLst/>
          </a:prstGeom>
          <a:noFill/>
          <a:ln>
            <a:noFill/>
          </a:ln>
        </p:spPr>
        <p:txBody>
          <a:bodyPr anchorCtr="0" anchor="t" bIns="91425" lIns="91425" rIns="91425" tIns="91425">
            <a:noAutofit/>
          </a:bodyPr>
          <a:lstStyle/>
          <a:p>
            <a:pPr lvl="0" rtl="0">
              <a:spcBef>
                <a:spcPts val="0"/>
              </a:spcBef>
              <a:buNone/>
            </a:pPr>
            <a:r>
              <a:rPr lang="en" sz="7200"/>
              <a:t>SOLUTIONS TO</a:t>
            </a:r>
          </a:p>
        </p:txBody>
      </p:sp>
      <p:sp>
        <p:nvSpPr>
          <p:cNvPr id="113" name="Shape 113"/>
          <p:cNvSpPr/>
          <p:nvPr/>
        </p:nvSpPr>
        <p:spPr>
          <a:xfrm>
            <a:off x="3478700" y="2149325"/>
            <a:ext cx="1528200" cy="956699"/>
          </a:xfrm>
          <a:prstGeom prst="downArrow">
            <a:avLst>
              <a:gd fmla="val 50000" name="adj1"/>
              <a:gd fmla="val 5000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 name="Shape 114"/>
          <p:cNvSpPr/>
          <p:nvPr/>
        </p:nvSpPr>
        <p:spPr>
          <a:xfrm>
            <a:off x="1105725" y="4584425"/>
            <a:ext cx="6559799" cy="211199"/>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nvSpPr>
        <p:spPr>
          <a:xfrm>
            <a:off x="1599475" y="406325"/>
            <a:ext cx="7136700" cy="1162499"/>
          </a:xfrm>
          <a:prstGeom prst="rect">
            <a:avLst/>
          </a:prstGeom>
          <a:noFill/>
          <a:ln>
            <a:noFill/>
          </a:ln>
        </p:spPr>
        <p:txBody>
          <a:bodyPr anchorCtr="0" anchor="t" bIns="91425" lIns="91425" rIns="91425" tIns="91425">
            <a:noAutofit/>
          </a:bodyPr>
          <a:lstStyle/>
          <a:p>
            <a:pPr lvl="0" rtl="0">
              <a:spcBef>
                <a:spcPts val="0"/>
              </a:spcBef>
              <a:buNone/>
            </a:pPr>
            <a:r>
              <a:rPr b="1" lang="en" sz="4800"/>
              <a:t>18 Month Schedule</a:t>
            </a:r>
          </a:p>
        </p:txBody>
      </p:sp>
      <p:sp>
        <p:nvSpPr>
          <p:cNvPr id="120" name="Shape 120"/>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21" name="Shape 121"/>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grpSp>
        <p:nvGrpSpPr>
          <p:cNvPr id="122" name="Shape 122"/>
          <p:cNvGrpSpPr/>
          <p:nvPr/>
        </p:nvGrpSpPr>
        <p:grpSpPr>
          <a:xfrm>
            <a:off x="1928269" y="2080709"/>
            <a:ext cx="6960388" cy="2922170"/>
            <a:chOff x="2219825" y="1775850"/>
            <a:chExt cx="7194200" cy="3107699"/>
          </a:xfrm>
        </p:grpSpPr>
        <p:sp>
          <p:nvSpPr>
            <p:cNvPr id="123" name="Shape 123"/>
            <p:cNvSpPr/>
            <p:nvPr/>
          </p:nvSpPr>
          <p:spPr>
            <a:xfrm>
              <a:off x="2219825" y="1775850"/>
              <a:ext cx="1126200" cy="3107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 name="Shape 124"/>
            <p:cNvSpPr/>
            <p:nvPr/>
          </p:nvSpPr>
          <p:spPr>
            <a:xfrm>
              <a:off x="3433425" y="1775850"/>
              <a:ext cx="1126200" cy="3107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 name="Shape 125"/>
            <p:cNvSpPr/>
            <p:nvPr/>
          </p:nvSpPr>
          <p:spPr>
            <a:xfrm>
              <a:off x="4647025" y="1775850"/>
              <a:ext cx="1126200" cy="3107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 name="Shape 126"/>
            <p:cNvSpPr/>
            <p:nvPr/>
          </p:nvSpPr>
          <p:spPr>
            <a:xfrm>
              <a:off x="5860625" y="1775850"/>
              <a:ext cx="1126200" cy="3107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 name="Shape 127"/>
            <p:cNvSpPr/>
            <p:nvPr/>
          </p:nvSpPr>
          <p:spPr>
            <a:xfrm>
              <a:off x="7074225" y="1775850"/>
              <a:ext cx="1126200" cy="3107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8" name="Shape 128"/>
            <p:cNvSpPr/>
            <p:nvPr/>
          </p:nvSpPr>
          <p:spPr>
            <a:xfrm>
              <a:off x="8287825" y="1775850"/>
              <a:ext cx="1126200" cy="31076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
        <p:nvSpPr>
          <p:cNvPr id="129" name="Shape 129"/>
          <p:cNvSpPr txBox="1"/>
          <p:nvPr/>
        </p:nvSpPr>
        <p:spPr>
          <a:xfrm>
            <a:off x="1830800" y="1712100"/>
            <a:ext cx="671400" cy="292499"/>
          </a:xfrm>
          <a:prstGeom prst="rect">
            <a:avLst/>
          </a:prstGeom>
          <a:noFill/>
          <a:ln>
            <a:noFill/>
          </a:ln>
        </p:spPr>
        <p:txBody>
          <a:bodyPr anchorCtr="0" anchor="t" bIns="91425" lIns="91425" rIns="91425" tIns="91425">
            <a:noAutofit/>
          </a:bodyPr>
          <a:lstStyle/>
          <a:p>
            <a:pPr>
              <a:spcBef>
                <a:spcPts val="0"/>
              </a:spcBef>
              <a:buNone/>
            </a:pPr>
            <a:r>
              <a:rPr b="1" lang="en" sz="1800"/>
              <a:t>0</a:t>
            </a:r>
          </a:p>
        </p:txBody>
      </p:sp>
      <p:sp>
        <p:nvSpPr>
          <p:cNvPr id="130" name="Shape 130"/>
          <p:cNvSpPr txBox="1"/>
          <p:nvPr/>
        </p:nvSpPr>
        <p:spPr>
          <a:xfrm>
            <a:off x="2947750" y="1711975"/>
            <a:ext cx="671400" cy="292499"/>
          </a:xfrm>
          <a:prstGeom prst="rect">
            <a:avLst/>
          </a:prstGeom>
          <a:noFill/>
          <a:ln>
            <a:noFill/>
          </a:ln>
        </p:spPr>
        <p:txBody>
          <a:bodyPr anchorCtr="0" anchor="t" bIns="91425" lIns="91425" rIns="91425" tIns="91425">
            <a:noAutofit/>
          </a:bodyPr>
          <a:lstStyle/>
          <a:p>
            <a:pPr lvl="0" rtl="0">
              <a:spcBef>
                <a:spcPts val="0"/>
              </a:spcBef>
              <a:buNone/>
            </a:pPr>
            <a:r>
              <a:rPr b="1" lang="en" sz="1800"/>
              <a:t>3</a:t>
            </a:r>
          </a:p>
        </p:txBody>
      </p:sp>
      <p:sp>
        <p:nvSpPr>
          <p:cNvPr id="131" name="Shape 131"/>
          <p:cNvSpPr txBox="1"/>
          <p:nvPr/>
        </p:nvSpPr>
        <p:spPr>
          <a:xfrm>
            <a:off x="5244200" y="1720562"/>
            <a:ext cx="671400" cy="292499"/>
          </a:xfrm>
          <a:prstGeom prst="rect">
            <a:avLst/>
          </a:prstGeom>
          <a:noFill/>
          <a:ln>
            <a:noFill/>
          </a:ln>
        </p:spPr>
        <p:txBody>
          <a:bodyPr anchorCtr="0" anchor="t" bIns="91425" lIns="91425" rIns="91425" tIns="91425">
            <a:noAutofit/>
          </a:bodyPr>
          <a:lstStyle/>
          <a:p>
            <a:pPr lvl="0" rtl="0">
              <a:spcBef>
                <a:spcPts val="0"/>
              </a:spcBef>
              <a:buNone/>
            </a:pPr>
            <a:r>
              <a:rPr b="1" lang="en" sz="1800"/>
              <a:t>9</a:t>
            </a:r>
          </a:p>
        </p:txBody>
      </p:sp>
      <p:sp>
        <p:nvSpPr>
          <p:cNvPr id="132" name="Shape 132"/>
          <p:cNvSpPr txBox="1"/>
          <p:nvPr/>
        </p:nvSpPr>
        <p:spPr>
          <a:xfrm>
            <a:off x="4127250" y="1720687"/>
            <a:ext cx="671400" cy="292499"/>
          </a:xfrm>
          <a:prstGeom prst="rect">
            <a:avLst/>
          </a:prstGeom>
          <a:noFill/>
          <a:ln>
            <a:noFill/>
          </a:ln>
        </p:spPr>
        <p:txBody>
          <a:bodyPr anchorCtr="0" anchor="t" bIns="91425" lIns="91425" rIns="91425" tIns="91425">
            <a:noAutofit/>
          </a:bodyPr>
          <a:lstStyle/>
          <a:p>
            <a:pPr lvl="0" rtl="0">
              <a:spcBef>
                <a:spcPts val="0"/>
              </a:spcBef>
              <a:buNone/>
            </a:pPr>
            <a:r>
              <a:rPr b="1" lang="en" sz="1800"/>
              <a:t>6</a:t>
            </a:r>
          </a:p>
        </p:txBody>
      </p:sp>
      <p:sp>
        <p:nvSpPr>
          <p:cNvPr id="133" name="Shape 133"/>
          <p:cNvSpPr txBox="1"/>
          <p:nvPr/>
        </p:nvSpPr>
        <p:spPr>
          <a:xfrm>
            <a:off x="7492225" y="1720575"/>
            <a:ext cx="784799" cy="292499"/>
          </a:xfrm>
          <a:prstGeom prst="rect">
            <a:avLst/>
          </a:prstGeom>
          <a:noFill/>
          <a:ln>
            <a:noFill/>
          </a:ln>
        </p:spPr>
        <p:txBody>
          <a:bodyPr anchorCtr="0" anchor="t" bIns="91425" lIns="91425" rIns="91425" tIns="91425">
            <a:noAutofit/>
          </a:bodyPr>
          <a:lstStyle/>
          <a:p>
            <a:pPr lvl="0" rtl="0">
              <a:spcBef>
                <a:spcPts val="0"/>
              </a:spcBef>
              <a:buNone/>
            </a:pPr>
            <a:r>
              <a:rPr b="1" lang="en" sz="1800"/>
              <a:t>15</a:t>
            </a:r>
          </a:p>
        </p:txBody>
      </p:sp>
      <p:sp>
        <p:nvSpPr>
          <p:cNvPr id="134" name="Shape 134"/>
          <p:cNvSpPr txBox="1"/>
          <p:nvPr/>
        </p:nvSpPr>
        <p:spPr>
          <a:xfrm>
            <a:off x="6375362" y="1720700"/>
            <a:ext cx="784799" cy="292499"/>
          </a:xfrm>
          <a:prstGeom prst="rect">
            <a:avLst/>
          </a:prstGeom>
          <a:noFill/>
          <a:ln>
            <a:noFill/>
          </a:ln>
        </p:spPr>
        <p:txBody>
          <a:bodyPr anchorCtr="0" anchor="t" bIns="91425" lIns="91425" rIns="91425" tIns="91425">
            <a:noAutofit/>
          </a:bodyPr>
          <a:lstStyle/>
          <a:p>
            <a:pPr lvl="0" rtl="0">
              <a:spcBef>
                <a:spcPts val="0"/>
              </a:spcBef>
              <a:buNone/>
            </a:pPr>
            <a:r>
              <a:rPr b="1" lang="en" sz="1800"/>
              <a:t>12</a:t>
            </a:r>
          </a:p>
        </p:txBody>
      </p:sp>
      <p:sp>
        <p:nvSpPr>
          <p:cNvPr id="135" name="Shape 135"/>
          <p:cNvSpPr txBox="1"/>
          <p:nvPr/>
        </p:nvSpPr>
        <p:spPr>
          <a:xfrm>
            <a:off x="8609075" y="1711975"/>
            <a:ext cx="784799" cy="292499"/>
          </a:xfrm>
          <a:prstGeom prst="rect">
            <a:avLst/>
          </a:prstGeom>
          <a:noFill/>
          <a:ln>
            <a:noFill/>
          </a:ln>
        </p:spPr>
        <p:txBody>
          <a:bodyPr anchorCtr="0" anchor="t" bIns="91425" lIns="91425" rIns="91425" tIns="91425">
            <a:noAutofit/>
          </a:bodyPr>
          <a:lstStyle/>
          <a:p>
            <a:pPr lvl="0" rtl="0">
              <a:spcBef>
                <a:spcPts val="0"/>
              </a:spcBef>
              <a:buNone/>
            </a:pPr>
            <a:r>
              <a:rPr b="1" lang="en" sz="1800"/>
              <a:t>18</a:t>
            </a:r>
          </a:p>
        </p:txBody>
      </p:sp>
      <p:sp>
        <p:nvSpPr>
          <p:cNvPr id="136" name="Shape 136"/>
          <p:cNvSpPr txBox="1"/>
          <p:nvPr/>
        </p:nvSpPr>
        <p:spPr>
          <a:xfrm>
            <a:off x="1802925" y="1441800"/>
            <a:ext cx="1197300" cy="292499"/>
          </a:xfrm>
          <a:prstGeom prst="rect">
            <a:avLst/>
          </a:prstGeom>
          <a:noFill/>
          <a:ln>
            <a:noFill/>
          </a:ln>
        </p:spPr>
        <p:txBody>
          <a:bodyPr anchorCtr="0" anchor="t" bIns="91425" lIns="91425" rIns="91425" tIns="91425">
            <a:noAutofit/>
          </a:bodyPr>
          <a:lstStyle/>
          <a:p>
            <a:pPr lvl="0" rtl="0">
              <a:spcBef>
                <a:spcPts val="0"/>
              </a:spcBef>
              <a:buNone/>
            </a:pPr>
            <a:r>
              <a:rPr b="1" lang="en" sz="1800"/>
              <a:t>Month:</a:t>
            </a:r>
          </a:p>
        </p:txBody>
      </p:sp>
      <p:sp>
        <p:nvSpPr>
          <p:cNvPr id="137" name="Shape 137"/>
          <p:cNvSpPr/>
          <p:nvPr/>
        </p:nvSpPr>
        <p:spPr>
          <a:xfrm>
            <a:off x="1982325" y="2161950"/>
            <a:ext cx="1017900" cy="667199"/>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rtl="0">
              <a:spcBef>
                <a:spcPts val="0"/>
              </a:spcBef>
              <a:buNone/>
            </a:pPr>
            <a:r>
              <a:rPr b="1" lang="en"/>
              <a:t>IDEATE:</a:t>
            </a:r>
          </a:p>
          <a:p>
            <a:pPr rtl="0">
              <a:spcBef>
                <a:spcPts val="0"/>
              </a:spcBef>
              <a:buNone/>
            </a:pPr>
            <a:r>
              <a:rPr b="1" lang="en"/>
              <a:t>Think &amp;</a:t>
            </a:r>
          </a:p>
          <a:p>
            <a:pPr>
              <a:spcBef>
                <a:spcPts val="0"/>
              </a:spcBef>
              <a:buNone/>
            </a:pPr>
            <a:r>
              <a:rPr b="1" lang="en"/>
              <a:t>Plan</a:t>
            </a:r>
          </a:p>
        </p:txBody>
      </p:sp>
      <p:sp>
        <p:nvSpPr>
          <p:cNvPr id="138" name="Shape 138"/>
          <p:cNvSpPr/>
          <p:nvPr/>
        </p:nvSpPr>
        <p:spPr>
          <a:xfrm>
            <a:off x="3109350" y="2444250"/>
            <a:ext cx="1017900" cy="667199"/>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rtl="0">
              <a:spcBef>
                <a:spcPts val="0"/>
              </a:spcBef>
              <a:buNone/>
            </a:pPr>
            <a:r>
              <a:rPr b="1" lang="en"/>
              <a:t>BUILD:</a:t>
            </a:r>
          </a:p>
          <a:p>
            <a:pPr lvl="0" rtl="0">
              <a:spcBef>
                <a:spcPts val="0"/>
              </a:spcBef>
              <a:buNone/>
            </a:pPr>
            <a:r>
              <a:rPr b="1" lang="en"/>
              <a:t>Prototype</a:t>
            </a:r>
          </a:p>
        </p:txBody>
      </p:sp>
      <p:sp>
        <p:nvSpPr>
          <p:cNvPr id="139" name="Shape 139"/>
          <p:cNvSpPr/>
          <p:nvPr/>
        </p:nvSpPr>
        <p:spPr>
          <a:xfrm>
            <a:off x="4301275" y="2718799"/>
            <a:ext cx="1017900" cy="868499"/>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rtl="0">
              <a:spcBef>
                <a:spcPts val="0"/>
              </a:spcBef>
              <a:buNone/>
            </a:pPr>
            <a:r>
              <a:rPr b="1" lang="en"/>
              <a:t>LEARN: Market</a:t>
            </a:r>
          </a:p>
          <a:p>
            <a:pPr lvl="0" rtl="0">
              <a:spcBef>
                <a:spcPts val="0"/>
              </a:spcBef>
              <a:buNone/>
            </a:pPr>
            <a:r>
              <a:rPr b="1" lang="en"/>
              <a:t>Potential</a:t>
            </a:r>
          </a:p>
        </p:txBody>
      </p:sp>
      <p:sp>
        <p:nvSpPr>
          <p:cNvPr id="140" name="Shape 140"/>
          <p:cNvSpPr/>
          <p:nvPr/>
        </p:nvSpPr>
        <p:spPr>
          <a:xfrm>
            <a:off x="5448225" y="3057750"/>
            <a:ext cx="1071300" cy="1162499"/>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rtl="0">
              <a:spcBef>
                <a:spcPts val="0"/>
              </a:spcBef>
              <a:buNone/>
            </a:pPr>
            <a:r>
              <a:rPr b="1" lang="en"/>
              <a:t>IDEATE:</a:t>
            </a:r>
          </a:p>
          <a:p>
            <a:pPr lvl="0" rtl="0">
              <a:spcBef>
                <a:spcPts val="0"/>
              </a:spcBef>
              <a:buNone/>
            </a:pPr>
            <a:r>
              <a:rPr b="1" lang="en"/>
              <a:t>Refine, Redesign &amp; More Planning</a:t>
            </a:r>
          </a:p>
        </p:txBody>
      </p:sp>
      <p:sp>
        <p:nvSpPr>
          <p:cNvPr id="141" name="Shape 141"/>
          <p:cNvSpPr/>
          <p:nvPr/>
        </p:nvSpPr>
        <p:spPr>
          <a:xfrm>
            <a:off x="1982325" y="4535950"/>
            <a:ext cx="6906299" cy="292499"/>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a:t>Build Your Team</a:t>
            </a:r>
          </a:p>
        </p:txBody>
      </p:sp>
      <p:sp>
        <p:nvSpPr>
          <p:cNvPr id="142" name="Shape 142"/>
          <p:cNvSpPr/>
          <p:nvPr/>
        </p:nvSpPr>
        <p:spPr>
          <a:xfrm>
            <a:off x="6648575" y="3369150"/>
            <a:ext cx="1017900" cy="10857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rtl="0">
              <a:spcBef>
                <a:spcPts val="0"/>
              </a:spcBef>
              <a:buNone/>
            </a:pPr>
            <a:r>
              <a:rPr b="1" lang="en"/>
              <a:t>BUILD:</a:t>
            </a:r>
          </a:p>
          <a:p>
            <a:pPr lvl="0" rtl="0">
              <a:spcBef>
                <a:spcPts val="0"/>
              </a:spcBef>
              <a:buNone/>
            </a:pPr>
            <a:r>
              <a:rPr b="1" lang="en"/>
              <a:t>Minimum Viable Product</a:t>
            </a:r>
          </a:p>
        </p:txBody>
      </p:sp>
      <p:sp>
        <p:nvSpPr>
          <p:cNvPr id="143" name="Shape 143"/>
          <p:cNvSpPr/>
          <p:nvPr/>
        </p:nvSpPr>
        <p:spPr>
          <a:xfrm>
            <a:off x="7870750" y="3628025"/>
            <a:ext cx="1120800" cy="809699"/>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rtl="0">
              <a:spcBef>
                <a:spcPts val="0"/>
              </a:spcBef>
              <a:buNone/>
            </a:pPr>
            <a:r>
              <a:rPr b="1" lang="en"/>
              <a:t>LEARN:</a:t>
            </a:r>
          </a:p>
          <a:p>
            <a:pPr rtl="0">
              <a:spcBef>
                <a:spcPts val="0"/>
              </a:spcBef>
              <a:buNone/>
            </a:pPr>
            <a:r>
              <a:rPr b="1" lang="en"/>
              <a:t>Beta</a:t>
            </a:r>
          </a:p>
          <a:p>
            <a:pPr lvl="0" rtl="0">
              <a:spcBef>
                <a:spcPts val="0"/>
              </a:spcBef>
              <a:buNone/>
            </a:pPr>
            <a:r>
              <a:rPr b="1" lang="en"/>
              <a:t>Test</a:t>
            </a:r>
          </a:p>
        </p:txBody>
      </p:sp>
      <p:sp>
        <p:nvSpPr>
          <p:cNvPr id="144" name="Shape 144"/>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145" name="Shape 145"/>
          <p:cNvSpPr/>
          <p:nvPr/>
        </p:nvSpPr>
        <p:spPr>
          <a:xfrm>
            <a:off x="3000225" y="2262525"/>
            <a:ext cx="410325" cy="292493"/>
          </a:xfrm>
          <a:custGeom>
            <a:pathLst>
              <a:path extrusionOk="0" h="8910" w="16413">
                <a:moveTo>
                  <a:pt x="0" y="0"/>
                </a:moveTo>
                <a:lnTo>
                  <a:pt x="16413" y="0"/>
                </a:lnTo>
                <a:lnTo>
                  <a:pt x="16413" y="8910"/>
                </a:lnTo>
              </a:path>
            </a:pathLst>
          </a:custGeom>
          <a:noFill/>
          <a:ln cap="flat" cmpd="sng" w="28575">
            <a:solidFill>
              <a:srgbClr val="FF0000"/>
            </a:solidFill>
            <a:prstDash val="solid"/>
            <a:round/>
            <a:headEnd len="lg" w="lg" type="none"/>
            <a:tailEnd len="lg" w="lg" type="triangle"/>
          </a:ln>
        </p:spPr>
      </p:sp>
      <p:sp>
        <p:nvSpPr>
          <p:cNvPr id="146" name="Shape 146"/>
          <p:cNvSpPr/>
          <p:nvPr/>
        </p:nvSpPr>
        <p:spPr>
          <a:xfrm>
            <a:off x="4143225" y="2567325"/>
            <a:ext cx="410325" cy="292493"/>
          </a:xfrm>
          <a:custGeom>
            <a:pathLst>
              <a:path extrusionOk="0" h="8910" w="16413">
                <a:moveTo>
                  <a:pt x="0" y="0"/>
                </a:moveTo>
                <a:lnTo>
                  <a:pt x="16413" y="0"/>
                </a:lnTo>
                <a:lnTo>
                  <a:pt x="16413" y="8910"/>
                </a:lnTo>
              </a:path>
            </a:pathLst>
          </a:custGeom>
          <a:noFill/>
          <a:ln cap="flat" cmpd="sng" w="28575">
            <a:solidFill>
              <a:srgbClr val="FF0000"/>
            </a:solidFill>
            <a:prstDash val="solid"/>
            <a:round/>
            <a:headEnd len="lg" w="lg" type="none"/>
            <a:tailEnd len="lg" w="lg" type="triangle"/>
          </a:ln>
        </p:spPr>
      </p:sp>
      <p:sp>
        <p:nvSpPr>
          <p:cNvPr id="147" name="Shape 147"/>
          <p:cNvSpPr/>
          <p:nvPr/>
        </p:nvSpPr>
        <p:spPr>
          <a:xfrm>
            <a:off x="5286225" y="2872125"/>
            <a:ext cx="410325" cy="292493"/>
          </a:xfrm>
          <a:custGeom>
            <a:pathLst>
              <a:path extrusionOk="0" h="8910" w="16413">
                <a:moveTo>
                  <a:pt x="0" y="0"/>
                </a:moveTo>
                <a:lnTo>
                  <a:pt x="16413" y="0"/>
                </a:lnTo>
                <a:lnTo>
                  <a:pt x="16413" y="8910"/>
                </a:lnTo>
              </a:path>
            </a:pathLst>
          </a:custGeom>
          <a:noFill/>
          <a:ln cap="flat" cmpd="sng" w="28575">
            <a:solidFill>
              <a:srgbClr val="FF0000"/>
            </a:solidFill>
            <a:prstDash val="solid"/>
            <a:round/>
            <a:headEnd len="lg" w="lg" type="none"/>
            <a:tailEnd len="lg" w="lg" type="triangle"/>
          </a:ln>
        </p:spPr>
      </p:sp>
      <p:sp>
        <p:nvSpPr>
          <p:cNvPr id="148" name="Shape 148"/>
          <p:cNvSpPr/>
          <p:nvPr/>
        </p:nvSpPr>
        <p:spPr>
          <a:xfrm>
            <a:off x="6505425" y="3176925"/>
            <a:ext cx="410325" cy="292493"/>
          </a:xfrm>
          <a:custGeom>
            <a:pathLst>
              <a:path extrusionOk="0" h="8910" w="16413">
                <a:moveTo>
                  <a:pt x="0" y="0"/>
                </a:moveTo>
                <a:lnTo>
                  <a:pt x="16413" y="0"/>
                </a:lnTo>
                <a:lnTo>
                  <a:pt x="16413" y="8910"/>
                </a:lnTo>
              </a:path>
            </a:pathLst>
          </a:custGeom>
          <a:noFill/>
          <a:ln cap="flat" cmpd="sng" w="28575">
            <a:solidFill>
              <a:srgbClr val="FF0000"/>
            </a:solidFill>
            <a:prstDash val="solid"/>
            <a:round/>
            <a:headEnd len="lg" w="lg" type="none"/>
            <a:tailEnd len="lg" w="lg" type="triangle"/>
          </a:ln>
        </p:spPr>
      </p:sp>
      <p:sp>
        <p:nvSpPr>
          <p:cNvPr id="149" name="Shape 149"/>
          <p:cNvSpPr/>
          <p:nvPr/>
        </p:nvSpPr>
        <p:spPr>
          <a:xfrm>
            <a:off x="7648425" y="3481725"/>
            <a:ext cx="410325" cy="292493"/>
          </a:xfrm>
          <a:custGeom>
            <a:pathLst>
              <a:path extrusionOk="0" h="8910" w="16413">
                <a:moveTo>
                  <a:pt x="0" y="0"/>
                </a:moveTo>
                <a:lnTo>
                  <a:pt x="16413" y="0"/>
                </a:lnTo>
                <a:lnTo>
                  <a:pt x="16413" y="8910"/>
                </a:lnTo>
              </a:path>
            </a:pathLst>
          </a:custGeom>
          <a:noFill/>
          <a:ln cap="flat" cmpd="sng" w="28575">
            <a:solidFill>
              <a:srgbClr val="FF0000"/>
            </a:solidFill>
            <a:prstDash val="solid"/>
            <a:round/>
            <a:headEnd len="lg" w="lg" type="none"/>
            <a:tailEnd len="lg" w="lg" type="triangle"/>
          </a:ln>
        </p:spPr>
      </p:sp>
      <p:sp>
        <p:nvSpPr>
          <p:cNvPr id="150" name="Shape 150"/>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6" name="Shape 156"/>
          <p:cNvSpPr txBox="1"/>
          <p:nvPr/>
        </p:nvSpPr>
        <p:spPr>
          <a:xfrm>
            <a:off x="1466750" y="218025"/>
            <a:ext cx="7269299" cy="1136699"/>
          </a:xfrm>
          <a:prstGeom prst="rect">
            <a:avLst/>
          </a:prstGeom>
          <a:noFill/>
          <a:ln>
            <a:noFill/>
          </a:ln>
        </p:spPr>
        <p:txBody>
          <a:bodyPr anchorCtr="0" anchor="t" bIns="91425" lIns="91425" rIns="91425" tIns="91425">
            <a:noAutofit/>
          </a:bodyPr>
          <a:lstStyle/>
          <a:p>
            <a:pPr lvl="0" rtl="0">
              <a:spcBef>
                <a:spcPts val="0"/>
              </a:spcBef>
              <a:buNone/>
            </a:pPr>
            <a:r>
              <a:rPr b="1" lang="en" sz="4800"/>
              <a:t>Lean Startup</a:t>
            </a:r>
          </a:p>
        </p:txBody>
      </p:sp>
      <p:pic>
        <p:nvPicPr>
          <p:cNvPr id="157" name="Shape 157"/>
          <p:cNvPicPr preferRelativeResize="0"/>
          <p:nvPr/>
        </p:nvPicPr>
        <p:blipFill rotWithShape="1">
          <a:blip r:embed="rId3">
            <a:alphaModFix/>
          </a:blip>
          <a:srcRect b="0" l="49385" r="0" t="0"/>
          <a:stretch/>
        </p:blipFill>
        <p:spPr>
          <a:xfrm>
            <a:off x="2126400" y="1642150"/>
            <a:ext cx="2144324" cy="3103050"/>
          </a:xfrm>
          <a:prstGeom prst="rect">
            <a:avLst/>
          </a:prstGeom>
          <a:noFill/>
          <a:ln>
            <a:noFill/>
          </a:ln>
        </p:spPr>
      </p:pic>
      <p:pic>
        <p:nvPicPr>
          <p:cNvPr id="158" name="Shape 158"/>
          <p:cNvPicPr preferRelativeResize="0"/>
          <p:nvPr/>
        </p:nvPicPr>
        <p:blipFill>
          <a:blip r:embed="rId4">
            <a:alphaModFix/>
          </a:blip>
          <a:stretch>
            <a:fillRect/>
          </a:stretch>
        </p:blipFill>
        <p:spPr>
          <a:xfrm>
            <a:off x="4625131" y="1406775"/>
            <a:ext cx="3596493" cy="3748450"/>
          </a:xfrm>
          <a:prstGeom prst="rect">
            <a:avLst/>
          </a:prstGeom>
          <a:noFill/>
          <a:ln>
            <a:noFill/>
          </a:ln>
        </p:spPr>
      </p:pic>
      <p:sp>
        <p:nvSpPr>
          <p:cNvPr id="159" name="Shape 159"/>
          <p:cNvSpPr txBox="1"/>
          <p:nvPr/>
        </p:nvSpPr>
        <p:spPr>
          <a:xfrm>
            <a:off x="5785350" y="2952800"/>
            <a:ext cx="1746599" cy="656399"/>
          </a:xfrm>
          <a:prstGeom prst="rect">
            <a:avLst/>
          </a:prstGeom>
          <a:noFill/>
          <a:ln>
            <a:noFill/>
          </a:ln>
        </p:spPr>
        <p:txBody>
          <a:bodyPr anchorCtr="0" anchor="t" bIns="91425" lIns="91425" rIns="91425" tIns="91425">
            <a:noAutofit/>
          </a:bodyPr>
          <a:lstStyle/>
          <a:p>
            <a:pPr>
              <a:spcBef>
                <a:spcPts val="0"/>
              </a:spcBef>
              <a:buNone/>
            </a:pPr>
            <a:r>
              <a:rPr b="1" i="1" lang="en" sz="3000"/>
              <a:t>FAST!</a:t>
            </a:r>
          </a:p>
        </p:txBody>
      </p:sp>
      <p:sp>
        <p:nvSpPr>
          <p:cNvPr id="160" name="Shape 160"/>
          <p:cNvSpPr txBox="1"/>
          <p:nvPr/>
        </p:nvSpPr>
        <p:spPr>
          <a:xfrm>
            <a:off x="7129875" y="1515875"/>
            <a:ext cx="2027999" cy="656399"/>
          </a:xfrm>
          <a:prstGeom prst="rect">
            <a:avLst/>
          </a:prstGeom>
          <a:noFill/>
          <a:ln>
            <a:noFill/>
          </a:ln>
        </p:spPr>
        <p:txBody>
          <a:bodyPr anchorCtr="0" anchor="t" bIns="91425" lIns="91425" rIns="91425" tIns="91425">
            <a:noAutofit/>
          </a:bodyPr>
          <a:lstStyle/>
          <a:p>
            <a:pPr lvl="0" rtl="0">
              <a:spcBef>
                <a:spcPts val="0"/>
              </a:spcBef>
              <a:buNone/>
            </a:pPr>
            <a:r>
              <a:rPr b="1" lang="en" sz="3000"/>
              <a:t>9 months</a:t>
            </a:r>
          </a:p>
        </p:txBody>
      </p:sp>
      <p:pic>
        <p:nvPicPr>
          <p:cNvPr id="161" name="Shape 161"/>
          <p:cNvPicPr preferRelativeResize="0"/>
          <p:nvPr/>
        </p:nvPicPr>
        <p:blipFill>
          <a:blip r:embed="rId5">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162" name="Shape 162"/>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2 MINS</a:t>
            </a:r>
          </a:p>
        </p:txBody>
      </p:sp>
      <p:sp>
        <p:nvSpPr>
          <p:cNvPr id="163" name="Shape 163"/>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p:nvPr/>
        </p:nvSpPr>
        <p:spPr>
          <a:xfrm>
            <a:off x="11725" y="19825"/>
            <a:ext cx="1197300" cy="5123700"/>
          </a:xfrm>
          <a:prstGeom prst="rect">
            <a:avLst/>
          </a:prstGeom>
          <a:solidFill>
            <a:srgbClr val="4B7FC7"/>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69" name="Shape 169"/>
          <p:cNvSpPr txBox="1"/>
          <p:nvPr/>
        </p:nvSpPr>
        <p:spPr>
          <a:xfrm>
            <a:off x="1466750" y="141825"/>
            <a:ext cx="7269299" cy="1136699"/>
          </a:xfrm>
          <a:prstGeom prst="rect">
            <a:avLst/>
          </a:prstGeom>
          <a:noFill/>
          <a:ln>
            <a:noFill/>
          </a:ln>
        </p:spPr>
        <p:txBody>
          <a:bodyPr anchorCtr="0" anchor="t" bIns="91425" lIns="91425" rIns="91425" tIns="91425">
            <a:noAutofit/>
          </a:bodyPr>
          <a:lstStyle/>
          <a:p>
            <a:pPr lvl="0" rtl="0">
              <a:spcBef>
                <a:spcPts val="0"/>
              </a:spcBef>
              <a:buNone/>
            </a:pPr>
            <a:r>
              <a:rPr b="1" lang="en" sz="4800"/>
              <a:t>Q: Why Lean Startup?</a:t>
            </a:r>
          </a:p>
        </p:txBody>
      </p:sp>
      <p:pic>
        <p:nvPicPr>
          <p:cNvPr id="170" name="Shape 170"/>
          <p:cNvPicPr preferRelativeResize="0"/>
          <p:nvPr/>
        </p:nvPicPr>
        <p:blipFill>
          <a:blip r:embed="rId3">
            <a:alphaModFix/>
          </a:blip>
          <a:stretch>
            <a:fillRect/>
          </a:stretch>
        </p:blipFill>
        <p:spPr>
          <a:xfrm>
            <a:off x="264500" y="4466525"/>
            <a:ext cx="1450000" cy="583750"/>
          </a:xfrm>
          <a:prstGeom prst="rect">
            <a:avLst/>
          </a:prstGeom>
          <a:noFill/>
          <a:ln cap="flat" cmpd="sng" w="9525">
            <a:solidFill>
              <a:srgbClr val="4B7FC7"/>
            </a:solidFill>
            <a:prstDash val="solid"/>
            <a:round/>
            <a:headEnd len="med" w="med" type="none"/>
            <a:tailEnd len="med" w="med" type="none"/>
          </a:ln>
        </p:spPr>
      </p:pic>
      <p:sp>
        <p:nvSpPr>
          <p:cNvPr id="171" name="Shape 171"/>
          <p:cNvSpPr txBox="1"/>
          <p:nvPr/>
        </p:nvSpPr>
        <p:spPr>
          <a:xfrm>
            <a:off x="2011800" y="1721325"/>
            <a:ext cx="6957000" cy="1783800"/>
          </a:xfrm>
          <a:prstGeom prst="rect">
            <a:avLst/>
          </a:prstGeom>
          <a:noFill/>
          <a:ln>
            <a:noFill/>
          </a:ln>
        </p:spPr>
        <p:txBody>
          <a:bodyPr anchorCtr="0" anchor="t" bIns="91425" lIns="91425" rIns="91425" tIns="91425">
            <a:noAutofit/>
          </a:bodyPr>
          <a:lstStyle/>
          <a:p>
            <a:pPr rtl="0">
              <a:spcBef>
                <a:spcPts val="0"/>
              </a:spcBef>
              <a:buNone/>
            </a:pPr>
            <a:r>
              <a:rPr b="1" lang="en" sz="2400"/>
              <a:t>The Traditional Approach:</a:t>
            </a:r>
          </a:p>
          <a:p>
            <a:pPr indent="-381000" lvl="0" marL="457200" rtl="0">
              <a:spcBef>
                <a:spcPts val="0"/>
              </a:spcBef>
              <a:buSzPct val="100000"/>
              <a:buAutoNum type="arabicPeriod"/>
            </a:pPr>
            <a:r>
              <a:rPr lang="en" sz="2400"/>
              <a:t>Write (or copy) a big, long business plan</a:t>
            </a:r>
          </a:p>
          <a:p>
            <a:pPr indent="-381000" lvl="0" marL="457200" rtl="0">
              <a:spcBef>
                <a:spcPts val="0"/>
              </a:spcBef>
              <a:buSzPct val="100000"/>
              <a:buAutoNum type="arabicPeriod"/>
            </a:pPr>
            <a:r>
              <a:rPr lang="en" sz="2400"/>
              <a:t>Try to execute the business plan</a:t>
            </a:r>
          </a:p>
          <a:p>
            <a:pPr indent="-381000" lvl="0" marL="457200">
              <a:spcBef>
                <a:spcPts val="0"/>
              </a:spcBef>
              <a:buSzPct val="100000"/>
              <a:buAutoNum type="arabicPeriod"/>
            </a:pPr>
            <a:r>
              <a:rPr lang="en" sz="2400"/>
              <a:t>What happened?  Why didn’t the plan work?</a:t>
            </a:r>
          </a:p>
        </p:txBody>
      </p:sp>
      <p:sp>
        <p:nvSpPr>
          <p:cNvPr id="172" name="Shape 172"/>
          <p:cNvSpPr txBox="1"/>
          <p:nvPr/>
        </p:nvSpPr>
        <p:spPr>
          <a:xfrm>
            <a:off x="2579075" y="3387750"/>
            <a:ext cx="6023099" cy="1400699"/>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 sz="2400"/>
              <a:t>No built-in contingency plan</a:t>
            </a:r>
          </a:p>
          <a:p>
            <a:pPr indent="-381000" lvl="0" marL="457200" rtl="0">
              <a:spcBef>
                <a:spcPts val="0"/>
              </a:spcBef>
              <a:buSzPct val="100000"/>
              <a:buChar char="●"/>
            </a:pPr>
            <a:r>
              <a:rPr lang="en" sz="2400"/>
              <a:t>No analysis and feedback</a:t>
            </a:r>
          </a:p>
          <a:p>
            <a:pPr indent="-381000" lvl="0" marL="457200">
              <a:spcBef>
                <a:spcPts val="0"/>
              </a:spcBef>
              <a:buSzPct val="100000"/>
              <a:buChar char="●"/>
            </a:pPr>
            <a:r>
              <a:rPr lang="en" sz="2400"/>
              <a:t>Very little customer/market input </a:t>
            </a:r>
          </a:p>
        </p:txBody>
      </p:sp>
      <p:sp>
        <p:nvSpPr>
          <p:cNvPr id="173" name="Shape 173"/>
          <p:cNvSpPr txBox="1"/>
          <p:nvPr/>
        </p:nvSpPr>
        <p:spPr>
          <a:xfrm>
            <a:off x="7699000" y="19825"/>
            <a:ext cx="1393199" cy="238200"/>
          </a:xfrm>
          <a:prstGeom prst="rect">
            <a:avLst/>
          </a:prstGeom>
          <a:noFill/>
          <a:ln>
            <a:noFill/>
          </a:ln>
        </p:spPr>
        <p:txBody>
          <a:bodyPr anchorCtr="0" anchor="t" bIns="91425" lIns="91425" rIns="91425" tIns="91425">
            <a:noAutofit/>
          </a:bodyPr>
          <a:lstStyle/>
          <a:p>
            <a:pPr lvl="0" rtl="0">
              <a:spcBef>
                <a:spcPts val="0"/>
              </a:spcBef>
              <a:buNone/>
            </a:pPr>
            <a:r>
              <a:rPr lang="en"/>
              <a:t>30 SECONDS</a:t>
            </a:r>
          </a:p>
        </p:txBody>
      </p:sp>
      <p:sp>
        <p:nvSpPr>
          <p:cNvPr id="174" name="Shape 174"/>
          <p:cNvSpPr/>
          <p:nvPr/>
        </p:nvSpPr>
        <p:spPr>
          <a:xfrm>
            <a:off x="11725" y="1254375"/>
            <a:ext cx="9144000" cy="939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75" name="Shape 175"/>
          <p:cNvSpPr/>
          <p:nvPr/>
        </p:nvSpPr>
        <p:spPr>
          <a:xfrm>
            <a:off x="1641225" y="1025775"/>
            <a:ext cx="6752399" cy="583800"/>
          </a:xfrm>
          <a:prstGeom prst="rect">
            <a:avLst/>
          </a:prstGeom>
          <a:solidFill>
            <a:srgbClr val="FFFFFF"/>
          </a:solid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rPr b="1" lang="en" sz="2400">
                <a:solidFill>
                  <a:srgbClr val="FF0000"/>
                </a:solidFill>
              </a:rPr>
              <a:t>A:</a:t>
            </a:r>
            <a:r>
              <a:rPr lang="en" sz="2400">
                <a:solidFill>
                  <a:srgbClr val="FF0000"/>
                </a:solidFill>
              </a:rPr>
              <a:t> Scientific Approach to Starting a Business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