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C79E-30BB-DE46-85BA-5E471DC704C1}" type="doc">
      <dgm:prSet loTypeId="urn:microsoft.com/office/officeart/2005/8/layout/venn1" loCatId="" qsTypeId="urn:microsoft.com/office/officeart/2005/8/quickstyle/3D2" qsCatId="3D" csTypeId="urn:microsoft.com/office/officeart/2005/8/colors/colorful1" csCatId="colorful" phldr="1"/>
      <dgm:spPr/>
    </dgm:pt>
    <dgm:pt modelId="{8FB4B271-7ACF-6A4A-82ED-78863637C989}">
      <dgm:prSet phldrT="[Text]" custT="1"/>
      <dgm:spPr/>
      <dgm:t>
        <a:bodyPr/>
        <a:lstStyle/>
        <a:p>
          <a:r>
            <a:rPr lang="en-US" sz="2400" dirty="0" smtClean="0">
              <a:latin typeface="Chalkduster"/>
              <a:cs typeface="Chalkduster"/>
            </a:rPr>
            <a:t>People</a:t>
          </a:r>
          <a:endParaRPr lang="en-US" sz="2400" dirty="0">
            <a:latin typeface="Chalkduster"/>
            <a:cs typeface="Chalkduster"/>
          </a:endParaRPr>
        </a:p>
      </dgm:t>
    </dgm:pt>
    <dgm:pt modelId="{F7F4EDF0-7CCA-1146-8DAD-040136C37D3C}" type="parTrans" cxnId="{63B00E03-368B-4445-8BA4-C3FDBD8A1A45}">
      <dgm:prSet/>
      <dgm:spPr/>
      <dgm:t>
        <a:bodyPr/>
        <a:lstStyle/>
        <a:p>
          <a:endParaRPr lang="en-US" sz="1200">
            <a:latin typeface="Chalkduster"/>
            <a:cs typeface="Chalkduster"/>
          </a:endParaRPr>
        </a:p>
      </dgm:t>
    </dgm:pt>
    <dgm:pt modelId="{6B017310-04FA-D44B-9C10-741B2A20EE27}" type="sibTrans" cxnId="{63B00E03-368B-4445-8BA4-C3FDBD8A1A45}">
      <dgm:prSet/>
      <dgm:spPr/>
      <dgm:t>
        <a:bodyPr/>
        <a:lstStyle/>
        <a:p>
          <a:endParaRPr lang="en-US" sz="1200">
            <a:latin typeface="Chalkduster"/>
            <a:cs typeface="Chalkduster"/>
          </a:endParaRPr>
        </a:p>
      </dgm:t>
    </dgm:pt>
    <dgm:pt modelId="{AEE1C0BA-9E78-4044-AE17-FA06D7DA9771}">
      <dgm:prSet phldrT="[Text]" custT="1"/>
      <dgm:spPr/>
      <dgm:t>
        <a:bodyPr/>
        <a:lstStyle/>
        <a:p>
          <a:r>
            <a:rPr lang="en-US" sz="2400" dirty="0" smtClean="0">
              <a:latin typeface="Chalkduster"/>
              <a:cs typeface="Chalkduster"/>
            </a:rPr>
            <a:t>Planet</a:t>
          </a:r>
          <a:endParaRPr lang="en-US" sz="2400" dirty="0">
            <a:latin typeface="Chalkduster"/>
            <a:cs typeface="Chalkduster"/>
          </a:endParaRPr>
        </a:p>
      </dgm:t>
    </dgm:pt>
    <dgm:pt modelId="{842E72C9-D0D0-204E-9A86-42D700EFCE96}" type="parTrans" cxnId="{F5963535-2571-0C4F-9B24-099CEDFF9DD9}">
      <dgm:prSet/>
      <dgm:spPr/>
      <dgm:t>
        <a:bodyPr/>
        <a:lstStyle/>
        <a:p>
          <a:endParaRPr lang="en-US" sz="1200">
            <a:latin typeface="Chalkduster"/>
            <a:cs typeface="Chalkduster"/>
          </a:endParaRPr>
        </a:p>
      </dgm:t>
    </dgm:pt>
    <dgm:pt modelId="{1F66D477-CBE8-0341-8BDA-6A15F528839D}" type="sibTrans" cxnId="{F5963535-2571-0C4F-9B24-099CEDFF9DD9}">
      <dgm:prSet/>
      <dgm:spPr/>
      <dgm:t>
        <a:bodyPr/>
        <a:lstStyle/>
        <a:p>
          <a:endParaRPr lang="en-US" sz="1200">
            <a:latin typeface="Chalkduster"/>
            <a:cs typeface="Chalkduster"/>
          </a:endParaRPr>
        </a:p>
      </dgm:t>
    </dgm:pt>
    <dgm:pt modelId="{AA93C979-13EA-644E-AAF1-66CE3E10A5FB}">
      <dgm:prSet phldrT="[Text]" custT="1"/>
      <dgm:spPr/>
      <dgm:t>
        <a:bodyPr/>
        <a:lstStyle/>
        <a:p>
          <a:r>
            <a:rPr lang="en-US" sz="2400" dirty="0" smtClean="0">
              <a:latin typeface="Chalkduster"/>
              <a:cs typeface="Chalkduster"/>
            </a:rPr>
            <a:t>Profit</a:t>
          </a:r>
          <a:endParaRPr lang="en-US" sz="2400" dirty="0">
            <a:latin typeface="Chalkduster"/>
            <a:cs typeface="Chalkduster"/>
          </a:endParaRPr>
        </a:p>
      </dgm:t>
    </dgm:pt>
    <dgm:pt modelId="{378FDB0A-EB87-8144-84A1-0E7B8D6B7553}" type="parTrans" cxnId="{3CE3DE1C-77EF-D745-BB51-D94EDDBFB50F}">
      <dgm:prSet/>
      <dgm:spPr/>
      <dgm:t>
        <a:bodyPr/>
        <a:lstStyle/>
        <a:p>
          <a:endParaRPr lang="en-US" sz="1200">
            <a:latin typeface="Chalkduster"/>
            <a:cs typeface="Chalkduster"/>
          </a:endParaRPr>
        </a:p>
      </dgm:t>
    </dgm:pt>
    <dgm:pt modelId="{AFECC5FF-98FA-F942-8505-876A8C99E722}" type="sibTrans" cxnId="{3CE3DE1C-77EF-D745-BB51-D94EDDBFB50F}">
      <dgm:prSet/>
      <dgm:spPr/>
      <dgm:t>
        <a:bodyPr/>
        <a:lstStyle/>
        <a:p>
          <a:endParaRPr lang="en-US" sz="1200">
            <a:latin typeface="Chalkduster"/>
            <a:cs typeface="Chalkduster"/>
          </a:endParaRPr>
        </a:p>
      </dgm:t>
    </dgm:pt>
    <dgm:pt modelId="{478CBDEF-3E9A-524D-9572-A2FA3B193980}" type="pres">
      <dgm:prSet presAssocID="{4754C79E-30BB-DE46-85BA-5E471DC704C1}" presName="compositeShape" presStyleCnt="0">
        <dgm:presLayoutVars>
          <dgm:chMax val="7"/>
          <dgm:dir/>
          <dgm:resizeHandles val="exact"/>
        </dgm:presLayoutVars>
      </dgm:prSet>
      <dgm:spPr/>
    </dgm:pt>
    <dgm:pt modelId="{3655E3C0-F96F-1F45-9F49-1FEBF87EEB65}" type="pres">
      <dgm:prSet presAssocID="{8FB4B271-7ACF-6A4A-82ED-78863637C989}" presName="circ1" presStyleLbl="vennNode1" presStyleIdx="0" presStyleCnt="3" custLinFactNeighborY="3562"/>
      <dgm:spPr/>
    </dgm:pt>
    <dgm:pt modelId="{7E8AC7FC-4842-BD46-BDCF-A3F123981819}" type="pres">
      <dgm:prSet presAssocID="{8FB4B271-7ACF-6A4A-82ED-78863637C9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6295C0-0797-F249-92B9-5F140EDDCD8A}" type="pres">
      <dgm:prSet presAssocID="{AEE1C0BA-9E78-4044-AE17-FA06D7DA9771}" presName="circ2" presStyleLbl="vennNode1" presStyleIdx="1" presStyleCnt="3" custLinFactNeighborX="-2226" custLinFactNeighborY="-7123"/>
      <dgm:spPr/>
    </dgm:pt>
    <dgm:pt modelId="{DC70972A-A983-BE4C-999D-5833C8AB37FB}" type="pres">
      <dgm:prSet presAssocID="{AEE1C0BA-9E78-4044-AE17-FA06D7DA97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D5CAC2-7D09-D145-987A-E5DF4D254C67}" type="pres">
      <dgm:prSet presAssocID="{AA93C979-13EA-644E-AAF1-66CE3E10A5FB}" presName="circ3" presStyleLbl="vennNode1" presStyleIdx="2" presStyleCnt="3" custLinFactNeighborX="-1781" custLinFactNeighborY="-6233"/>
      <dgm:spPr/>
    </dgm:pt>
    <dgm:pt modelId="{DFEC7AD5-FA0F-684E-AF4E-9D31EF5A64F1}" type="pres">
      <dgm:prSet presAssocID="{AA93C979-13EA-644E-AAF1-66CE3E10A5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21AF24C-4AD6-7C40-81D4-C97E6B1DE629}" type="presOf" srcId="{4754C79E-30BB-DE46-85BA-5E471DC704C1}" destId="{478CBDEF-3E9A-524D-9572-A2FA3B193980}" srcOrd="0" destOrd="0" presId="urn:microsoft.com/office/officeart/2005/8/layout/venn1"/>
    <dgm:cxn modelId="{F661D06D-4435-314C-A583-ECAC81523CC6}" type="presOf" srcId="{AA93C979-13EA-644E-AAF1-66CE3E10A5FB}" destId="{DBD5CAC2-7D09-D145-987A-E5DF4D254C67}" srcOrd="0" destOrd="0" presId="urn:microsoft.com/office/officeart/2005/8/layout/venn1"/>
    <dgm:cxn modelId="{28EDEFF7-7F69-C944-87B8-A8691DAE32B6}" type="presOf" srcId="{AA93C979-13EA-644E-AAF1-66CE3E10A5FB}" destId="{DFEC7AD5-FA0F-684E-AF4E-9D31EF5A64F1}" srcOrd="1" destOrd="0" presId="urn:microsoft.com/office/officeart/2005/8/layout/venn1"/>
    <dgm:cxn modelId="{530AD2F9-FFCC-5D4D-8991-6CE37C1F4647}" type="presOf" srcId="{AEE1C0BA-9E78-4044-AE17-FA06D7DA9771}" destId="{DC70972A-A983-BE4C-999D-5833C8AB37FB}" srcOrd="1" destOrd="0" presId="urn:microsoft.com/office/officeart/2005/8/layout/venn1"/>
    <dgm:cxn modelId="{1FAE5245-E713-9542-8370-66FAAE537D12}" type="presOf" srcId="{8FB4B271-7ACF-6A4A-82ED-78863637C989}" destId="{7E8AC7FC-4842-BD46-BDCF-A3F123981819}" srcOrd="1" destOrd="0" presId="urn:microsoft.com/office/officeart/2005/8/layout/venn1"/>
    <dgm:cxn modelId="{63B00E03-368B-4445-8BA4-C3FDBD8A1A45}" srcId="{4754C79E-30BB-DE46-85BA-5E471DC704C1}" destId="{8FB4B271-7ACF-6A4A-82ED-78863637C989}" srcOrd="0" destOrd="0" parTransId="{F7F4EDF0-7CCA-1146-8DAD-040136C37D3C}" sibTransId="{6B017310-04FA-D44B-9C10-741B2A20EE27}"/>
    <dgm:cxn modelId="{CFDC3564-C281-224E-9363-2B097E7CE9EE}" type="presOf" srcId="{8FB4B271-7ACF-6A4A-82ED-78863637C989}" destId="{3655E3C0-F96F-1F45-9F49-1FEBF87EEB65}" srcOrd="0" destOrd="0" presId="urn:microsoft.com/office/officeart/2005/8/layout/venn1"/>
    <dgm:cxn modelId="{3CE3DE1C-77EF-D745-BB51-D94EDDBFB50F}" srcId="{4754C79E-30BB-DE46-85BA-5E471DC704C1}" destId="{AA93C979-13EA-644E-AAF1-66CE3E10A5FB}" srcOrd="2" destOrd="0" parTransId="{378FDB0A-EB87-8144-84A1-0E7B8D6B7553}" sibTransId="{AFECC5FF-98FA-F942-8505-876A8C99E722}"/>
    <dgm:cxn modelId="{3E036708-9EF1-EE48-B31D-AFB412B1371F}" type="presOf" srcId="{AEE1C0BA-9E78-4044-AE17-FA06D7DA9771}" destId="{956295C0-0797-F249-92B9-5F140EDDCD8A}" srcOrd="0" destOrd="0" presId="urn:microsoft.com/office/officeart/2005/8/layout/venn1"/>
    <dgm:cxn modelId="{F5963535-2571-0C4F-9B24-099CEDFF9DD9}" srcId="{4754C79E-30BB-DE46-85BA-5E471DC704C1}" destId="{AEE1C0BA-9E78-4044-AE17-FA06D7DA9771}" srcOrd="1" destOrd="0" parTransId="{842E72C9-D0D0-204E-9A86-42D700EFCE96}" sibTransId="{1F66D477-CBE8-0341-8BDA-6A15F528839D}"/>
    <dgm:cxn modelId="{1AC502EB-B567-964D-AA38-53C4E53BB4CC}" type="presParOf" srcId="{478CBDEF-3E9A-524D-9572-A2FA3B193980}" destId="{3655E3C0-F96F-1F45-9F49-1FEBF87EEB65}" srcOrd="0" destOrd="0" presId="urn:microsoft.com/office/officeart/2005/8/layout/venn1"/>
    <dgm:cxn modelId="{E5AF6BE7-2DC8-1241-8501-D30EEF566B02}" type="presParOf" srcId="{478CBDEF-3E9A-524D-9572-A2FA3B193980}" destId="{7E8AC7FC-4842-BD46-BDCF-A3F123981819}" srcOrd="1" destOrd="0" presId="urn:microsoft.com/office/officeart/2005/8/layout/venn1"/>
    <dgm:cxn modelId="{DF778968-0753-684E-8201-F29785A9EB3D}" type="presParOf" srcId="{478CBDEF-3E9A-524D-9572-A2FA3B193980}" destId="{956295C0-0797-F249-92B9-5F140EDDCD8A}" srcOrd="2" destOrd="0" presId="urn:microsoft.com/office/officeart/2005/8/layout/venn1"/>
    <dgm:cxn modelId="{5E06BA92-9F50-CE4F-83F6-6D483B59D6D1}" type="presParOf" srcId="{478CBDEF-3E9A-524D-9572-A2FA3B193980}" destId="{DC70972A-A983-BE4C-999D-5833C8AB37FB}" srcOrd="3" destOrd="0" presId="urn:microsoft.com/office/officeart/2005/8/layout/venn1"/>
    <dgm:cxn modelId="{894CD130-42A6-3242-9E80-D0727EF82956}" type="presParOf" srcId="{478CBDEF-3E9A-524D-9572-A2FA3B193980}" destId="{DBD5CAC2-7D09-D145-987A-E5DF4D254C67}" srcOrd="4" destOrd="0" presId="urn:microsoft.com/office/officeart/2005/8/layout/venn1"/>
    <dgm:cxn modelId="{B6E7A617-137D-4D44-8DB0-E88B4F373ACA}" type="presParOf" srcId="{478CBDEF-3E9A-524D-9572-A2FA3B193980}" destId="{DFEC7AD5-FA0F-684E-AF4E-9D31EF5A64F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E3C0-F96F-1F45-9F49-1FEBF87EEB65}">
      <dsp:nvSpPr>
        <dsp:cNvPr id="0" name=""/>
        <dsp:cNvSpPr/>
      </dsp:nvSpPr>
      <dsp:spPr>
        <a:xfrm>
          <a:off x="1828799" y="137655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halkduster"/>
              <a:cs typeface="Chalkduster"/>
            </a:rPr>
            <a:t>People</a:t>
          </a:r>
          <a:endParaRPr lang="en-US" sz="2400" kern="1200" dirty="0">
            <a:latin typeface="Chalkduster"/>
            <a:cs typeface="Chalkduster"/>
          </a:endParaRPr>
        </a:p>
      </dsp:txBody>
      <dsp:txXfrm>
        <a:off x="2153920" y="564375"/>
        <a:ext cx="1788160" cy="1097280"/>
      </dsp:txXfrm>
    </dsp:sp>
    <dsp:sp modelId="{956295C0-0797-F249-92B9-5F140EDDCD8A}">
      <dsp:nvSpPr>
        <dsp:cNvPr id="0" name=""/>
        <dsp:cNvSpPr/>
      </dsp:nvSpPr>
      <dsp:spPr>
        <a:xfrm>
          <a:off x="2654377" y="1401112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halkduster"/>
              <a:cs typeface="Chalkduster"/>
            </a:rPr>
            <a:t>Planet</a:t>
          </a:r>
          <a:endParaRPr lang="en-US" sz="2400" kern="1200" dirty="0">
            <a:latin typeface="Chalkduster"/>
            <a:cs typeface="Chalkduster"/>
          </a:endParaRPr>
        </a:p>
      </dsp:txBody>
      <dsp:txXfrm>
        <a:off x="3400121" y="2031032"/>
        <a:ext cx="1463040" cy="1341120"/>
      </dsp:txXfrm>
    </dsp:sp>
    <dsp:sp modelId="{DBD5CAC2-7D09-D145-987A-E5DF4D254C67}">
      <dsp:nvSpPr>
        <dsp:cNvPr id="0" name=""/>
        <dsp:cNvSpPr/>
      </dsp:nvSpPr>
      <dsp:spPr>
        <a:xfrm>
          <a:off x="905516" y="1422814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halkduster"/>
              <a:cs typeface="Chalkduster"/>
            </a:rPr>
            <a:t>Profit</a:t>
          </a:r>
          <a:endParaRPr lang="en-US" sz="2400" kern="1200" dirty="0">
            <a:latin typeface="Chalkduster"/>
            <a:cs typeface="Chalkduster"/>
          </a:endParaRPr>
        </a:p>
      </dsp:txBody>
      <dsp:txXfrm>
        <a:off x="1135132" y="2052734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337B-206B-604A-96C4-BC04B796B9A3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9F28-7CCB-EA4F-85F1-B78CE0E762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3420" y="0"/>
            <a:ext cx="9230840" cy="68314"/>
          </a:xfrm>
          <a:prstGeom prst="rect">
            <a:avLst/>
          </a:prstGeom>
        </p:spPr>
      </p:pic>
      <p:pic>
        <p:nvPicPr>
          <p:cNvPr id="8" name="Picture 7" descr="NFG_Logo_RG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31" y="107549"/>
            <a:ext cx="1685910" cy="3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0" y="0"/>
            <a:ext cx="9230840" cy="68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1239966"/>
            <a:ext cx="3784600" cy="248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271" y="4255379"/>
            <a:ext cx="754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halkduster"/>
                <a:cs typeface="Chalkduster"/>
              </a:rPr>
              <a:t>Doing well while doing good: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halkduster"/>
                <a:cs typeface="Chalkduster"/>
              </a:rPr>
              <a:t>The shifting social contract for business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4535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Social Enterprise?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2581391"/>
              </p:ext>
            </p:extLst>
          </p:nvPr>
        </p:nvGraphicFramePr>
        <p:xfrm>
          <a:off x="1524000" y="20266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66130" y="2551056"/>
            <a:ext cx="24206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Social Enterprise</a:t>
            </a:r>
            <a:endParaRPr lang="en-US" dirty="0">
              <a:latin typeface="Chalkduster"/>
              <a:cs typeface="Chalkduster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04835" y="2920388"/>
            <a:ext cx="1761295" cy="143269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7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51" y="274638"/>
            <a:ext cx="858910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does #</a:t>
            </a:r>
            <a:r>
              <a:rPr lang="en-US" sz="3200" dirty="0" err="1" smtClean="0"/>
              <a:t>SocEnt</a:t>
            </a:r>
            <a:r>
              <a:rPr lang="en-US" sz="3200" dirty="0" smtClean="0"/>
              <a:t> look like in the real world?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95341" y="18808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Nonprofits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9628" y="2934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Mission-based companies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4215" y="3952356"/>
            <a:ext cx="582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76092"/>
                </a:solidFill>
              </a:rPr>
              <a:t>Companies </a:t>
            </a:r>
            <a:r>
              <a:rPr lang="en-US" b="1" dirty="0" smtClean="0">
                <a:solidFill>
                  <a:srgbClr val="376092"/>
                </a:solidFill>
              </a:rPr>
              <a:t>that share profits or directly benefit the planet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7486" y="4899666"/>
            <a:ext cx="5218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76092"/>
                </a:solidFill>
              </a:rPr>
              <a:t>CSR - </a:t>
            </a:r>
            <a:r>
              <a:rPr lang="en-US" b="1" dirty="0" smtClean="0">
                <a:solidFill>
                  <a:srgbClr val="376092"/>
                </a:solidFill>
              </a:rPr>
              <a:t>Companies </a:t>
            </a:r>
            <a:r>
              <a:rPr lang="en-US" b="1" dirty="0">
                <a:solidFill>
                  <a:srgbClr val="376092"/>
                </a:solidFill>
              </a:rPr>
              <a:t>that give </a:t>
            </a:r>
            <a:r>
              <a:rPr lang="en-US" b="1" dirty="0" smtClean="0">
                <a:solidFill>
                  <a:srgbClr val="376092"/>
                </a:solidFill>
              </a:rPr>
              <a:t>back as a corporate citizen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8" y="1353564"/>
            <a:ext cx="155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Chalkduster"/>
                <a:cs typeface="Chalkduster"/>
              </a:rPr>
              <a:t>Do good</a:t>
            </a:r>
            <a:endParaRPr lang="en-US" dirty="0">
              <a:solidFill>
                <a:srgbClr val="376092"/>
              </a:solidFill>
              <a:latin typeface="Chalkduster"/>
              <a:cs typeface="Chalkdus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791" y="6102403"/>
            <a:ext cx="155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Chalkduster"/>
                <a:cs typeface="Chalkduster"/>
              </a:rPr>
              <a:t>Do well</a:t>
            </a:r>
            <a:endParaRPr lang="en-US" dirty="0">
              <a:solidFill>
                <a:srgbClr val="376092"/>
              </a:solidFill>
              <a:latin typeface="Chalkduster"/>
              <a:cs typeface="Chalkduster"/>
            </a:endParaRPr>
          </a:p>
        </p:txBody>
      </p:sp>
      <p:sp>
        <p:nvSpPr>
          <p:cNvPr id="12" name="Down Arrow 11"/>
          <p:cNvSpPr/>
          <p:nvPr/>
        </p:nvSpPr>
        <p:spPr>
          <a:xfrm rot="20804061">
            <a:off x="1025441" y="1656423"/>
            <a:ext cx="531896" cy="44442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28" y="3335102"/>
            <a:ext cx="877150" cy="617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52" y="3303869"/>
            <a:ext cx="648488" cy="648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07" y="3559240"/>
            <a:ext cx="1415563" cy="219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91" y="2250138"/>
            <a:ext cx="1048528" cy="554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105" y="4354256"/>
            <a:ext cx="1986469" cy="5281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779" y="4376898"/>
            <a:ext cx="1701849" cy="469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813" y="3378420"/>
            <a:ext cx="1453294" cy="4014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1099" y="4354256"/>
            <a:ext cx="936517" cy="6003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1571" y="5402401"/>
            <a:ext cx="1092003" cy="700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745" y="5268998"/>
            <a:ext cx="1012159" cy="10121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5486" y="5402401"/>
            <a:ext cx="1217045" cy="8531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/>
          <a:srcRect l="6975" t="26000" b="27347"/>
          <a:stretch/>
        </p:blipFill>
        <p:spPr>
          <a:xfrm>
            <a:off x="2644215" y="2396390"/>
            <a:ext cx="1755640" cy="4659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0706" y="2324216"/>
            <a:ext cx="538145" cy="5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 are changing the game.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1323"/>
            <a:ext cx="8229600" cy="38899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In  </a:t>
            </a:r>
            <a:r>
              <a:rPr lang="en-US" dirty="0">
                <a:solidFill>
                  <a:srgbClr val="FF0000"/>
                </a:solidFill>
                <a:latin typeface="Chalkduster"/>
                <a:cs typeface="Chalkduster"/>
              </a:rPr>
              <a:t>under a decade, they have caused collisions in the do well/do good ethos that previously divided the workforce.</a:t>
            </a:r>
          </a:p>
          <a:p>
            <a:pPr algn="ctr"/>
            <a:endParaRPr lang="en-US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5524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8435"/>
            <a:ext cx="8229600" cy="3227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Chalkduster"/>
                <a:cs typeface="Chalkduster"/>
              </a:rPr>
              <a:t>What matters to you?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551490498"/>
      </p:ext>
    </p:extLst>
  </p:cSld>
  <p:clrMapOvr>
    <a:masterClrMapping/>
  </p:clrMapOvr>
</p:sld>
</file>

<file path=ppt/theme/theme1.xml><?xml version="1.0" encoding="utf-8"?>
<a:theme xmlns:a="http://schemas.openxmlformats.org/drawingml/2006/main" name="N4G G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N4G GT.potx</Template>
  <TotalTime>120</TotalTime>
  <Words>96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N4G GT</vt:lpstr>
      <vt:lpstr>PowerPoint Presentation</vt:lpstr>
      <vt:lpstr>What is a Social Enterprise?</vt:lpstr>
      <vt:lpstr>What does #SocEnt look like in the real world?</vt:lpstr>
      <vt:lpstr>Millennials are changing the game. </vt:lpstr>
      <vt:lpstr>PowerPoint Presentation</vt:lpstr>
    </vt:vector>
  </TitlesOfParts>
  <Company>GiveCorps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McDonald</dc:creator>
  <cp:lastModifiedBy>Jamie McDonald</cp:lastModifiedBy>
  <cp:revision>10</cp:revision>
  <dcterms:created xsi:type="dcterms:W3CDTF">2014-08-26T15:15:44Z</dcterms:created>
  <dcterms:modified xsi:type="dcterms:W3CDTF">2014-10-22T15:03:30Z</dcterms:modified>
</cp:coreProperties>
</file>