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29"/>
    <p:restoredTop sz="94755"/>
  </p:normalViewPr>
  <p:slideViewPr>
    <p:cSldViewPr snapToGrid="0" snapToObjects="1">
      <p:cViewPr varScale="1">
        <p:scale>
          <a:sx n="92" d="100"/>
          <a:sy n="92" d="100"/>
        </p:scale>
        <p:origin x="5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4" d="100"/>
          <a:sy n="74" d="100"/>
        </p:scale>
        <p:origin x="352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42C1D-9F84-B74D-BCA0-534888EC529A}" type="datetimeFigureOut">
              <a:rPr lang="en-US" smtClean="0"/>
              <a:t>10/12/15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BAEDA-5A60-8849-9936-28287CFB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3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1CBF3-449B-2B47-A6F4-56472D87BAF7}" type="datetimeFigureOut">
              <a:rPr lang="en-US" smtClean="0"/>
              <a:t>10/12/15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10444-6AA5-754D-94FF-283899B4B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436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10444-6AA5-754D-94FF-283899B4B6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0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10444-6AA5-754D-94FF-283899B4B6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6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10444-6AA5-754D-94FF-283899B4B6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28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10444-6AA5-754D-94FF-283899B4B6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65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10444-6AA5-754D-94FF-283899B4B6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10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10444-6AA5-754D-94FF-283899B4B6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511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10444-6AA5-754D-94FF-283899B4B6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53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10/12/15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10/12/15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10/12/15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10/12/15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10/12/15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10/12/15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10/12/15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10/12/15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10/12/15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Grant Planning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Dresher Center for the Humanities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382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you seeking funding for a research project?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Considerations</a:t>
            </a:r>
          </a:p>
          <a:p>
            <a:pPr lvl="1"/>
            <a:r>
              <a:rPr lang="en-US" sz="2400" dirty="0" smtClean="0"/>
              <a:t>In what stage is your </a:t>
            </a:r>
            <a:r>
              <a:rPr lang="en-US" sz="2400" dirty="0" smtClean="0"/>
              <a:t>project? How complex is the project?</a:t>
            </a:r>
          </a:p>
          <a:p>
            <a:pPr lvl="1"/>
            <a:r>
              <a:rPr lang="en-US" sz="2400" dirty="0" smtClean="0"/>
              <a:t>Is this an individual or collaborative project?</a:t>
            </a:r>
          </a:p>
          <a:p>
            <a:pPr lvl="1"/>
            <a:r>
              <a:rPr lang="en-US" sz="2400" dirty="0" smtClean="0"/>
              <a:t>Are you looking for </a:t>
            </a:r>
            <a:r>
              <a:rPr lang="en-US" sz="2400" dirty="0" smtClean="0"/>
              <a:t>internal or external </a:t>
            </a:r>
            <a:r>
              <a:rPr lang="en-US" sz="2400" dirty="0" smtClean="0"/>
              <a:t>support?</a:t>
            </a:r>
          </a:p>
          <a:p>
            <a:pPr lvl="1"/>
            <a:r>
              <a:rPr lang="en-US" sz="2400" dirty="0" smtClean="0"/>
              <a:t>Will you be requesting leave in order to complete </a:t>
            </a:r>
            <a:r>
              <a:rPr lang="en-US" sz="2400" dirty="0" smtClean="0"/>
              <a:t>your </a:t>
            </a:r>
            <a:r>
              <a:rPr lang="en-US" sz="2400" dirty="0" smtClean="0"/>
              <a:t>project?</a:t>
            </a:r>
          </a:p>
          <a:p>
            <a:pPr lvl="1"/>
            <a:r>
              <a:rPr lang="en-US" sz="2400" dirty="0" smtClean="0"/>
              <a:t>What </a:t>
            </a:r>
            <a:r>
              <a:rPr lang="en-US" sz="2400" dirty="0" smtClean="0"/>
              <a:t>is your project timeline? (Do you have a book contract pending? If it’s a collaborative project, what is the </a:t>
            </a:r>
            <a:r>
              <a:rPr lang="en-US" sz="2400" dirty="0" smtClean="0"/>
              <a:t>timeframe </a:t>
            </a:r>
            <a:r>
              <a:rPr lang="en-US" sz="2400" dirty="0" smtClean="0"/>
              <a:t>for the group’s work?)</a:t>
            </a:r>
          </a:p>
          <a:p>
            <a:pPr lvl="1"/>
            <a:r>
              <a:rPr lang="en-US" sz="2400" dirty="0" smtClean="0"/>
              <a:t>Have you had previous funding for the project? When?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311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the right sponsor?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983179"/>
            <a:ext cx="10178322" cy="3896413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Do your homework!</a:t>
            </a:r>
          </a:p>
          <a:p>
            <a:pPr lvl="1"/>
            <a:r>
              <a:rPr lang="en-US" sz="2200" dirty="0" smtClean="0"/>
              <a:t>What </a:t>
            </a:r>
            <a:r>
              <a:rPr lang="en-US" sz="2200" u="sng" dirty="0" smtClean="0"/>
              <a:t>kinds of projects </a:t>
            </a:r>
            <a:r>
              <a:rPr lang="en-US" sz="2200" dirty="0" smtClean="0"/>
              <a:t>has the sponsor funded</a:t>
            </a:r>
            <a:r>
              <a:rPr lang="en-US" sz="2200" dirty="0" smtClean="0"/>
              <a:t>?</a:t>
            </a:r>
          </a:p>
          <a:p>
            <a:pPr lvl="1"/>
            <a:r>
              <a:rPr lang="en-US" sz="2200" dirty="0" smtClean="0"/>
              <a:t>What is their </a:t>
            </a:r>
            <a:r>
              <a:rPr lang="en-US" sz="2200" u="sng" dirty="0" smtClean="0"/>
              <a:t>award rate</a:t>
            </a:r>
            <a:r>
              <a:rPr lang="en-US" sz="2200" dirty="0" smtClean="0"/>
              <a:t>? (How difficult is it to get funding from this sponsor? Are you in </a:t>
            </a:r>
            <a:r>
              <a:rPr lang="en-US" sz="2200" dirty="0" smtClean="0"/>
              <a:t>for </a:t>
            </a:r>
            <a:r>
              <a:rPr lang="en-US" sz="2200" dirty="0" smtClean="0"/>
              <a:t>the </a:t>
            </a:r>
            <a:r>
              <a:rPr lang="en-US" sz="2200" dirty="0" smtClean="0"/>
              <a:t>long haul</a:t>
            </a:r>
            <a:r>
              <a:rPr lang="en-US" sz="2200" dirty="0" smtClean="0"/>
              <a:t>?)</a:t>
            </a:r>
          </a:p>
          <a:p>
            <a:pPr lvl="1"/>
            <a:r>
              <a:rPr lang="en-US" sz="2200" dirty="0" smtClean="0"/>
              <a:t>What will and won’t they pay for?</a:t>
            </a:r>
          </a:p>
          <a:p>
            <a:pPr lvl="1"/>
            <a:r>
              <a:rPr lang="en-US" sz="2200" u="sng" dirty="0" smtClean="0"/>
              <a:t>Are you </a:t>
            </a:r>
            <a:r>
              <a:rPr lang="en-US" sz="2200" u="sng" dirty="0" smtClean="0"/>
              <a:t>right </a:t>
            </a:r>
            <a:r>
              <a:rPr lang="en-US" sz="2200" u="sng" dirty="0" smtClean="0"/>
              <a:t>for them</a:t>
            </a:r>
            <a:r>
              <a:rPr lang="en-US" sz="2200" dirty="0" smtClean="0"/>
              <a:t>? (Record of publication and previous support, references)</a:t>
            </a:r>
          </a:p>
          <a:p>
            <a:pPr lvl="1"/>
            <a:r>
              <a:rPr lang="en-US" sz="2200" dirty="0" smtClean="0"/>
              <a:t>Do they provide sample proposals</a:t>
            </a:r>
            <a:r>
              <a:rPr lang="en-US" sz="2200" dirty="0" smtClean="0"/>
              <a:t>?</a:t>
            </a:r>
          </a:p>
          <a:p>
            <a:pPr lvl="1"/>
            <a:r>
              <a:rPr lang="en-US" sz="2200" dirty="0" smtClean="0"/>
              <a:t>Do they provide information on their </a:t>
            </a:r>
            <a:r>
              <a:rPr lang="en-US" sz="2200" u="sng" dirty="0" smtClean="0"/>
              <a:t>evaluation process and criteria</a:t>
            </a:r>
            <a:endParaRPr lang="en-US" sz="2200" u="sng" dirty="0" smtClean="0"/>
          </a:p>
          <a:p>
            <a:pPr lvl="1"/>
            <a:r>
              <a:rPr lang="en-US" sz="2200" dirty="0" smtClean="0"/>
              <a:t>Will they answer questions </a:t>
            </a:r>
            <a:r>
              <a:rPr lang="en-US" sz="2200" dirty="0" smtClean="0"/>
              <a:t>and/or</a:t>
            </a:r>
            <a:r>
              <a:rPr lang="en-US" sz="2200" dirty="0" smtClean="0"/>
              <a:t> </a:t>
            </a:r>
            <a:r>
              <a:rPr lang="en-US" sz="2200" dirty="0" smtClean="0"/>
              <a:t>review draft proposals?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1152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proposals take time!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757549"/>
            <a:ext cx="10178322" cy="4916384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Pre-Award Process</a:t>
            </a:r>
          </a:p>
          <a:p>
            <a:pPr lvl="1"/>
            <a:r>
              <a:rPr lang="en-US" sz="2000" dirty="0" smtClean="0"/>
              <a:t>Find the appropriate funder/sponsor for the project -- </a:t>
            </a:r>
            <a:r>
              <a:rPr lang="en-US" sz="2000" dirty="0" smtClean="0"/>
              <a:t>Is this </a:t>
            </a:r>
            <a:r>
              <a:rPr lang="en-US" sz="2000" dirty="0" smtClean="0"/>
              <a:t>sponsor a good match?</a:t>
            </a:r>
          </a:p>
          <a:p>
            <a:pPr lvl="1"/>
            <a:r>
              <a:rPr lang="en-US" sz="2000" dirty="0" smtClean="0"/>
              <a:t>Determine what is allowed, required, or prohibited by the </a:t>
            </a:r>
            <a:r>
              <a:rPr lang="en-US" sz="2000" dirty="0" smtClean="0"/>
              <a:t>sponsor.</a:t>
            </a:r>
            <a:endParaRPr lang="en-US" sz="2000" dirty="0" smtClean="0"/>
          </a:p>
          <a:p>
            <a:pPr lvl="1"/>
            <a:r>
              <a:rPr lang="en-US" sz="2000" dirty="0" smtClean="0"/>
              <a:t>Determine what </a:t>
            </a:r>
            <a:r>
              <a:rPr lang="en-US" sz="2000" u="sng" dirty="0" smtClean="0"/>
              <a:t>resources</a:t>
            </a:r>
            <a:r>
              <a:rPr lang="en-US" sz="2000" dirty="0" smtClean="0"/>
              <a:t> are required to carry-out the </a:t>
            </a:r>
            <a:r>
              <a:rPr lang="en-US" sz="2000" dirty="0" smtClean="0"/>
              <a:t>project.</a:t>
            </a:r>
            <a:endParaRPr lang="en-US" sz="2000" dirty="0" smtClean="0"/>
          </a:p>
          <a:p>
            <a:pPr lvl="1"/>
            <a:r>
              <a:rPr lang="en-US" sz="2000" dirty="0" smtClean="0"/>
              <a:t>Determine who will </a:t>
            </a:r>
            <a:r>
              <a:rPr lang="en-US" sz="2000" u="sng" dirty="0" smtClean="0"/>
              <a:t>receive and administer </a:t>
            </a:r>
            <a:r>
              <a:rPr lang="en-US" sz="2000" dirty="0" smtClean="0"/>
              <a:t>the award (university, individual)</a:t>
            </a:r>
          </a:p>
          <a:p>
            <a:pPr lvl="1"/>
            <a:r>
              <a:rPr lang="en-US" sz="2000" dirty="0" smtClean="0"/>
              <a:t>Develop the </a:t>
            </a:r>
            <a:r>
              <a:rPr lang="en-US" sz="2000" u="sng" dirty="0" smtClean="0"/>
              <a:t>application</a:t>
            </a:r>
            <a:r>
              <a:rPr lang="en-US" sz="2000" dirty="0" smtClean="0"/>
              <a:t> (proposal narrative, budget development, preparation of supplemental materials</a:t>
            </a:r>
            <a:r>
              <a:rPr lang="en-US" sz="2000" dirty="0" smtClean="0"/>
              <a:t>).</a:t>
            </a:r>
            <a:endParaRPr lang="en-US" sz="2000" dirty="0" smtClean="0"/>
          </a:p>
          <a:p>
            <a:pPr lvl="1"/>
            <a:r>
              <a:rPr lang="en-US" sz="2000" dirty="0" smtClean="0"/>
              <a:t>Prepare the routing materials</a:t>
            </a:r>
          </a:p>
          <a:p>
            <a:pPr lvl="2"/>
            <a:r>
              <a:rPr lang="en-US" sz="2000" dirty="0" smtClean="0"/>
              <a:t>UMBC policies</a:t>
            </a:r>
          </a:p>
          <a:p>
            <a:pPr lvl="2"/>
            <a:r>
              <a:rPr lang="en-US" sz="2000" dirty="0" smtClean="0"/>
              <a:t>Levels of Approval:  Department, College, and University (OSP) – multiple approvals if there are co-PIs or collaborators.</a:t>
            </a:r>
          </a:p>
          <a:p>
            <a:pPr lvl="1"/>
            <a:r>
              <a:rPr lang="en-US" sz="2000" dirty="0" smtClean="0"/>
              <a:t>Submit the proposal: How, who, when?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28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go for help at UMBC?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4005075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Dresher Center Assistance </a:t>
            </a:r>
          </a:p>
          <a:p>
            <a:pPr lvl="1"/>
            <a:r>
              <a:rPr lang="en-US" sz="2400" dirty="0"/>
              <a:t>Help with internal and external funding </a:t>
            </a:r>
            <a:r>
              <a:rPr lang="en-US" sz="2400" dirty="0" smtClean="0"/>
              <a:t>proposals</a:t>
            </a:r>
          </a:p>
          <a:p>
            <a:pPr lvl="1"/>
            <a:r>
              <a:rPr lang="en-US" sz="2400" dirty="0" smtClean="0"/>
              <a:t>Sponsor/funder research</a:t>
            </a:r>
          </a:p>
          <a:p>
            <a:pPr lvl="1"/>
            <a:r>
              <a:rPr lang="en-US" sz="2400" dirty="0" smtClean="0"/>
              <a:t>Proposal preparation: narrative, budget, timelines/work plans, assembly and formatting</a:t>
            </a:r>
          </a:p>
          <a:p>
            <a:pPr lvl="1"/>
            <a:r>
              <a:rPr lang="en-US" sz="2400" dirty="0" smtClean="0"/>
              <a:t>Help in preparing routing </a:t>
            </a:r>
            <a:r>
              <a:rPr lang="en-US" sz="2400" dirty="0" smtClean="0"/>
              <a:t>materials</a:t>
            </a:r>
            <a:endParaRPr lang="en-US" sz="2400" dirty="0" smtClean="0"/>
          </a:p>
          <a:p>
            <a:pPr lvl="1"/>
            <a:r>
              <a:rPr lang="en-US" sz="2400" dirty="0" smtClean="0"/>
              <a:t>Develop faculty learning opportunities </a:t>
            </a:r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sz="2800" b="1" dirty="0" smtClean="0">
                <a:solidFill>
                  <a:srgbClr val="FF0000"/>
                </a:solidFill>
              </a:rPr>
              <a:t>CAHSS Dean’s Office, Office of Sponsored Programs</a:t>
            </a:r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3600" b="1" u="sng" dirty="0" smtClean="0">
                <a:solidFill>
                  <a:schemeClr val="accent3"/>
                </a:solidFill>
              </a:rPr>
              <a:t>PLAN EARLY! </a:t>
            </a:r>
          </a:p>
        </p:txBody>
      </p:sp>
    </p:spTree>
    <p:extLst>
      <p:ext uri="{BB962C8B-B14F-4D97-AF65-F5344CB8AC3E}">
        <p14:creationId xmlns:p14="http://schemas.microsoft.com/office/powerpoint/2010/main" val="36466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Dreshercenter.umbc.edu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08080" y="1733797"/>
            <a:ext cx="7465518" cy="4181929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 rot="20187345">
            <a:off x="6434364" y="1467495"/>
            <a:ext cx="308759" cy="5326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4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Upcoming Faculty workshops</a:t>
            </a:r>
            <a:br>
              <a:rPr lang="en-US" dirty="0" smtClean="0"/>
            </a:br>
            <a:r>
              <a:rPr lang="en-US" dirty="0" smtClean="0">
                <a:solidFill>
                  <a:srgbClr val="00B0F0"/>
                </a:solidFill>
              </a:rPr>
              <a:t>save the dates!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11479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Digital Tools for Humanities Research “Lunch &amp; Learn”</a:t>
            </a:r>
          </a:p>
          <a:p>
            <a:pPr lvl="1"/>
            <a:r>
              <a:rPr lang="en-US" sz="2000" b="1" dirty="0" smtClean="0"/>
              <a:t>Monday, November 2</a:t>
            </a:r>
            <a:r>
              <a:rPr lang="en-US" sz="2000" b="1" baseline="30000" dirty="0" smtClean="0"/>
              <a:t>nd</a:t>
            </a:r>
            <a:r>
              <a:rPr lang="en-US" sz="2000" b="1" dirty="0" smtClean="0"/>
              <a:t>,  Noon – 1:00 p.m., </a:t>
            </a:r>
            <a:r>
              <a:rPr lang="en-US" sz="2000" dirty="0" smtClean="0"/>
              <a:t>Dresher Center conference room</a:t>
            </a:r>
          </a:p>
          <a:p>
            <a:pPr lvl="1"/>
            <a:r>
              <a:rPr lang="en-US" sz="2000" dirty="0" smtClean="0"/>
              <a:t>Meredith </a:t>
            </a:r>
            <a:r>
              <a:rPr lang="en-US" sz="2000" dirty="0" err="1" smtClean="0"/>
              <a:t>Oyen</a:t>
            </a:r>
            <a:r>
              <a:rPr lang="en-US" sz="2000" dirty="0" smtClean="0"/>
              <a:t>, History &amp; Ed </a:t>
            </a:r>
            <a:r>
              <a:rPr lang="en-US" sz="2000" dirty="0" err="1" smtClean="0"/>
              <a:t>Larkey</a:t>
            </a:r>
            <a:r>
              <a:rPr lang="en-US" sz="2000" dirty="0" smtClean="0"/>
              <a:t>, MLLI</a:t>
            </a:r>
          </a:p>
          <a:p>
            <a:pPr lvl="1"/>
            <a:endParaRPr lang="en-US" dirty="0"/>
          </a:p>
          <a:p>
            <a:r>
              <a:rPr lang="en-US" sz="2800" b="1" dirty="0" smtClean="0">
                <a:solidFill>
                  <a:srgbClr val="FF0000"/>
                </a:solidFill>
              </a:rPr>
              <a:t>CAHSS Centers Fellowship Proposal-Writing Workshop</a:t>
            </a:r>
          </a:p>
          <a:p>
            <a:pPr lvl="1"/>
            <a:r>
              <a:rPr lang="en-US" sz="2000" b="1" dirty="0" smtClean="0"/>
              <a:t>Friday, December 4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, Noon – 1:00 p.m., TBD</a:t>
            </a:r>
          </a:p>
          <a:p>
            <a:pPr lvl="1"/>
            <a:r>
              <a:rPr lang="en-US" sz="2000" dirty="0" smtClean="0"/>
              <a:t>CIRCA, Dresher Center, IRC, MIPAR </a:t>
            </a:r>
          </a:p>
          <a:p>
            <a:pPr lvl="1"/>
            <a:r>
              <a:rPr lang="en-US" sz="2000" dirty="0" smtClean="0"/>
              <a:t>CAHSS Centers Summer Faculty Research Fellowship (SFRF) Programs, </a:t>
            </a:r>
            <a:br>
              <a:rPr lang="en-US" sz="2000" dirty="0" smtClean="0"/>
            </a:br>
            <a:r>
              <a:rPr lang="en-US" sz="2000" dirty="0" smtClean="0"/>
              <a:t>Dresher Center Residential Faculty Fellowship Program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08619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</a:majorFont>
      <a:minorFont>
        <a:latin typeface="Gill Sans MT" panose="020B0502020104020203"/>
        <a:ea typeface=""/>
        <a:cs typeface="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196</TotalTime>
  <Words>438</Words>
  <Application>Microsoft Macintosh PowerPoint</Application>
  <PresentationFormat>Widescreen</PresentationFormat>
  <Paragraphs>58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Gill Sans MT</vt:lpstr>
      <vt:lpstr>Impact</vt:lpstr>
      <vt:lpstr>Arial</vt:lpstr>
      <vt:lpstr>Badge</vt:lpstr>
      <vt:lpstr>Grant Planning</vt:lpstr>
      <vt:lpstr>Are you seeking funding for a research project?</vt:lpstr>
      <vt:lpstr>IS THIS the right sponsor?</vt:lpstr>
      <vt:lpstr>Funding proposals take time!</vt:lpstr>
      <vt:lpstr>Where to go for help at UMBC?</vt:lpstr>
      <vt:lpstr>Dreshercenter.umbc.edu </vt:lpstr>
      <vt:lpstr>Upcoming Faculty workshops save the dates!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Grant Planning</dc:title>
  <dc:creator>Rachel Brubaker</dc:creator>
  <cp:lastModifiedBy>Rachel Brubaker</cp:lastModifiedBy>
  <cp:revision>16</cp:revision>
  <cp:lastPrinted>2015-10-12T13:15:44Z</cp:lastPrinted>
  <dcterms:created xsi:type="dcterms:W3CDTF">2015-10-09T15:50:02Z</dcterms:created>
  <dcterms:modified xsi:type="dcterms:W3CDTF">2015-10-12T14:05:17Z</dcterms:modified>
</cp:coreProperties>
</file>