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57" r:id="rId3"/>
    <p:sldId id="258" r:id="rId4"/>
    <p:sldId id="274" r:id="rId5"/>
    <p:sldId id="260" r:id="rId6"/>
    <p:sldId id="278" r:id="rId7"/>
    <p:sldId id="266" r:id="rId8"/>
    <p:sldId id="279" r:id="rId9"/>
    <p:sldId id="261" r:id="rId10"/>
    <p:sldId id="280" r:id="rId11"/>
    <p:sldId id="263" r:id="rId12"/>
    <p:sldId id="265" r:id="rId13"/>
    <p:sldId id="270" r:id="rId14"/>
    <p:sldId id="271" r:id="rId15"/>
    <p:sldId id="281"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11D"/>
    <a:srgbClr val="FF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5" autoAdjust="0"/>
    <p:restoredTop sz="94343" autoAdjust="0"/>
  </p:normalViewPr>
  <p:slideViewPr>
    <p:cSldViewPr snapToGrid="0">
      <p:cViewPr varScale="1">
        <p:scale>
          <a:sx n="65" d="100"/>
          <a:sy n="65" d="100"/>
        </p:scale>
        <p:origin x="6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1111A7-EAFF-49B6-8CFB-D69155799935}" type="datetimeFigureOut">
              <a:rPr lang="en-US" smtClean="0"/>
              <a:t>8/18/2021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57CA17-D332-42D0-A391-807E42967B6D}" type="slidenum">
              <a:rPr lang="en-US" smtClean="0"/>
              <a:t>‹#›</a:t>
            </a:fld>
            <a:endParaRPr lang="en-US"/>
          </a:p>
        </p:txBody>
      </p:sp>
    </p:spTree>
    <p:extLst>
      <p:ext uri="{BB962C8B-B14F-4D97-AF65-F5344CB8AC3E}">
        <p14:creationId xmlns:p14="http://schemas.microsoft.com/office/powerpoint/2010/main" val="3728890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8798D-71E6-422E-A661-6D3DCB1EB2EC}" type="datetimeFigureOut">
              <a:rPr lang="en-US" smtClean="0"/>
              <a:t>8/18/2021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37D21-E029-47A6-B0A7-34147FFD2F85}" type="slidenum">
              <a:rPr lang="en-US" smtClean="0"/>
              <a:t>‹#›</a:t>
            </a:fld>
            <a:endParaRPr lang="en-US"/>
          </a:p>
        </p:txBody>
      </p:sp>
    </p:spTree>
    <p:extLst>
      <p:ext uri="{BB962C8B-B14F-4D97-AF65-F5344CB8AC3E}">
        <p14:creationId xmlns:p14="http://schemas.microsoft.com/office/powerpoint/2010/main" val="34331408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37D21-E029-47A6-B0A7-34147FFD2F85}" type="slidenum">
              <a:rPr lang="en-US" smtClean="0"/>
              <a:t>10</a:t>
            </a:fld>
            <a:endParaRPr lang="en-US"/>
          </a:p>
        </p:txBody>
      </p:sp>
    </p:spTree>
    <p:extLst>
      <p:ext uri="{BB962C8B-B14F-4D97-AF65-F5344CB8AC3E}">
        <p14:creationId xmlns:p14="http://schemas.microsoft.com/office/powerpoint/2010/main" val="268557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37D21-E029-47A6-B0A7-34147FFD2F85}" type="slidenum">
              <a:rPr lang="en-US" smtClean="0"/>
              <a:t>11</a:t>
            </a:fld>
            <a:endParaRPr lang="en-US"/>
          </a:p>
        </p:txBody>
      </p:sp>
    </p:spTree>
    <p:extLst>
      <p:ext uri="{BB962C8B-B14F-4D97-AF65-F5344CB8AC3E}">
        <p14:creationId xmlns:p14="http://schemas.microsoft.com/office/powerpoint/2010/main" val="373173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537D21-E029-47A6-B0A7-34147FFD2F85}" type="slidenum">
              <a:rPr lang="en-US" smtClean="0"/>
              <a:t>12</a:t>
            </a:fld>
            <a:endParaRPr lang="en-US"/>
          </a:p>
        </p:txBody>
      </p:sp>
    </p:spTree>
    <p:extLst>
      <p:ext uri="{BB962C8B-B14F-4D97-AF65-F5344CB8AC3E}">
        <p14:creationId xmlns:p14="http://schemas.microsoft.com/office/powerpoint/2010/main" val="941022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0A56EC-A7FA-413E-9A14-211F029E4D36}"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47652B-5FF1-4FAB-B4E9-1F26CB294472}"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198E36-A06A-4EEE-A1C4-26AD94A19FEF}"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515519-051F-4532-811D-EA430381A473}"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E8C995-19B1-4865-9751-E55B93083C00}"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302167-23EE-4E73-BCF9-81BD7DC425C3}"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7225C4-921A-4E7B-B9B8-5C0EE27C10A8}"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59BC18-D3AE-49E0-870A-EF2A762B2E94}"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927D3D-E41B-42FE-91AF-19A53A6BFFF5}"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E2A906-ADE0-460E-B9E5-FEB20C51AFB7}" type="datetime1">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AEDB1E-8553-4815-B4D6-5A5904A724B1}" type="datetime1">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D45B60-A252-4BD0-BA37-005FE32A0687}" type="datetime1">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E3A755-F10F-4D0E-BF24-BAC3ABE4AC97}" type="datetime1">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7D1C4-EE8D-45E0-87B2-191EAE90791E}" type="datetime1">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E24B21-B81A-46E0-AA55-D67886E1EA68}" type="datetime1">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CF66379C-8E78-4913-B718-06D5381AECC1}" type="datetime1">
              <a:rPr lang="en-US" smtClean="0"/>
              <a:t>8/18/2021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DC0B98-CB40-4629-B8D0-F523DAAF6007}" type="datetime1">
              <a:rPr lang="en-US" smtClean="0"/>
              <a:t>8/18/2021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wrp.gov/wrp?id=kb_article&amp;sys_id=3d31c8e7db7c730048d576708c9619e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wrp.gov/"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017" y="1809750"/>
            <a:ext cx="7766936" cy="2069636"/>
          </a:xfrm>
        </p:spPr>
        <p:txBody>
          <a:bodyPr/>
          <a:lstStyle/>
          <a:p>
            <a:pPr algn="ctr"/>
            <a:r>
              <a:rPr lang="en-US"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Workforce Recruitment Program </a:t>
            </a:r>
            <a:endPar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957316" y="4068987"/>
            <a:ext cx="6686550" cy="2305050"/>
          </a:xfrm>
        </p:spPr>
        <p:txBody>
          <a:bodyPr>
            <a:noAutofit/>
          </a:bodyPr>
          <a:lstStyle/>
          <a:p>
            <a:pPr algn="ctr"/>
            <a:r>
              <a:rPr lang="en-US" sz="2800" b="1" dirty="0" smtClean="0">
                <a:solidFill>
                  <a:schemeClr val="tx1"/>
                </a:solidFill>
                <a:latin typeface="Times New Roman" panose="02020603050405020304" pitchFamily="18" charset="0"/>
                <a:cs typeface="Times New Roman" panose="02020603050405020304" pitchFamily="18" charset="0"/>
              </a:rPr>
              <a:t>University of Maryland, Baltimore County</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4" name="Picture 3" descr="Top center picture of the Workforce Recruitment Program logo.&#10;&#10;" title="Picture of WRP logo"/>
          <p:cNvPicPr>
            <a:picLocks noChangeAspect="1"/>
          </p:cNvPicPr>
          <p:nvPr/>
        </p:nvPicPr>
        <p:blipFill>
          <a:blip r:embed="rId2"/>
          <a:stretch>
            <a:fillRect/>
          </a:stretch>
        </p:blipFill>
        <p:spPr>
          <a:xfrm>
            <a:off x="3466320" y="401491"/>
            <a:ext cx="3810330" cy="1902117"/>
          </a:xfrm>
          <a:prstGeom prst="rect">
            <a:avLst/>
          </a:prstGeom>
        </p:spPr>
      </p:pic>
    </p:spTree>
    <p:extLst>
      <p:ext uri="{BB962C8B-B14F-4D97-AF65-F5344CB8AC3E}">
        <p14:creationId xmlns:p14="http://schemas.microsoft.com/office/powerpoint/2010/main" val="2289635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036" y="257222"/>
            <a:ext cx="8596668" cy="1320800"/>
          </a:xfrm>
        </p:spPr>
        <p:txBody>
          <a:bodyPr/>
          <a:lstStyle/>
          <a:p>
            <a:r>
              <a:rPr lang="en-US" dirty="0" smtClean="0">
                <a:solidFill>
                  <a:schemeClr val="tx1"/>
                </a:solidFill>
                <a:latin typeface="Times New Roman" panose="02020603050405020304" pitchFamily="18" charset="0"/>
                <a:cs typeface="Times New Roman" panose="02020603050405020304" pitchFamily="18" charset="0"/>
              </a:rPr>
              <a:t>Steps to the Student </a:t>
            </a:r>
            <a:r>
              <a:rPr lang="en-US" dirty="0">
                <a:solidFill>
                  <a:schemeClr val="tx1"/>
                </a:solidFill>
                <a:latin typeface="Times New Roman" panose="02020603050405020304" pitchFamily="18" charset="0"/>
                <a:cs typeface="Times New Roman" panose="02020603050405020304" pitchFamily="18" charset="0"/>
              </a:rPr>
              <a:t>R</a:t>
            </a:r>
            <a:r>
              <a:rPr lang="en-US" dirty="0" smtClean="0">
                <a:solidFill>
                  <a:schemeClr val="tx1"/>
                </a:solidFill>
                <a:latin typeface="Times New Roman" panose="02020603050405020304" pitchFamily="18" charset="0"/>
                <a:cs typeface="Times New Roman" panose="02020603050405020304" pitchFamily="18" charset="0"/>
              </a:rPr>
              <a:t>egistration Process </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1036" y="1038056"/>
            <a:ext cx="8944408" cy="3880773"/>
          </a:xfrm>
        </p:spPr>
        <p:txBody>
          <a:bodyPr>
            <a:normAutofit/>
          </a:bodyPr>
          <a:lstStyle/>
          <a:p>
            <a:r>
              <a:rPr lang="en-US" sz="2400" dirty="0" smtClean="0">
                <a:solidFill>
                  <a:schemeClr val="tx1"/>
                </a:solidFill>
                <a:latin typeface="Times New Roman" panose="02020603050405020304" pitchFamily="18" charset="0"/>
                <a:cs typeface="Times New Roman" panose="02020603050405020304" pitchFamily="18" charset="0"/>
              </a:rPr>
              <a:t>After you click the registration button,</a:t>
            </a:r>
            <a:r>
              <a:rPr lang="en-US" sz="2400" dirty="0">
                <a:solidFill>
                  <a:schemeClr val="tx1"/>
                </a:solidFill>
                <a:latin typeface="Times New Roman" panose="02020603050405020304" pitchFamily="18" charset="0"/>
                <a:cs typeface="Times New Roman" panose="02020603050405020304" pitchFamily="18" charset="0"/>
              </a:rPr>
              <a:t> c</a:t>
            </a:r>
            <a:r>
              <a:rPr lang="en-US" sz="2400" dirty="0" smtClean="0">
                <a:solidFill>
                  <a:schemeClr val="tx1"/>
                </a:solidFill>
                <a:latin typeface="Times New Roman" panose="02020603050405020304" pitchFamily="18" charset="0"/>
                <a:cs typeface="Times New Roman" panose="02020603050405020304" pitchFamily="18" charset="0"/>
              </a:rPr>
              <a:t>omplete the Rules of Behavior, Agreement, and Registration forms.</a:t>
            </a:r>
          </a:p>
          <a:p>
            <a:r>
              <a:rPr lang="en-US" sz="2400" dirty="0" smtClean="0">
                <a:solidFill>
                  <a:schemeClr val="tx1"/>
                </a:solidFill>
                <a:latin typeface="Times New Roman" panose="02020603050405020304" pitchFamily="18" charset="0"/>
                <a:cs typeface="Times New Roman" panose="02020603050405020304" pitchFamily="18" charset="0"/>
              </a:rPr>
              <a:t>Once </a:t>
            </a:r>
            <a:r>
              <a:rPr lang="en-US" sz="2400" dirty="0">
                <a:solidFill>
                  <a:schemeClr val="tx1"/>
                </a:solidFill>
                <a:latin typeface="Times New Roman" panose="02020603050405020304" pitchFamily="18" charset="0"/>
                <a:cs typeface="Times New Roman" panose="02020603050405020304" pitchFamily="18" charset="0"/>
              </a:rPr>
              <a:t>your School Coordinator has approved your </a:t>
            </a:r>
            <a:r>
              <a:rPr lang="en-US" sz="2400" dirty="0" smtClean="0">
                <a:solidFill>
                  <a:schemeClr val="tx1"/>
                </a:solidFill>
                <a:latin typeface="Times New Roman" panose="02020603050405020304" pitchFamily="18" charset="0"/>
                <a:cs typeface="Times New Roman" panose="02020603050405020304" pitchFamily="18" charset="0"/>
              </a:rPr>
              <a:t>registration, you will receive an email with information about how to create or sign into your Login.gov account, which you will use to log into WRP. </a:t>
            </a:r>
          </a:p>
          <a:p>
            <a:r>
              <a:rPr lang="en-US" sz="2400" dirty="0" smtClean="0">
                <a:solidFill>
                  <a:schemeClr val="tx1"/>
                </a:solidFill>
                <a:latin typeface="Times New Roman" panose="02020603050405020304" pitchFamily="18" charset="0"/>
                <a:cs typeface="Times New Roman" panose="02020603050405020304" pitchFamily="18" charset="0"/>
              </a:rPr>
              <a:t>After you set up your login for the first time, you will be directed to your student homepage. </a:t>
            </a:r>
          </a:p>
          <a:p>
            <a:r>
              <a:rPr lang="en-US" sz="2400" dirty="0" smtClean="0">
                <a:solidFill>
                  <a:schemeClr val="tx1"/>
                </a:solidFill>
                <a:latin typeface="Times New Roman" panose="02020603050405020304" pitchFamily="18" charset="0"/>
                <a:cs typeface="Times New Roman" panose="02020603050405020304" pitchFamily="18" charset="0"/>
              </a:rPr>
              <a:t>Click </a:t>
            </a:r>
            <a:r>
              <a:rPr lang="en-US" sz="2400" b="1" dirty="0" smtClean="0">
                <a:solidFill>
                  <a:schemeClr val="tx1"/>
                </a:solidFill>
                <a:latin typeface="Times New Roman" panose="02020603050405020304" pitchFamily="18" charset="0"/>
                <a:cs typeface="Times New Roman" panose="02020603050405020304" pitchFamily="18" charset="0"/>
              </a:rPr>
              <a:t>New Student Application </a:t>
            </a:r>
            <a:r>
              <a:rPr lang="en-US" sz="2400" dirty="0" smtClean="0">
                <a:solidFill>
                  <a:schemeClr val="tx1"/>
                </a:solidFill>
                <a:latin typeface="Times New Roman" panose="02020603050405020304" pitchFamily="18" charset="0"/>
                <a:cs typeface="Times New Roman" panose="02020603050405020304" pitchFamily="18" charset="0"/>
              </a:rPr>
              <a:t>to get started! </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5" name="Picture 4" descr="Screenshot of Student Homepage after students log in, with arrow pointing to &quot;New Student Application&quot; button." title="Screenshot of Student Homepage"/>
          <p:cNvPicPr>
            <a:picLocks noChangeAspect="1"/>
          </p:cNvPicPr>
          <p:nvPr/>
        </p:nvPicPr>
        <p:blipFill rotWithShape="1">
          <a:blip r:embed="rId3"/>
          <a:srcRect b="18800"/>
          <a:stretch/>
        </p:blipFill>
        <p:spPr>
          <a:xfrm>
            <a:off x="6882898" y="3696565"/>
            <a:ext cx="4984780" cy="2444527"/>
          </a:xfrm>
          <a:prstGeom prst="rect">
            <a:avLst/>
          </a:prstGeom>
        </p:spPr>
      </p:pic>
      <p:sp>
        <p:nvSpPr>
          <p:cNvPr id="6" name="Slide Number Placeholder 9"/>
          <p:cNvSpPr>
            <a:spLocks noGrp="1"/>
          </p:cNvSpPr>
          <p:nvPr>
            <p:ph type="sldNum" sz="quarter" idx="12"/>
          </p:nvPr>
        </p:nvSpPr>
        <p:spPr>
          <a:xfrm>
            <a:off x="11333863" y="6301521"/>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10</a:t>
            </a:fld>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7" name="Arrow: Left 44" descr="Red arrow pointing to &quot;New Student Application&quot; button." title="Red arrow">
            <a:extLst/>
          </p:cNvPr>
          <p:cNvSpPr/>
          <p:nvPr/>
        </p:nvSpPr>
        <p:spPr>
          <a:xfrm rot="18814627">
            <a:off x="11356873" y="4276275"/>
            <a:ext cx="397934" cy="234170"/>
          </a:xfrm>
          <a:prstGeom prst="lef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60168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6105"/>
            <a:ext cx="8596668" cy="1143000"/>
          </a:xfrm>
        </p:spPr>
        <p:txBody>
          <a:bodyPr>
            <a:normAutofit/>
          </a:bodyPr>
          <a:lstStyle/>
          <a:p>
            <a:pPr algn="ctr"/>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information for the  WRP Application</a:t>
            </a:r>
            <a:endParaRPr lang="en-US" sz="31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570282" y="1243454"/>
            <a:ext cx="9157279" cy="5364120"/>
          </a:xfrm>
        </p:spPr>
        <p:txBody>
          <a:bodyPr>
            <a:noAutofit/>
          </a:bodyPr>
          <a:lstStyle/>
          <a:p>
            <a:pPr marL="0" indent="0">
              <a:buNone/>
            </a:pPr>
            <a:r>
              <a:rPr lang="en-US" sz="2200" dirty="0" smtClean="0">
                <a:solidFill>
                  <a:schemeClr val="tx1"/>
                </a:solidFill>
                <a:latin typeface="Times New Roman" panose="02020603050405020304" pitchFamily="18" charset="0"/>
                <a:cs typeface="Times New Roman" panose="02020603050405020304" pitchFamily="18" charset="0"/>
              </a:rPr>
              <a:t>The WRP student application consists of:</a:t>
            </a:r>
          </a:p>
          <a:p>
            <a:r>
              <a:rPr lang="en-US" sz="2200" dirty="0">
                <a:solidFill>
                  <a:schemeClr val="tx1"/>
                </a:solidFill>
                <a:latin typeface="Times New Roman" panose="02020603050405020304" pitchFamily="18" charset="0"/>
                <a:cs typeface="Times New Roman" panose="02020603050405020304" pitchFamily="18" charset="0"/>
              </a:rPr>
              <a:t>Identification and </a:t>
            </a:r>
            <a:r>
              <a:rPr lang="en-US" sz="2200" dirty="0" smtClean="0">
                <a:solidFill>
                  <a:schemeClr val="tx1"/>
                </a:solidFill>
                <a:latin typeface="Times New Roman" panose="02020603050405020304" pitchFamily="18" charset="0"/>
                <a:cs typeface="Times New Roman" panose="02020603050405020304" pitchFamily="18" charset="0"/>
              </a:rPr>
              <a:t>contact </a:t>
            </a:r>
            <a:r>
              <a:rPr lang="en-US" sz="2200" dirty="0">
                <a:solidFill>
                  <a:schemeClr val="tx1"/>
                </a:solidFill>
                <a:latin typeface="Times New Roman" panose="02020603050405020304" pitchFamily="18" charset="0"/>
                <a:cs typeface="Times New Roman" panose="02020603050405020304" pitchFamily="18" charset="0"/>
              </a:rPr>
              <a:t>i</a:t>
            </a:r>
            <a:r>
              <a:rPr lang="en-US" sz="2200" dirty="0" smtClean="0">
                <a:solidFill>
                  <a:schemeClr val="tx1"/>
                </a:solidFill>
                <a:latin typeface="Times New Roman" panose="02020603050405020304" pitchFamily="18" charset="0"/>
                <a:cs typeface="Times New Roman" panose="02020603050405020304" pitchFamily="18" charset="0"/>
              </a:rPr>
              <a:t>nformation</a:t>
            </a:r>
            <a:endParaRPr lang="en-US"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Resume </a:t>
            </a:r>
            <a:endParaRPr lang="en-US" sz="2200" dirty="0" smtClean="0">
              <a:solidFill>
                <a:schemeClr val="tx1"/>
              </a:solidFill>
              <a:latin typeface="Times New Roman" panose="02020603050405020304" pitchFamily="18" charset="0"/>
              <a:cs typeface="Times New Roman" panose="02020603050405020304" pitchFamily="18" charset="0"/>
            </a:endParaRPr>
          </a:p>
          <a:p>
            <a:r>
              <a:rPr lang="en-US" sz="2200" dirty="0" smtClean="0">
                <a:solidFill>
                  <a:schemeClr val="tx1"/>
                </a:solidFill>
                <a:latin typeface="Times New Roman" panose="02020603050405020304" pitchFamily="18" charset="0"/>
                <a:cs typeface="Times New Roman" panose="02020603050405020304" pitchFamily="18" charset="0"/>
              </a:rPr>
              <a:t>Transcript </a:t>
            </a:r>
            <a:r>
              <a:rPr lang="en-US" sz="2200" dirty="0">
                <a:solidFill>
                  <a:schemeClr val="tx1"/>
                </a:solidFill>
                <a:latin typeface="Times New Roman" panose="02020603050405020304" pitchFamily="18" charset="0"/>
                <a:cs typeface="Times New Roman" panose="02020603050405020304" pitchFamily="18" charset="0"/>
              </a:rPr>
              <a:t>(official or unofficial)</a:t>
            </a:r>
          </a:p>
          <a:p>
            <a:r>
              <a:rPr lang="en-US" sz="2200" dirty="0">
                <a:solidFill>
                  <a:schemeClr val="tx1"/>
                </a:solidFill>
                <a:latin typeface="Times New Roman" panose="02020603050405020304" pitchFamily="18" charset="0"/>
                <a:cs typeface="Times New Roman" panose="02020603050405020304" pitchFamily="18" charset="0"/>
              </a:rPr>
              <a:t>Academic information including major, degree, </a:t>
            </a:r>
            <a:r>
              <a:rPr lang="en-US" sz="2200" dirty="0" smtClean="0">
                <a:solidFill>
                  <a:schemeClr val="tx1"/>
                </a:solidFill>
                <a:latin typeface="Times New Roman" panose="02020603050405020304" pitchFamily="18" charset="0"/>
                <a:cs typeface="Times New Roman" panose="02020603050405020304" pitchFamily="18" charset="0"/>
              </a:rPr>
              <a:t>GPA, </a:t>
            </a:r>
            <a:r>
              <a:rPr lang="en-US" sz="2200" dirty="0">
                <a:solidFill>
                  <a:schemeClr val="tx1"/>
                </a:solidFill>
                <a:latin typeface="Times New Roman" panose="02020603050405020304" pitchFamily="18" charset="0"/>
                <a:cs typeface="Times New Roman" panose="02020603050405020304" pitchFamily="18" charset="0"/>
              </a:rPr>
              <a:t>etc. </a:t>
            </a:r>
            <a:endParaRPr lang="en-US" sz="2200" dirty="0" smtClean="0">
              <a:solidFill>
                <a:schemeClr val="tx1"/>
              </a:solidFill>
              <a:latin typeface="Times New Roman" panose="02020603050405020304" pitchFamily="18" charset="0"/>
              <a:cs typeface="Times New Roman" panose="02020603050405020304" pitchFamily="18" charset="0"/>
            </a:endParaRPr>
          </a:p>
          <a:p>
            <a:r>
              <a:rPr lang="en-US" sz="2200" dirty="0" smtClean="0">
                <a:solidFill>
                  <a:schemeClr val="tx1"/>
                </a:solidFill>
                <a:latin typeface="Times New Roman" panose="02020603050405020304" pitchFamily="18" charset="0"/>
                <a:cs typeface="Times New Roman" panose="02020603050405020304" pitchFamily="18" charset="0"/>
              </a:rPr>
              <a:t>Job and location preferences</a:t>
            </a:r>
            <a:endParaRPr lang="en-US"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Disability category (for statistical purposes only, not shown to employers</a:t>
            </a:r>
            <a:r>
              <a:rPr lang="en-US" sz="2200" dirty="0" smtClean="0">
                <a:solidFill>
                  <a:schemeClr val="tx1"/>
                </a:solidFill>
                <a:latin typeface="Times New Roman" panose="02020603050405020304" pitchFamily="18" charset="0"/>
                <a:cs typeface="Times New Roman" panose="02020603050405020304" pitchFamily="18" charset="0"/>
              </a:rPr>
              <a:t>)</a:t>
            </a:r>
            <a:endParaRPr lang="en-US"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Optional: </a:t>
            </a:r>
            <a:r>
              <a:rPr lang="en-US" sz="2200" dirty="0" smtClean="0">
                <a:solidFill>
                  <a:schemeClr val="tx1"/>
                </a:solidFill>
                <a:latin typeface="Times New Roman" panose="02020603050405020304" pitchFamily="18" charset="0"/>
                <a:cs typeface="Times New Roman" panose="02020603050405020304" pitchFamily="18" charset="0"/>
              </a:rPr>
              <a:t>Cover letter, letter of </a:t>
            </a:r>
            <a:r>
              <a:rPr lang="en-US" sz="2200" dirty="0">
                <a:solidFill>
                  <a:schemeClr val="tx1"/>
                </a:solidFill>
                <a:latin typeface="Times New Roman" panose="02020603050405020304" pitchFamily="18" charset="0"/>
                <a:cs typeface="Times New Roman" panose="02020603050405020304" pitchFamily="18" charset="0"/>
              </a:rPr>
              <a:t>recommendation, writing </a:t>
            </a:r>
            <a:r>
              <a:rPr lang="en-US" sz="2200" dirty="0" smtClean="0">
                <a:solidFill>
                  <a:schemeClr val="tx1"/>
                </a:solidFill>
                <a:latin typeface="Times New Roman" panose="02020603050405020304" pitchFamily="18" charset="0"/>
                <a:cs typeface="Times New Roman" panose="02020603050405020304" pitchFamily="18" charset="0"/>
              </a:rPr>
              <a:t>sample, </a:t>
            </a:r>
            <a:r>
              <a:rPr lang="en-US" sz="2200" dirty="0">
                <a:solidFill>
                  <a:schemeClr val="tx1"/>
                </a:solidFill>
                <a:latin typeface="Times New Roman" panose="02020603050405020304" pitchFamily="18" charset="0"/>
                <a:cs typeface="Times New Roman" panose="02020603050405020304" pitchFamily="18" charset="0"/>
              </a:rPr>
              <a:t>etc</a:t>
            </a:r>
            <a:r>
              <a:rPr lang="en-US" sz="22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en-US" sz="2200" dirty="0" smtClean="0">
                <a:solidFill>
                  <a:schemeClr val="tx1"/>
                </a:solidFill>
                <a:latin typeface="Times New Roman" panose="02020603050405020304" pitchFamily="18" charset="0"/>
                <a:cs typeface="Times New Roman" panose="02020603050405020304" pitchFamily="18" charset="0"/>
              </a:rPr>
              <a:t>Do not upload information that contains your social security number, date of birth, or other sensitive personally identifiable or health information.</a:t>
            </a:r>
          </a:p>
        </p:txBody>
      </p:sp>
      <p:pic>
        <p:nvPicPr>
          <p:cNvPr id="6" name="Picture 5" descr="Web click art graphic of a checklist in the top right corner." title="Picture"/>
          <p:cNvPicPr>
            <a:picLocks noChangeAspect="1"/>
          </p:cNvPicPr>
          <p:nvPr/>
        </p:nvPicPr>
        <p:blipFill rotWithShape="1">
          <a:blip r:embed="rId3">
            <a:extLst>
              <a:ext uri="{28A0092B-C50C-407E-A947-70E740481C1C}">
                <a14:useLocalDpi xmlns:a14="http://schemas.microsoft.com/office/drawing/2010/main" val="0"/>
              </a:ext>
            </a:extLst>
          </a:blip>
          <a:srcRect l="10119" t="2153" r="10654" b="2197"/>
          <a:stretch/>
        </p:blipFill>
        <p:spPr>
          <a:xfrm>
            <a:off x="9534573" y="353814"/>
            <a:ext cx="2040170" cy="3253242"/>
          </a:xfrm>
          <a:prstGeom prst="rect">
            <a:avLst/>
          </a:prstGeom>
        </p:spPr>
      </p:pic>
      <p:sp>
        <p:nvSpPr>
          <p:cNvPr id="8" name="Slide Number Placeholder 7"/>
          <p:cNvSpPr>
            <a:spLocks noGrp="1"/>
          </p:cNvSpPr>
          <p:nvPr>
            <p:ph type="sldNum" sz="quarter" idx="12"/>
          </p:nvPr>
        </p:nvSpPr>
        <p:spPr>
          <a:xfrm>
            <a:off x="11371963" y="6419850"/>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11</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091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Informational Interviews</a:t>
            </a:r>
            <a:endPar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3376" y="1484600"/>
            <a:ext cx="9108976" cy="4385402"/>
          </a:xfrm>
        </p:spPr>
        <p:txBody>
          <a:bodyPr>
            <a:normAutofit/>
          </a:bodyPr>
          <a:lstStyle/>
          <a:p>
            <a:pPr marL="0" indent="0">
              <a:buNone/>
            </a:pPr>
            <a:r>
              <a:rPr lang="en-US" sz="2600" dirty="0" smtClean="0">
                <a:solidFill>
                  <a:schemeClr val="tx1"/>
                </a:solidFill>
                <a:latin typeface="Times New Roman" panose="02020603050405020304" pitchFamily="18" charset="0"/>
                <a:cs typeface="Times New Roman" panose="02020603050405020304" pitchFamily="18" charset="0"/>
              </a:rPr>
              <a:t>WRP applicants can receive an elective informational interview </a:t>
            </a:r>
            <a:r>
              <a:rPr lang="en-US" sz="2600" dirty="0">
                <a:solidFill>
                  <a:schemeClr val="tx1"/>
                </a:solidFill>
                <a:latin typeface="Times New Roman" panose="02020603050405020304" pitchFamily="18" charset="0"/>
                <a:cs typeface="Times New Roman" panose="02020603050405020304" pitchFamily="18" charset="0"/>
              </a:rPr>
              <a:t>with </a:t>
            </a:r>
            <a:r>
              <a:rPr lang="en-US" sz="2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 </a:t>
            </a:r>
            <a:r>
              <a:rPr lang="en-US"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WRP Recruiter, who is a Federal Government employee. </a:t>
            </a:r>
            <a:endParaRPr lang="en-US" sz="2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You will have </a:t>
            </a:r>
            <a:r>
              <a:rPr lang="en-US"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 conversation where you ask for career advice and learn about federal service. </a:t>
            </a:r>
            <a:endParaRPr lang="en-US" sz="2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You will discuss </a:t>
            </a:r>
            <a:r>
              <a:rPr lang="en-US"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your resume and application, </a:t>
            </a:r>
            <a:r>
              <a:rPr lang="en-US" sz="2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and the </a:t>
            </a:r>
            <a:r>
              <a:rPr lang="en-US"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Recruiter will provide feedback and general suggestions. </a:t>
            </a:r>
            <a:endParaRPr lang="en-US" sz="2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This </a:t>
            </a:r>
            <a:r>
              <a:rPr lang="en-US" sz="2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is your chance to learn and seek advice from someone in a federal career about how to succeed in your future career path.</a:t>
            </a:r>
          </a:p>
          <a:p>
            <a:endParaRPr lang="en-US" sz="2000"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a:xfrm>
            <a:off x="11333863" y="6327112"/>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12</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682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8150"/>
            <a:ext cx="8596668" cy="1320800"/>
          </a:xfrm>
        </p:spPr>
        <p:txBody>
          <a:bodyPr>
            <a:noAutofit/>
          </a:bodyPr>
          <a:lstStyle/>
          <a:p>
            <a:pPr algn="ctr"/>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to Prepare for Your Interview</a:t>
            </a:r>
            <a:endPar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5690" y="1424609"/>
            <a:ext cx="9260251" cy="4807253"/>
          </a:xfrm>
        </p:spPr>
        <p:txBody>
          <a:bodyPr>
            <a:normAutofit/>
          </a:bodyPr>
          <a:lstStyle/>
          <a:p>
            <a:pPr>
              <a:spcBef>
                <a:spcPts val="0"/>
              </a:spcBef>
              <a:spcAft>
                <a:spcPts val="1800"/>
              </a:spcAft>
            </a:pPr>
            <a:r>
              <a:rPr lang="en-US" sz="2400" dirty="0" smtClean="0">
                <a:solidFill>
                  <a:schemeClr val="tx1"/>
                </a:solidFill>
                <a:latin typeface="Times New Roman" panose="02020603050405020304" pitchFamily="18" charset="0"/>
                <a:cs typeface="Times New Roman" panose="02020603050405020304" pitchFamily="18" charset="0"/>
              </a:rPr>
              <a:t>Create a list of general questions to ask your Recruiter about federal service and career advice, and practice with your Coordinator or a peer.</a:t>
            </a:r>
          </a:p>
          <a:p>
            <a:pPr>
              <a:spcBef>
                <a:spcPts val="0"/>
              </a:spcBef>
              <a:spcAft>
                <a:spcPts val="1800"/>
              </a:spcAft>
            </a:pPr>
            <a:r>
              <a:rPr lang="en-US" sz="2400" b="1" dirty="0">
                <a:solidFill>
                  <a:schemeClr val="tx1"/>
                </a:solidFill>
                <a:latin typeface="Times New Roman" panose="02020603050405020304" pitchFamily="18" charset="0"/>
                <a:cs typeface="Times New Roman" panose="02020603050405020304" pitchFamily="18" charset="0"/>
              </a:rPr>
              <a:t>Review your resume with Career Services before uploading it to </a:t>
            </a:r>
            <a:r>
              <a:rPr lang="en-US" sz="2400" b="1" dirty="0" smtClean="0">
                <a:solidFill>
                  <a:schemeClr val="tx1"/>
                </a:solidFill>
                <a:latin typeface="Times New Roman" panose="02020603050405020304" pitchFamily="18" charset="0"/>
                <a:cs typeface="Times New Roman" panose="02020603050405020304" pitchFamily="18" charset="0"/>
              </a:rPr>
              <a:t>WRP. </a:t>
            </a:r>
            <a:r>
              <a:rPr lang="en-US" sz="2400" dirty="0" smtClean="0">
                <a:solidFill>
                  <a:schemeClr val="tx1"/>
                </a:solidFill>
                <a:latin typeface="Times New Roman" panose="02020603050405020304" pitchFamily="18" charset="0"/>
                <a:cs typeface="Times New Roman" panose="02020603050405020304" pitchFamily="18" charset="0"/>
              </a:rPr>
              <a:t>Be </a:t>
            </a:r>
            <a:r>
              <a:rPr lang="en-US" sz="2400" dirty="0">
                <a:solidFill>
                  <a:schemeClr val="tx1"/>
                </a:solidFill>
                <a:latin typeface="Times New Roman" panose="02020603050405020304" pitchFamily="18" charset="0"/>
                <a:cs typeface="Times New Roman" panose="02020603050405020304" pitchFamily="18" charset="0"/>
              </a:rPr>
              <a:t>ready to receive feedback during your interview</a:t>
            </a:r>
            <a:r>
              <a:rPr lang="en-US" sz="2400" dirty="0" smtClean="0">
                <a:solidFill>
                  <a:schemeClr val="tx1"/>
                </a:solidFill>
                <a:latin typeface="Times New Roman" panose="02020603050405020304" pitchFamily="18" charset="0"/>
                <a:cs typeface="Times New Roman" panose="02020603050405020304" pitchFamily="18" charset="0"/>
              </a:rPr>
              <a:t>.</a:t>
            </a:r>
          </a:p>
          <a:p>
            <a:pPr>
              <a:spcBef>
                <a:spcPts val="0"/>
              </a:spcBef>
              <a:spcAft>
                <a:spcPts val="1800"/>
              </a:spcAft>
            </a:pPr>
            <a:r>
              <a:rPr lang="en-US" sz="2400" dirty="0" smtClean="0">
                <a:solidFill>
                  <a:schemeClr val="tx1"/>
                </a:solidFill>
                <a:latin typeface="Times New Roman" panose="02020603050405020304" pitchFamily="18" charset="0"/>
                <a:cs typeface="Times New Roman" panose="02020603050405020304" pitchFamily="18" charset="0"/>
              </a:rPr>
              <a:t>Be </a:t>
            </a:r>
            <a:r>
              <a:rPr lang="en-US" sz="2400" dirty="0">
                <a:solidFill>
                  <a:schemeClr val="tx1"/>
                </a:solidFill>
                <a:latin typeface="Times New Roman" panose="02020603050405020304" pitchFamily="18" charset="0"/>
                <a:cs typeface="Times New Roman" panose="02020603050405020304" pitchFamily="18" charset="0"/>
              </a:rPr>
              <a:t>prepared to answer questions related to your academic, </a:t>
            </a:r>
            <a:r>
              <a:rPr lang="en-US" sz="2400" dirty="0" smtClean="0">
                <a:solidFill>
                  <a:schemeClr val="tx1"/>
                </a:solidFill>
                <a:latin typeface="Times New Roman" panose="02020603050405020304" pitchFamily="18" charset="0"/>
                <a:cs typeface="Times New Roman" panose="02020603050405020304" pitchFamily="18" charset="0"/>
              </a:rPr>
              <a:t>professional, </a:t>
            </a:r>
            <a:r>
              <a:rPr lang="en-US" sz="2400" dirty="0">
                <a:solidFill>
                  <a:schemeClr val="tx1"/>
                </a:solidFill>
                <a:latin typeface="Times New Roman" panose="02020603050405020304" pitchFamily="18" charset="0"/>
                <a:cs typeface="Times New Roman" panose="02020603050405020304" pitchFamily="18" charset="0"/>
              </a:rPr>
              <a:t>and extracurricular </a:t>
            </a:r>
            <a:r>
              <a:rPr lang="en-US" sz="2400" dirty="0" smtClean="0">
                <a:solidFill>
                  <a:schemeClr val="tx1"/>
                </a:solidFill>
                <a:latin typeface="Times New Roman" panose="02020603050405020304" pitchFamily="18" charset="0"/>
                <a:cs typeface="Times New Roman" panose="02020603050405020304" pitchFamily="18" charset="0"/>
              </a:rPr>
              <a:t>experiences.</a:t>
            </a:r>
            <a:endParaRPr lang="en-US" sz="24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1800"/>
              </a:spcAft>
            </a:pPr>
            <a:r>
              <a:rPr lang="en-US" sz="2400" dirty="0">
                <a:solidFill>
                  <a:schemeClr val="tx1"/>
                </a:solidFill>
                <a:latin typeface="Times New Roman" panose="02020603050405020304" pitchFamily="18" charset="0"/>
                <a:cs typeface="Times New Roman" panose="02020603050405020304" pitchFamily="18" charset="0"/>
              </a:rPr>
              <a:t>Give highlights of your </a:t>
            </a:r>
            <a:r>
              <a:rPr lang="en-US" sz="2400" dirty="0" smtClean="0">
                <a:solidFill>
                  <a:schemeClr val="tx1"/>
                </a:solidFill>
                <a:latin typeface="Times New Roman" panose="02020603050405020304" pitchFamily="18" charset="0"/>
                <a:cs typeface="Times New Roman" panose="02020603050405020304" pitchFamily="18" charset="0"/>
              </a:rPr>
              <a:t>successes and discuss how </a:t>
            </a:r>
            <a:r>
              <a:rPr lang="en-US" sz="2400" dirty="0">
                <a:solidFill>
                  <a:schemeClr val="tx1"/>
                </a:solidFill>
                <a:latin typeface="Times New Roman" panose="02020603050405020304" pitchFamily="18" charset="0"/>
                <a:cs typeface="Times New Roman" panose="02020603050405020304" pitchFamily="18" charset="0"/>
              </a:rPr>
              <a:t>you </a:t>
            </a:r>
            <a:r>
              <a:rPr lang="en-US" sz="2400" dirty="0" smtClean="0">
                <a:solidFill>
                  <a:schemeClr val="tx1"/>
                </a:solidFill>
                <a:latin typeface="Times New Roman" panose="02020603050405020304" pitchFamily="18" charset="0"/>
                <a:cs typeface="Times New Roman" panose="02020603050405020304" pitchFamily="18" charset="0"/>
              </a:rPr>
              <a:t>solve problems.</a:t>
            </a:r>
          </a:p>
          <a:p>
            <a:pPr>
              <a:spcBef>
                <a:spcPts val="0"/>
              </a:spcBef>
              <a:spcAft>
                <a:spcPts val="1800"/>
              </a:spcAft>
            </a:pPr>
            <a:r>
              <a:rPr lang="en-US" sz="2400" dirty="0">
                <a:solidFill>
                  <a:schemeClr val="tx1"/>
                </a:solidFill>
                <a:latin typeface="Times New Roman" panose="02020603050405020304" pitchFamily="18" charset="0"/>
                <a:cs typeface="Times New Roman" panose="02020603050405020304" pitchFamily="18" charset="0"/>
              </a:rPr>
              <a:t>Research federal careers and agencies. Be aware that your Recruiter may be in a different career field, so be flexible in your questions.</a:t>
            </a: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a:xfrm>
            <a:off x="11314813" y="6231862"/>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13</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329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821" y="239379"/>
            <a:ext cx="8596668" cy="822217"/>
          </a:xfrm>
        </p:spPr>
        <p:txBody>
          <a:bodyPr>
            <a:normAutofit/>
          </a:bodyPr>
          <a:lstStyle/>
          <a:p>
            <a:pPr algn="ctr"/>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the Interview</a:t>
            </a:r>
            <a:endPar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1863" y="1128503"/>
            <a:ext cx="9050990" cy="5245534"/>
          </a:xfrm>
        </p:spPr>
        <p:txBody>
          <a:bodyPr>
            <a:noAutofit/>
          </a:bodyPr>
          <a:lstStyle/>
          <a:p>
            <a:pPr lvl="0">
              <a:lnSpc>
                <a:spcPct val="120000"/>
              </a:lnSpc>
            </a:pPr>
            <a:r>
              <a:rPr lang="en-US" sz="2800" dirty="0" smtClean="0">
                <a:solidFill>
                  <a:schemeClr val="tx1"/>
                </a:solidFill>
                <a:latin typeface="Times New Roman" panose="02020603050405020304" pitchFamily="18" charset="0"/>
                <a:cs typeface="Times New Roman" panose="02020603050405020304" pitchFamily="18" charset="0"/>
              </a:rPr>
              <a:t>WRP database is published to federal employers in December 2021.</a:t>
            </a:r>
          </a:p>
          <a:p>
            <a:pPr>
              <a:lnSpc>
                <a:spcPct val="120000"/>
              </a:lnSpc>
            </a:pPr>
            <a:r>
              <a:rPr lang="en-US" sz="2800" dirty="0">
                <a:solidFill>
                  <a:schemeClr val="tx1"/>
                </a:solidFill>
                <a:latin typeface="Times New Roman" panose="02020603050405020304" pitchFamily="18" charset="0"/>
                <a:cs typeface="Times New Roman" panose="02020603050405020304" pitchFamily="18" charset="0"/>
              </a:rPr>
              <a:t>Keep your WRP application and contact info up to date </a:t>
            </a:r>
            <a:r>
              <a:rPr lang="en-US" sz="2800" b="1" dirty="0">
                <a:solidFill>
                  <a:schemeClr val="tx1"/>
                </a:solidFill>
                <a:latin typeface="Times New Roman" panose="02020603050405020304" pitchFamily="18" charset="0"/>
                <a:cs typeface="Times New Roman" panose="02020603050405020304" pitchFamily="18" charset="0"/>
              </a:rPr>
              <a:t>all year</a:t>
            </a:r>
            <a:r>
              <a:rPr lang="en-US" sz="2800" dirty="0">
                <a:solidFill>
                  <a:schemeClr val="tx1"/>
                </a:solidFill>
                <a:latin typeface="Times New Roman" panose="02020603050405020304" pitchFamily="18" charset="0"/>
                <a:cs typeface="Times New Roman" panose="02020603050405020304" pitchFamily="18" charset="0"/>
              </a:rPr>
              <a:t> for employers! You can edit your application and documents even after submitting</a:t>
            </a:r>
            <a:r>
              <a:rPr lang="en-US" sz="2800" dirty="0" smtClean="0">
                <a:solidFill>
                  <a:schemeClr val="tx1"/>
                </a:solidFill>
                <a:latin typeface="Times New Roman" panose="02020603050405020304" pitchFamily="18" charset="0"/>
                <a:cs typeface="Times New Roman" panose="02020603050405020304" pitchFamily="18" charset="0"/>
              </a:rPr>
              <a:t>.</a:t>
            </a:r>
          </a:p>
          <a:p>
            <a:pPr>
              <a:lnSpc>
                <a:spcPct val="120000"/>
              </a:lnSpc>
            </a:pPr>
            <a:r>
              <a:rPr lang="en-US" sz="2800" dirty="0">
                <a:solidFill>
                  <a:schemeClr val="tx1"/>
                </a:solidFill>
                <a:latin typeface="Times New Roman" panose="02020603050405020304" pitchFamily="18" charset="0"/>
                <a:cs typeface="Times New Roman" panose="02020603050405020304" pitchFamily="18" charset="0"/>
              </a:rPr>
              <a:t>Please note: </a:t>
            </a:r>
            <a:r>
              <a:rPr lang="en-US" sz="2800" dirty="0" smtClean="0">
                <a:solidFill>
                  <a:schemeClr val="tx1"/>
                </a:solidFill>
                <a:latin typeface="Times New Roman" panose="02020603050405020304" pitchFamily="18" charset="0"/>
                <a:cs typeface="Times New Roman" panose="02020603050405020304" pitchFamily="18" charset="0"/>
              </a:rPr>
              <a:t>WRP </a:t>
            </a:r>
            <a:r>
              <a:rPr lang="en-US" sz="2800" dirty="0">
                <a:solidFill>
                  <a:schemeClr val="tx1"/>
                </a:solidFill>
                <a:latin typeface="Times New Roman" panose="02020603050405020304" pitchFamily="18" charset="0"/>
                <a:cs typeface="Times New Roman" panose="02020603050405020304" pitchFamily="18" charset="0"/>
              </a:rPr>
              <a:t>is not a guarantee of employment and we </a:t>
            </a:r>
            <a:r>
              <a:rPr lang="en-US" sz="2800" dirty="0" smtClean="0">
                <a:solidFill>
                  <a:schemeClr val="tx1"/>
                </a:solidFill>
                <a:latin typeface="Times New Roman" panose="02020603050405020304" pitchFamily="18" charset="0"/>
                <a:cs typeface="Times New Roman" panose="02020603050405020304" pitchFamily="18" charset="0"/>
              </a:rPr>
              <a:t>encourage </a:t>
            </a:r>
            <a:r>
              <a:rPr lang="en-US" sz="2800" dirty="0">
                <a:solidFill>
                  <a:schemeClr val="tx1"/>
                </a:solidFill>
                <a:latin typeface="Times New Roman" panose="02020603050405020304" pitchFamily="18" charset="0"/>
                <a:cs typeface="Times New Roman" panose="02020603050405020304" pitchFamily="18" charset="0"/>
              </a:rPr>
              <a:t>you to pursue other avenues in addition to WRP.</a:t>
            </a:r>
          </a:p>
          <a:p>
            <a:pPr marL="0" indent="0">
              <a:lnSpc>
                <a:spcPct val="120000"/>
              </a:lnSpc>
              <a:buNone/>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a:xfrm>
            <a:off x="11352525" y="6283958"/>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14</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474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449" y="499321"/>
            <a:ext cx="8434501" cy="860792"/>
          </a:xfrm>
        </p:spPr>
        <p:txBody>
          <a:bodyPr>
            <a:normAutofit/>
          </a:bodyPr>
          <a:lstStyle/>
          <a:p>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Employers will Contact You</a:t>
            </a:r>
            <a:endPar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1635" y="1360113"/>
            <a:ext cx="8596668" cy="3880773"/>
          </a:xfrm>
        </p:spPr>
        <p:txBody>
          <a:bodyPr>
            <a:noAutofit/>
          </a:bodyPr>
          <a:lstStyle/>
          <a:p>
            <a:pPr lvl="0">
              <a:lnSpc>
                <a:spcPct val="120000"/>
              </a:lnSpc>
              <a:buClr>
                <a:srgbClr val="5FCBEF"/>
              </a:buClr>
            </a:pPr>
            <a:r>
              <a:rPr lang="en-US" sz="2400" dirty="0" smtClean="0">
                <a:solidFill>
                  <a:prstClr val="black"/>
                </a:solidFill>
                <a:latin typeface="Times New Roman" panose="02020603050405020304" pitchFamily="18" charset="0"/>
                <a:cs typeface="Times New Roman" panose="02020603050405020304" pitchFamily="18" charset="0"/>
              </a:rPr>
              <a:t>Employers </a:t>
            </a:r>
            <a:r>
              <a:rPr lang="en-US" sz="2400" dirty="0">
                <a:solidFill>
                  <a:prstClr val="black"/>
                </a:solidFill>
                <a:latin typeface="Times New Roman" panose="02020603050405020304" pitchFamily="18" charset="0"/>
                <a:cs typeface="Times New Roman" panose="02020603050405020304" pitchFamily="18" charset="0"/>
              </a:rPr>
              <a:t>will contact candidates directly </a:t>
            </a:r>
            <a:r>
              <a:rPr lang="en-US" sz="2400" dirty="0" smtClean="0">
                <a:solidFill>
                  <a:prstClr val="black"/>
                </a:solidFill>
                <a:latin typeface="Times New Roman" panose="02020603050405020304" pitchFamily="18" charset="0"/>
                <a:cs typeface="Times New Roman" panose="02020603050405020304" pitchFamily="18" charset="0"/>
              </a:rPr>
              <a:t>by email or phone. </a:t>
            </a:r>
            <a:r>
              <a:rPr lang="en-US" sz="2400" dirty="0">
                <a:solidFill>
                  <a:prstClr val="black"/>
                </a:solidFill>
                <a:latin typeface="Times New Roman" panose="02020603050405020304" pitchFamily="18" charset="0"/>
                <a:cs typeface="Times New Roman" panose="02020603050405020304" pitchFamily="18" charset="0"/>
              </a:rPr>
              <a:t>Neither your recruiter nor the WRP office will be tracking your application. </a:t>
            </a:r>
          </a:p>
          <a:p>
            <a:pPr lvl="0">
              <a:lnSpc>
                <a:spcPct val="120000"/>
              </a:lnSpc>
              <a:buClr>
                <a:srgbClr val="5FCBEF"/>
              </a:buClr>
            </a:pPr>
            <a:r>
              <a:rPr lang="en-US" sz="2400" dirty="0">
                <a:solidFill>
                  <a:prstClr val="black"/>
                </a:solidFill>
                <a:latin typeface="Times New Roman" panose="02020603050405020304" pitchFamily="18" charset="0"/>
                <a:cs typeface="Times New Roman" panose="02020603050405020304" pitchFamily="18" charset="0"/>
              </a:rPr>
              <a:t>Employers may contact candidates about jobs as early as January, and will continue through June for summer jobs, and up to one year </a:t>
            </a:r>
            <a:r>
              <a:rPr lang="en-US" sz="2400" dirty="0" smtClean="0">
                <a:solidFill>
                  <a:prstClr val="black"/>
                </a:solidFill>
                <a:latin typeface="Times New Roman" panose="02020603050405020304" pitchFamily="18" charset="0"/>
                <a:cs typeface="Times New Roman" panose="02020603050405020304" pitchFamily="18" charset="0"/>
              </a:rPr>
              <a:t>for </a:t>
            </a:r>
            <a:r>
              <a:rPr lang="en-US" sz="2400" dirty="0">
                <a:solidFill>
                  <a:prstClr val="black"/>
                </a:solidFill>
                <a:latin typeface="Times New Roman" panose="02020603050405020304" pitchFamily="18" charset="0"/>
                <a:cs typeface="Times New Roman" panose="02020603050405020304" pitchFamily="18" charset="0"/>
              </a:rPr>
              <a:t>permanent jobs.</a:t>
            </a:r>
          </a:p>
          <a:p>
            <a:pPr lvl="0">
              <a:lnSpc>
                <a:spcPct val="120000"/>
              </a:lnSpc>
              <a:buClr>
                <a:srgbClr val="5FCBEF"/>
              </a:buClr>
            </a:pPr>
            <a:r>
              <a:rPr lang="en-US" sz="2400" dirty="0">
                <a:solidFill>
                  <a:prstClr val="black"/>
                </a:solidFill>
                <a:latin typeface="Times New Roman" panose="02020603050405020304" pitchFamily="18" charset="0"/>
                <a:cs typeface="Times New Roman" panose="02020603050405020304" pitchFamily="18" charset="0"/>
              </a:rPr>
              <a:t>If you are contacted with a job or interview offer, get the </a:t>
            </a:r>
            <a:r>
              <a:rPr lang="en-US" sz="2400" dirty="0" smtClean="0">
                <a:solidFill>
                  <a:prstClr val="black"/>
                </a:solidFill>
                <a:latin typeface="Times New Roman" panose="02020603050405020304" pitchFamily="18" charset="0"/>
                <a:cs typeface="Times New Roman" panose="02020603050405020304" pitchFamily="18" charset="0"/>
              </a:rPr>
              <a:t>person’s contact information. </a:t>
            </a:r>
            <a:r>
              <a:rPr lang="en-US" sz="2400" dirty="0">
                <a:solidFill>
                  <a:prstClr val="black"/>
                </a:solidFill>
                <a:latin typeface="Times New Roman" panose="02020603050405020304" pitchFamily="18" charset="0"/>
                <a:cs typeface="Times New Roman" panose="02020603050405020304" pitchFamily="18" charset="0"/>
              </a:rPr>
              <a:t>A</a:t>
            </a:r>
            <a:r>
              <a:rPr lang="en-US" sz="2400" dirty="0" smtClean="0">
                <a:solidFill>
                  <a:prstClr val="black"/>
                </a:solidFill>
                <a:latin typeface="Times New Roman" panose="02020603050405020304" pitchFamily="18" charset="0"/>
                <a:cs typeface="Times New Roman" panose="02020603050405020304" pitchFamily="18" charset="0"/>
              </a:rPr>
              <a:t>sk </a:t>
            </a:r>
            <a:r>
              <a:rPr lang="en-US" sz="2400" dirty="0">
                <a:solidFill>
                  <a:prstClr val="black"/>
                </a:solidFill>
                <a:latin typeface="Times New Roman" panose="02020603050405020304" pitchFamily="18" charset="0"/>
                <a:cs typeface="Times New Roman" panose="02020603050405020304" pitchFamily="18" charset="0"/>
              </a:rPr>
              <a:t>about the location of the position, the job title, and job duties.</a:t>
            </a:r>
            <a:endParaRPr lang="en-US" sz="2400" dirty="0"/>
          </a:p>
        </p:txBody>
      </p:sp>
      <p:sp>
        <p:nvSpPr>
          <p:cNvPr id="5" name="Slide Number Placeholder 6"/>
          <p:cNvSpPr>
            <a:spLocks noGrp="1"/>
          </p:cNvSpPr>
          <p:nvPr>
            <p:ph type="sldNum" sz="quarter" idx="12"/>
          </p:nvPr>
        </p:nvSpPr>
        <p:spPr>
          <a:xfrm>
            <a:off x="11352525" y="6283958"/>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15</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99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prstClr val="black">
                    <a:lumMod val="95000"/>
                    <a:lumOff val="5000"/>
                  </a:prstClr>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Questions?</a:t>
            </a:r>
            <a:endParaRPr lang="en-US" dirty="0"/>
          </a:p>
        </p:txBody>
      </p:sp>
      <p:sp>
        <p:nvSpPr>
          <p:cNvPr id="3" name="Content Placeholder 2"/>
          <p:cNvSpPr>
            <a:spLocks noGrp="1"/>
          </p:cNvSpPr>
          <p:nvPr>
            <p:ph idx="1"/>
          </p:nvPr>
        </p:nvSpPr>
        <p:spPr>
          <a:xfrm>
            <a:off x="677334" y="1690672"/>
            <a:ext cx="8685230" cy="1387066"/>
          </a:xfrm>
        </p:spPr>
        <p:txBody>
          <a:bodyPr/>
          <a:lstStyle/>
          <a:p>
            <a:pPr marL="109728" lvl="0" indent="0" algn="ctr" defTabSz="914400">
              <a:spcBef>
                <a:spcPts val="400"/>
              </a:spcBef>
              <a:buClr>
                <a:srgbClr val="2DA2BF"/>
              </a:buClr>
              <a:buSzPct val="68000"/>
              <a:buNone/>
            </a:pPr>
            <a:endParaRPr lang="en-US" sz="3200" dirty="0">
              <a:solidFill>
                <a:prstClr val="black"/>
              </a:solidFill>
              <a:latin typeface="Times New Roman" panose="02020603050405020304" pitchFamily="18" charset="0"/>
              <a:cs typeface="Times New Roman" panose="02020603050405020304" pitchFamily="18" charset="0"/>
            </a:endParaRPr>
          </a:p>
          <a:p>
            <a:pPr marL="109728" lvl="0" indent="0" algn="ctr" defTabSz="914400">
              <a:spcBef>
                <a:spcPts val="400"/>
              </a:spcBef>
              <a:buClr>
                <a:srgbClr val="2DA2BF"/>
              </a:buClr>
              <a:buSzPct val="68000"/>
              <a:buNone/>
            </a:pPr>
            <a:r>
              <a:rPr lang="en-US" sz="3200" b="1" dirty="0" smtClean="0">
                <a:solidFill>
                  <a:schemeClr val="tx1"/>
                </a:solidFill>
                <a:latin typeface="Times New Roman" panose="02020603050405020304" pitchFamily="18" charset="0"/>
                <a:cs typeface="Times New Roman" panose="02020603050405020304" pitchFamily="18" charset="0"/>
              </a:rPr>
              <a:t>Contact Caroline Bodnar, carolc@umbc.edu</a:t>
            </a:r>
            <a:endParaRPr lang="en-US" sz="3200" b="1" dirty="0" smtClean="0">
              <a:solidFill>
                <a:schemeClr val="tx1"/>
              </a:solidFill>
              <a:latin typeface="Times New Roman" panose="02020603050405020304" pitchFamily="18" charset="0"/>
              <a:cs typeface="Times New Roman" panose="02020603050405020304" pitchFamily="18" charset="0"/>
            </a:endParaRPr>
          </a:p>
          <a:p>
            <a:pPr marL="109728" lvl="0" indent="0" algn="ctr" defTabSz="914400">
              <a:spcBef>
                <a:spcPts val="400"/>
              </a:spcBef>
              <a:buClr>
                <a:srgbClr val="2DA2BF"/>
              </a:buClr>
              <a:buSzPct val="68000"/>
              <a:buNone/>
            </a:pPr>
            <a:endParaRPr lang="en-US" sz="3200" dirty="0">
              <a:solidFill>
                <a:prstClr val="black"/>
              </a:solidFill>
              <a:latin typeface="Times New Roman" panose="02020603050405020304" pitchFamily="18" charset="0"/>
              <a:cs typeface="Times New Roman" panose="02020603050405020304" pitchFamily="18" charset="0"/>
            </a:endParaRPr>
          </a:p>
          <a:p>
            <a:pPr marL="365760" lvl="0" indent="-256032" defTabSz="914400">
              <a:spcBef>
                <a:spcPts val="400"/>
              </a:spcBef>
              <a:buClr>
                <a:srgbClr val="2DA2BF"/>
              </a:buClr>
              <a:buSzPct val="68000"/>
              <a:buFont typeface="Wingdings 3"/>
              <a:buChar char=""/>
            </a:pPr>
            <a:endParaRPr lang="en-US" sz="2700" dirty="0">
              <a:solidFill>
                <a:prstClr val="black"/>
              </a:solidFill>
              <a:latin typeface="Lucida Sans Unicode"/>
            </a:endParaRPr>
          </a:p>
          <a:p>
            <a:endParaRPr lang="en-US" dirty="0"/>
          </a:p>
        </p:txBody>
      </p:sp>
      <p:sp>
        <p:nvSpPr>
          <p:cNvPr id="7" name="Slide Number Placeholder 6"/>
          <p:cNvSpPr>
            <a:spLocks noGrp="1"/>
          </p:cNvSpPr>
          <p:nvPr>
            <p:ph type="sldNum" sz="quarter" idx="12"/>
          </p:nvPr>
        </p:nvSpPr>
        <p:spPr>
          <a:xfrm>
            <a:off x="11508661" y="6339941"/>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16</a:t>
            </a:fld>
            <a:endParaRPr lang="en-US" sz="2400" b="1" dirty="0">
              <a:solidFill>
                <a:schemeClr val="tx1"/>
              </a:solidFill>
              <a:latin typeface="Times New Roman" panose="02020603050405020304" pitchFamily="18" charset="0"/>
              <a:cs typeface="Times New Roman" panose="02020603050405020304" pitchFamily="18" charset="0"/>
            </a:endParaRPr>
          </a:p>
        </p:txBody>
      </p:sp>
      <p:pic>
        <p:nvPicPr>
          <p:cNvPr id="8" name="Picture 7" descr="Top center picture of the Workforce Recruitment Program logo.&#10;&#10;&#10;Bottom right hand corner picture of US Department of Defense logo.&#10;&#10;" title="Picture of WRP logo"/>
          <p:cNvPicPr>
            <a:picLocks noChangeAspect="1"/>
          </p:cNvPicPr>
          <p:nvPr/>
        </p:nvPicPr>
        <p:blipFill>
          <a:blip r:embed="rId2"/>
          <a:stretch>
            <a:fillRect/>
          </a:stretch>
        </p:blipFill>
        <p:spPr>
          <a:xfrm>
            <a:off x="3522304" y="4620386"/>
            <a:ext cx="3810330" cy="1902117"/>
          </a:xfrm>
          <a:prstGeom prst="rect">
            <a:avLst/>
          </a:prstGeom>
        </p:spPr>
      </p:pic>
    </p:spTree>
    <p:extLst>
      <p:ext uri="{BB962C8B-B14F-4D97-AF65-F5344CB8AC3E}">
        <p14:creationId xmlns:p14="http://schemas.microsoft.com/office/powerpoint/2010/main" val="4156375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WRP?</a:t>
            </a:r>
            <a:r>
              <a:rPr lang="en-US" dirty="0" smtClean="0"/>
              <a:t/>
            </a:r>
            <a:br>
              <a:rPr lang="en-US" dirty="0" smtClean="0"/>
            </a:br>
            <a:endParaRPr lang="en-US" dirty="0"/>
          </a:p>
        </p:txBody>
      </p:sp>
      <p:sp>
        <p:nvSpPr>
          <p:cNvPr id="6" name="Content Placeholder 5"/>
          <p:cNvSpPr>
            <a:spLocks noGrp="1"/>
          </p:cNvSpPr>
          <p:nvPr>
            <p:ph idx="1"/>
          </p:nvPr>
        </p:nvSpPr>
        <p:spPr>
          <a:xfrm>
            <a:off x="470263" y="1528355"/>
            <a:ext cx="9405257" cy="4513008"/>
          </a:xfrm>
        </p:spPr>
        <p:txBody>
          <a:bodyPr>
            <a:normAutofit/>
          </a:bodyPr>
          <a:lstStyle/>
          <a:p>
            <a:r>
              <a:rPr lang="en-US" sz="2800" dirty="0" smtClean="0">
                <a:solidFill>
                  <a:schemeClr val="tx1"/>
                </a:solidFill>
                <a:latin typeface="Times New Roman" panose="02020603050405020304" pitchFamily="18" charset="0"/>
                <a:cs typeface="Times New Roman" panose="02020603050405020304" pitchFamily="18" charset="0"/>
              </a:rPr>
              <a:t>The </a:t>
            </a:r>
            <a:r>
              <a:rPr lang="en-US" sz="2800" dirty="0">
                <a:solidFill>
                  <a:schemeClr val="tx1"/>
                </a:solidFill>
                <a:latin typeface="Times New Roman" panose="02020603050405020304" pitchFamily="18" charset="0"/>
                <a:cs typeface="Times New Roman" panose="02020603050405020304" pitchFamily="18" charset="0"/>
              </a:rPr>
              <a:t>Workforce Recruitment Program (WRP) is a recruitment and referral program that connects federal and </a:t>
            </a:r>
            <a:r>
              <a:rPr lang="en-US" sz="2800" dirty="0" smtClean="0">
                <a:solidFill>
                  <a:schemeClr val="tx1"/>
                </a:solidFill>
                <a:latin typeface="Times New Roman" panose="02020603050405020304" pitchFamily="18" charset="0"/>
                <a:cs typeface="Times New Roman" panose="02020603050405020304" pitchFamily="18" charset="0"/>
              </a:rPr>
              <a:t>select private-sector </a:t>
            </a:r>
            <a:r>
              <a:rPr lang="en-US" sz="2800" dirty="0">
                <a:solidFill>
                  <a:schemeClr val="tx1"/>
                </a:solidFill>
                <a:latin typeface="Times New Roman" panose="02020603050405020304" pitchFamily="18" charset="0"/>
                <a:cs typeface="Times New Roman" panose="02020603050405020304" pitchFamily="18" charset="0"/>
              </a:rPr>
              <a:t>employers nationwide with highly motivated college students and recent graduates with </a:t>
            </a:r>
            <a:r>
              <a:rPr lang="en-US" sz="2800" dirty="0" smtClean="0">
                <a:solidFill>
                  <a:schemeClr val="tx1"/>
                </a:solidFill>
                <a:latin typeface="Times New Roman" panose="02020603050405020304" pitchFamily="18" charset="0"/>
                <a:cs typeface="Times New Roman" panose="02020603050405020304" pitchFamily="18" charset="0"/>
              </a:rPr>
              <a:t>disabilities.</a:t>
            </a:r>
          </a:p>
          <a:p>
            <a:r>
              <a:rPr lang="en-US" sz="2800" dirty="0" smtClean="0">
                <a:solidFill>
                  <a:schemeClr val="tx1"/>
                </a:solidFill>
                <a:latin typeface="Times New Roman" panose="02020603050405020304" pitchFamily="18" charset="0"/>
                <a:cs typeface="Times New Roman" panose="02020603050405020304" pitchFamily="18" charset="0"/>
              </a:rPr>
              <a:t>WRP is managed by the U.S. Department of Labor and the U.S. Department of Defense.</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a:xfrm>
            <a:off x="11029063" y="6041363"/>
            <a:ext cx="934337" cy="1110587"/>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2</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490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5352"/>
            <a:ext cx="8596668" cy="1320800"/>
          </a:xfrm>
        </p:spPr>
        <p:txBody>
          <a:bodyPr>
            <a:normAutofit/>
          </a:bodyPr>
          <a:lstStyle/>
          <a:p>
            <a:pPr algn="ctr"/>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Goals of the </a:t>
            </a:r>
            <a:r>
              <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rogram</a:t>
            </a:r>
            <a:endPar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411187"/>
            <a:ext cx="8596668" cy="4629150"/>
          </a:xfrm>
        </p:spPr>
        <p:txBody>
          <a:bodyPr>
            <a:normAutofit/>
          </a:bodyPr>
          <a:lstStyle/>
          <a:p>
            <a:pPr marL="285750" lvl="0" indent="-285750" defTabSz="914400" fontAlgn="base">
              <a:spcBef>
                <a:spcPts val="1200"/>
              </a:spcBef>
              <a:spcAft>
                <a:spcPct val="0"/>
              </a:spcAft>
              <a:buClrTx/>
              <a:buSzTx/>
              <a:buFont typeface="Arial" charset="0"/>
              <a:buChar char="•"/>
            </a:pPr>
            <a:r>
              <a:rPr lang="en-US" sz="2800" dirty="0">
                <a:solidFill>
                  <a:prstClr val="black"/>
                </a:solidFill>
                <a:latin typeface="Times New Roman" panose="02020603050405020304" pitchFamily="18" charset="0"/>
                <a:cs typeface="Times New Roman" panose="02020603050405020304" pitchFamily="18" charset="0"/>
              </a:rPr>
              <a:t>Bring students with disabilities into the employment process, both through their schools and </a:t>
            </a:r>
            <a:r>
              <a:rPr lang="en-US" sz="2800" dirty="0" smtClean="0">
                <a:solidFill>
                  <a:prstClr val="black"/>
                </a:solidFill>
                <a:latin typeface="Times New Roman" panose="02020603050405020304" pitchFamily="18" charset="0"/>
                <a:cs typeface="Times New Roman" panose="02020603050405020304" pitchFamily="18" charset="0"/>
              </a:rPr>
              <a:t>contact </a:t>
            </a:r>
            <a:r>
              <a:rPr lang="en-US" sz="2800" dirty="0">
                <a:solidFill>
                  <a:prstClr val="black"/>
                </a:solidFill>
                <a:latin typeface="Times New Roman" panose="02020603050405020304" pitchFamily="18" charset="0"/>
                <a:cs typeface="Times New Roman" panose="02020603050405020304" pitchFamily="18" charset="0"/>
              </a:rPr>
              <a:t>with WRP employers. </a:t>
            </a:r>
          </a:p>
          <a:p>
            <a:pPr marL="285750" lvl="0" indent="-285750" defTabSz="914400" fontAlgn="base">
              <a:spcBef>
                <a:spcPts val="1200"/>
              </a:spcBef>
              <a:spcAft>
                <a:spcPct val="0"/>
              </a:spcAft>
              <a:buClrTx/>
              <a:buSzTx/>
              <a:buFont typeface="Arial" charset="0"/>
              <a:buChar char="•"/>
            </a:pPr>
            <a:r>
              <a:rPr lang="en-US" sz="2800" dirty="0">
                <a:solidFill>
                  <a:prstClr val="black"/>
                </a:solidFill>
                <a:latin typeface="Times New Roman" panose="02020603050405020304" pitchFamily="18" charset="0"/>
                <a:cs typeface="Times New Roman" panose="02020603050405020304" pitchFamily="18" charset="0"/>
              </a:rPr>
              <a:t>Help college Career Centers and Disability Services Offices to engage with the issue of employment for their students with disabilities.</a:t>
            </a:r>
          </a:p>
          <a:p>
            <a:pPr marL="285750" lvl="0" indent="-285750" defTabSz="914400" fontAlgn="base">
              <a:spcBef>
                <a:spcPts val="1200"/>
              </a:spcBef>
              <a:spcAft>
                <a:spcPct val="0"/>
              </a:spcAft>
              <a:buClrTx/>
              <a:buSzTx/>
              <a:buFont typeface="Arial" charset="0"/>
              <a:buChar char="•"/>
            </a:pPr>
            <a:r>
              <a:rPr lang="en-US" sz="2800" dirty="0">
                <a:solidFill>
                  <a:prstClr val="black"/>
                </a:solidFill>
                <a:latin typeface="Times New Roman" panose="02020603050405020304" pitchFamily="18" charset="0"/>
                <a:cs typeface="Times New Roman" panose="02020603050405020304" pitchFamily="18" charset="0"/>
              </a:rPr>
              <a:t>Function as a pipeline to bring new talent into the </a:t>
            </a:r>
            <a:r>
              <a:rPr lang="en-US" sz="2800" dirty="0" smtClean="0">
                <a:solidFill>
                  <a:prstClr val="black"/>
                </a:solidFill>
                <a:latin typeface="Times New Roman" panose="02020603050405020304" pitchFamily="18" charset="0"/>
                <a:cs typeface="Times New Roman" panose="02020603050405020304" pitchFamily="18" charset="0"/>
              </a:rPr>
              <a:t>Federal </a:t>
            </a:r>
            <a:r>
              <a:rPr lang="en-US" sz="2800" dirty="0">
                <a:solidFill>
                  <a:prstClr val="black"/>
                </a:solidFill>
                <a:latin typeface="Times New Roman" panose="02020603050405020304" pitchFamily="18" charset="0"/>
                <a:cs typeface="Times New Roman" panose="02020603050405020304" pitchFamily="18" charset="0"/>
              </a:rPr>
              <a:t>G</a:t>
            </a:r>
            <a:r>
              <a:rPr lang="en-US" sz="2800" dirty="0" smtClean="0">
                <a:solidFill>
                  <a:prstClr val="black"/>
                </a:solidFill>
                <a:latin typeface="Times New Roman" panose="02020603050405020304" pitchFamily="18" charset="0"/>
                <a:cs typeface="Times New Roman" panose="02020603050405020304" pitchFamily="18" charset="0"/>
              </a:rPr>
              <a:t>overnment </a:t>
            </a:r>
            <a:r>
              <a:rPr lang="en-US" sz="2800" dirty="0">
                <a:solidFill>
                  <a:prstClr val="black"/>
                </a:solidFill>
                <a:latin typeface="Times New Roman" panose="02020603050405020304" pitchFamily="18" charset="0"/>
                <a:cs typeface="Times New Roman" panose="02020603050405020304" pitchFamily="18" charset="0"/>
              </a:rPr>
              <a:t>and fill </a:t>
            </a:r>
            <a:r>
              <a:rPr lang="en-US" sz="2800" dirty="0" smtClean="0">
                <a:solidFill>
                  <a:prstClr val="black"/>
                </a:solidFill>
                <a:latin typeface="Times New Roman" panose="02020603050405020304" pitchFamily="18" charset="0"/>
                <a:cs typeface="Times New Roman" panose="02020603050405020304" pitchFamily="18" charset="0"/>
              </a:rPr>
              <a:t>mission-critical </a:t>
            </a:r>
            <a:r>
              <a:rPr lang="en-US" sz="2800" dirty="0">
                <a:solidFill>
                  <a:prstClr val="black"/>
                </a:solidFill>
                <a:latin typeface="Times New Roman" panose="02020603050405020304" pitchFamily="18" charset="0"/>
                <a:cs typeface="Times New Roman" panose="02020603050405020304" pitchFamily="18" charset="0"/>
              </a:rPr>
              <a:t>jobs.</a:t>
            </a:r>
          </a:p>
          <a:p>
            <a:pPr marL="285750" lvl="0" indent="-285750" defTabSz="914400" fontAlgn="base">
              <a:spcBef>
                <a:spcPts val="1200"/>
              </a:spcBef>
              <a:spcAft>
                <a:spcPct val="0"/>
              </a:spcAft>
              <a:buClrTx/>
              <a:buSzTx/>
              <a:buFont typeface="Arial" charset="0"/>
              <a:buChar char="•"/>
            </a:pPr>
            <a:r>
              <a:rPr lang="en-US" sz="2800" dirty="0">
                <a:solidFill>
                  <a:prstClr val="black"/>
                </a:solidFill>
                <a:latin typeface="Times New Roman" panose="02020603050405020304" pitchFamily="18" charset="0"/>
                <a:cs typeface="Times New Roman" panose="02020603050405020304" pitchFamily="18" charset="0"/>
              </a:rPr>
              <a:t>Break down attitudinal barriers in the workplace</a:t>
            </a:r>
            <a:r>
              <a:rPr lang="en-US" sz="2800" dirty="0">
                <a:solidFill>
                  <a:srgbClr val="003E6A"/>
                </a:solidFill>
                <a:latin typeface="Times New Roman" panose="02020603050405020304" pitchFamily="18" charset="0"/>
                <a:cs typeface="Times New Roman" panose="02020603050405020304" pitchFamily="18" charset="0"/>
              </a:rPr>
              <a:t>.</a:t>
            </a:r>
          </a:p>
          <a:p>
            <a:endParaRPr lang="en-US" dirty="0"/>
          </a:p>
        </p:txBody>
      </p:sp>
      <p:sp>
        <p:nvSpPr>
          <p:cNvPr id="7" name="Slide Number Placeholder 6"/>
          <p:cNvSpPr>
            <a:spLocks noGrp="1"/>
          </p:cNvSpPr>
          <p:nvPr>
            <p:ph type="sldNum" sz="quarter" idx="12"/>
          </p:nvPr>
        </p:nvSpPr>
        <p:spPr>
          <a:xfrm>
            <a:off x="11295763" y="6172200"/>
            <a:ext cx="683339" cy="53657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3</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803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13657"/>
            <a:ext cx="8596668" cy="853440"/>
          </a:xfrm>
        </p:spPr>
        <p:txBody>
          <a:bodyPr>
            <a:normAutofit/>
          </a:bodyPr>
          <a:lstStyle/>
          <a:p>
            <a:pPr algn="ctr"/>
            <a:r>
              <a:rPr lang="en-US" sz="4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Important WRP Dates</a:t>
            </a:r>
            <a:endParaRPr lang="en-US" sz="4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53101" y="1525859"/>
            <a:ext cx="9248503" cy="4848498"/>
          </a:xfrm>
        </p:spPr>
        <p:txBody>
          <a:bodyPr>
            <a:normAutofit/>
          </a:bodyPr>
          <a:lstStyle/>
          <a:p>
            <a:pPr marL="365760" lvl="0" indent="-256032" defTabSz="914400">
              <a:spcBef>
                <a:spcPts val="400"/>
              </a:spcBef>
              <a:spcAft>
                <a:spcPts val="600"/>
              </a:spcAft>
              <a:buClr>
                <a:srgbClr val="2DA2BF"/>
              </a:buClr>
              <a:buSzPct val="68000"/>
              <a:buFont typeface="Wingdings 3"/>
              <a:buChar char=""/>
            </a:pPr>
            <a:r>
              <a:rPr lang="en-US" sz="2800" dirty="0">
                <a:solidFill>
                  <a:prstClr val="black"/>
                </a:solidFill>
                <a:latin typeface="Times New Roman" panose="02020603050405020304" pitchFamily="18" charset="0"/>
                <a:cs typeface="Times New Roman" panose="02020603050405020304" pitchFamily="18" charset="0"/>
              </a:rPr>
              <a:t>Student registration opens: Monday, August </a:t>
            </a:r>
            <a:r>
              <a:rPr lang="en-US" sz="2800" dirty="0" smtClean="0">
                <a:solidFill>
                  <a:prstClr val="black"/>
                </a:solidFill>
                <a:latin typeface="Times New Roman" panose="02020603050405020304" pitchFamily="18" charset="0"/>
                <a:cs typeface="Times New Roman" panose="02020603050405020304" pitchFamily="18" charset="0"/>
              </a:rPr>
              <a:t>30</a:t>
            </a:r>
            <a:endParaRPr lang="en-US" sz="2800" dirty="0">
              <a:solidFill>
                <a:prstClr val="black"/>
              </a:solidFill>
              <a:latin typeface="Times New Roman" panose="02020603050405020304" pitchFamily="18" charset="0"/>
              <a:cs typeface="Times New Roman" panose="02020603050405020304" pitchFamily="18" charset="0"/>
            </a:endParaRPr>
          </a:p>
          <a:p>
            <a:pPr marL="365760" lvl="0" indent="-256032" defTabSz="914400">
              <a:spcBef>
                <a:spcPts val="400"/>
              </a:spcBef>
              <a:spcAft>
                <a:spcPts val="600"/>
              </a:spcAft>
              <a:buClr>
                <a:srgbClr val="2DA2BF"/>
              </a:buClr>
              <a:buSzPct val="68000"/>
              <a:buFont typeface="Wingdings 3"/>
              <a:buChar char=""/>
            </a:pPr>
            <a:r>
              <a:rPr lang="en-US" sz="2800" dirty="0">
                <a:solidFill>
                  <a:prstClr val="black"/>
                </a:solidFill>
                <a:latin typeface="Times New Roman" panose="02020603050405020304" pitchFamily="18" charset="0"/>
                <a:cs typeface="Times New Roman" panose="02020603050405020304" pitchFamily="18" charset="0"/>
              </a:rPr>
              <a:t>Student registration closes: </a:t>
            </a:r>
            <a:r>
              <a:rPr lang="en-US" sz="2800" dirty="0" smtClean="0">
                <a:solidFill>
                  <a:prstClr val="black"/>
                </a:solidFill>
                <a:latin typeface="Times New Roman" panose="02020603050405020304" pitchFamily="18" charset="0"/>
                <a:cs typeface="Times New Roman" panose="02020603050405020304" pitchFamily="18" charset="0"/>
              </a:rPr>
              <a:t>Monday, </a:t>
            </a:r>
            <a:r>
              <a:rPr lang="en-US" sz="2800" dirty="0">
                <a:solidFill>
                  <a:prstClr val="black"/>
                </a:solidFill>
                <a:latin typeface="Times New Roman" panose="02020603050405020304" pitchFamily="18" charset="0"/>
                <a:cs typeface="Times New Roman" panose="02020603050405020304" pitchFamily="18" charset="0"/>
              </a:rPr>
              <a:t>October </a:t>
            </a:r>
            <a:r>
              <a:rPr lang="en-US" sz="2800" dirty="0" smtClean="0">
                <a:solidFill>
                  <a:prstClr val="black"/>
                </a:solidFill>
                <a:latin typeface="Times New Roman" panose="02020603050405020304" pitchFamily="18" charset="0"/>
                <a:cs typeface="Times New Roman" panose="02020603050405020304" pitchFamily="18" charset="0"/>
              </a:rPr>
              <a:t>11</a:t>
            </a:r>
            <a:endParaRPr lang="en-US" sz="2800" dirty="0">
              <a:solidFill>
                <a:prstClr val="black"/>
              </a:solidFill>
              <a:latin typeface="Times New Roman" panose="02020603050405020304" pitchFamily="18" charset="0"/>
              <a:cs typeface="Times New Roman" panose="02020603050405020304" pitchFamily="18" charset="0"/>
            </a:endParaRPr>
          </a:p>
          <a:p>
            <a:pPr marL="365760" lvl="0" indent="-256032" defTabSz="914400">
              <a:spcBef>
                <a:spcPts val="400"/>
              </a:spcBef>
              <a:spcAft>
                <a:spcPts val="600"/>
              </a:spcAft>
              <a:buClr>
                <a:srgbClr val="2DA2BF"/>
              </a:buClr>
              <a:buSzPct val="68000"/>
              <a:buFont typeface="Wingdings 3"/>
              <a:buChar char=""/>
            </a:pPr>
            <a:r>
              <a:rPr lang="en-US" sz="2800" dirty="0">
                <a:solidFill>
                  <a:prstClr val="black"/>
                </a:solidFill>
                <a:latin typeface="Times New Roman" panose="02020603050405020304" pitchFamily="18" charset="0"/>
                <a:cs typeface="Times New Roman" panose="02020603050405020304" pitchFamily="18" charset="0"/>
              </a:rPr>
              <a:t>Student applications close: </a:t>
            </a:r>
            <a:r>
              <a:rPr lang="en-US" sz="2800" dirty="0" smtClean="0">
                <a:solidFill>
                  <a:prstClr val="black"/>
                </a:solidFill>
                <a:latin typeface="Times New Roman" panose="02020603050405020304" pitchFamily="18" charset="0"/>
                <a:cs typeface="Times New Roman" panose="02020603050405020304" pitchFamily="18" charset="0"/>
              </a:rPr>
              <a:t>Wednesday, </a:t>
            </a:r>
            <a:r>
              <a:rPr lang="en-US" sz="2800" dirty="0">
                <a:solidFill>
                  <a:prstClr val="black"/>
                </a:solidFill>
                <a:latin typeface="Times New Roman" panose="02020603050405020304" pitchFamily="18" charset="0"/>
                <a:cs typeface="Times New Roman" panose="02020603050405020304" pitchFamily="18" charset="0"/>
              </a:rPr>
              <a:t>October </a:t>
            </a:r>
            <a:r>
              <a:rPr lang="en-US" sz="2800" dirty="0" smtClean="0">
                <a:solidFill>
                  <a:prstClr val="black"/>
                </a:solidFill>
                <a:latin typeface="Times New Roman" panose="02020603050405020304" pitchFamily="18" charset="0"/>
                <a:cs typeface="Times New Roman" panose="02020603050405020304" pitchFamily="18" charset="0"/>
              </a:rPr>
              <a:t>13</a:t>
            </a:r>
            <a:endParaRPr lang="en-US" sz="2800" dirty="0">
              <a:solidFill>
                <a:prstClr val="black"/>
              </a:solidFill>
              <a:latin typeface="Times New Roman" panose="02020603050405020304" pitchFamily="18" charset="0"/>
              <a:cs typeface="Times New Roman" panose="02020603050405020304" pitchFamily="18" charset="0"/>
            </a:endParaRPr>
          </a:p>
          <a:p>
            <a:pPr marL="365760" lvl="0" indent="-256032" defTabSz="914400">
              <a:spcBef>
                <a:spcPts val="400"/>
              </a:spcBef>
              <a:spcAft>
                <a:spcPts val="600"/>
              </a:spcAft>
              <a:buClr>
                <a:srgbClr val="2DA2BF"/>
              </a:buClr>
              <a:buSzPct val="68000"/>
              <a:buFont typeface="Wingdings 3"/>
              <a:buChar char=""/>
            </a:pPr>
            <a:r>
              <a:rPr lang="en-US" sz="2800" dirty="0" smtClean="0">
                <a:solidFill>
                  <a:prstClr val="black"/>
                </a:solidFill>
                <a:latin typeface="Times New Roman" panose="02020603050405020304" pitchFamily="18" charset="0"/>
                <a:cs typeface="Times New Roman" panose="02020603050405020304" pitchFamily="18" charset="0"/>
              </a:rPr>
              <a:t>Informational interview </a:t>
            </a:r>
            <a:r>
              <a:rPr lang="en-US" sz="2800" dirty="0">
                <a:solidFill>
                  <a:prstClr val="black"/>
                </a:solidFill>
                <a:latin typeface="Times New Roman" panose="02020603050405020304" pitchFamily="18" charset="0"/>
                <a:cs typeface="Times New Roman" panose="02020603050405020304" pitchFamily="18" charset="0"/>
              </a:rPr>
              <a:t>period: Monday, October </a:t>
            </a:r>
            <a:r>
              <a:rPr lang="en-US" sz="2800" dirty="0" smtClean="0">
                <a:solidFill>
                  <a:prstClr val="black"/>
                </a:solidFill>
                <a:latin typeface="Times New Roman" panose="02020603050405020304" pitchFamily="18" charset="0"/>
                <a:cs typeface="Times New Roman" panose="02020603050405020304" pitchFamily="18" charset="0"/>
              </a:rPr>
              <a:t>25 </a:t>
            </a:r>
            <a:r>
              <a:rPr lang="en-US" sz="2800" dirty="0">
                <a:solidFill>
                  <a:prstClr val="black"/>
                </a:solidFill>
                <a:latin typeface="Times New Roman" panose="02020603050405020304" pitchFamily="18" charset="0"/>
                <a:cs typeface="Times New Roman" panose="02020603050405020304" pitchFamily="18" charset="0"/>
              </a:rPr>
              <a:t>– Wednesday, November </a:t>
            </a:r>
            <a:r>
              <a:rPr lang="en-US" sz="2800" dirty="0" smtClean="0">
                <a:solidFill>
                  <a:prstClr val="black"/>
                </a:solidFill>
                <a:latin typeface="Times New Roman" panose="02020603050405020304" pitchFamily="18" charset="0"/>
                <a:cs typeface="Times New Roman" panose="02020603050405020304" pitchFamily="18" charset="0"/>
              </a:rPr>
              <a:t>17</a:t>
            </a:r>
            <a:endParaRPr lang="en-US" sz="2800" dirty="0">
              <a:solidFill>
                <a:prstClr val="black"/>
              </a:solidFill>
              <a:latin typeface="Times New Roman" panose="02020603050405020304" pitchFamily="18" charset="0"/>
              <a:cs typeface="Times New Roman" panose="02020603050405020304" pitchFamily="18" charset="0"/>
            </a:endParaRPr>
          </a:p>
          <a:p>
            <a:pPr marL="365760" lvl="0" indent="-256032" defTabSz="914400">
              <a:spcBef>
                <a:spcPts val="400"/>
              </a:spcBef>
              <a:spcAft>
                <a:spcPts val="600"/>
              </a:spcAft>
              <a:buClr>
                <a:srgbClr val="2DA2BF"/>
              </a:buClr>
              <a:buSzPct val="68000"/>
              <a:buFont typeface="Wingdings 3"/>
              <a:buChar char=""/>
            </a:pPr>
            <a:r>
              <a:rPr lang="en-US" sz="2800" dirty="0">
                <a:solidFill>
                  <a:prstClr val="black"/>
                </a:solidFill>
                <a:latin typeface="Times New Roman" panose="02020603050405020304" pitchFamily="18" charset="0"/>
                <a:cs typeface="Times New Roman" panose="02020603050405020304" pitchFamily="18" charset="0"/>
              </a:rPr>
              <a:t>Database released to employers: Mid-December </a:t>
            </a:r>
          </a:p>
        </p:txBody>
      </p:sp>
      <p:sp>
        <p:nvSpPr>
          <p:cNvPr id="7" name="Slide Number Placeholder 6"/>
          <p:cNvSpPr>
            <a:spLocks noGrp="1"/>
          </p:cNvSpPr>
          <p:nvPr>
            <p:ph type="sldNum" sz="quarter" idx="12"/>
          </p:nvPr>
        </p:nvSpPr>
        <p:spPr>
          <a:xfrm>
            <a:off x="11257663" y="6095999"/>
            <a:ext cx="686687" cy="657499"/>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4</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324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3700"/>
            <a:ext cx="8596668" cy="1320800"/>
          </a:xfrm>
        </p:spPr>
        <p:txBody>
          <a:bodyPr>
            <a:normAutofit/>
          </a:bodyPr>
          <a:lstStyle/>
          <a:p>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can participate?</a:t>
            </a:r>
            <a:endPar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1073" y="1256371"/>
            <a:ext cx="9370554" cy="4867879"/>
          </a:xfrm>
        </p:spPr>
        <p:txBody>
          <a:bodyPr>
            <a:noAutofit/>
          </a:bodyPr>
          <a:lstStyle/>
          <a:p>
            <a:pPr marL="0" indent="0">
              <a:lnSpc>
                <a:spcPct val="120000"/>
              </a:lnSpc>
              <a:buNone/>
            </a:pPr>
            <a:r>
              <a:rPr lang="en-US" sz="2400" b="1" dirty="0" smtClean="0">
                <a:solidFill>
                  <a:schemeClr val="tx1"/>
                </a:solidFill>
                <a:latin typeface="Times New Roman" panose="02020603050405020304" pitchFamily="18" charset="0"/>
                <a:cs typeface="Times New Roman" panose="02020603050405020304" pitchFamily="18" charset="0"/>
              </a:rPr>
              <a:t>Students and recent graduates with disabilities. </a:t>
            </a:r>
            <a:r>
              <a:rPr lang="en-US" sz="2400" dirty="0" smtClean="0">
                <a:solidFill>
                  <a:schemeClr val="tx1"/>
                </a:solidFill>
                <a:latin typeface="Times New Roman" panose="02020603050405020304" pitchFamily="18" charset="0"/>
                <a:cs typeface="Times New Roman" panose="02020603050405020304" pitchFamily="18" charset="0"/>
              </a:rPr>
              <a:t>All applicants must be:</a:t>
            </a:r>
            <a:endParaRPr lang="en-US" sz="2400" dirty="0">
              <a:solidFill>
                <a:schemeClr val="tx1"/>
              </a:solidFill>
              <a:latin typeface="Times New Roman" panose="02020603050405020304" pitchFamily="18" charset="0"/>
              <a:cs typeface="Times New Roman" panose="02020603050405020304" pitchFamily="18" charset="0"/>
            </a:endParaRPr>
          </a:p>
          <a:p>
            <a:pPr>
              <a:lnSpc>
                <a:spcPct val="120000"/>
              </a:lnSpc>
            </a:pPr>
            <a:r>
              <a:rPr lang="en-US" sz="2400" dirty="0" smtClean="0">
                <a:solidFill>
                  <a:schemeClr val="tx1"/>
                </a:solidFill>
                <a:latin typeface="Times New Roman" panose="02020603050405020304" pitchFamily="18" charset="0"/>
                <a:cs typeface="Times New Roman" panose="02020603050405020304" pitchFamily="18" charset="0"/>
              </a:rPr>
              <a:t>eligible for the </a:t>
            </a:r>
            <a:r>
              <a:rPr lang="en-US" sz="2400" dirty="0">
                <a:solidFill>
                  <a:schemeClr val="tx1"/>
                </a:solidFill>
                <a:latin typeface="Times New Roman" panose="02020603050405020304" pitchFamily="18" charset="0"/>
                <a:cs typeface="Times New Roman" panose="02020603050405020304" pitchFamily="18" charset="0"/>
              </a:rPr>
              <a:t>Schedule A Hiring </a:t>
            </a:r>
            <a:r>
              <a:rPr lang="en-US" sz="2400" dirty="0" smtClean="0">
                <a:solidFill>
                  <a:schemeClr val="tx1"/>
                </a:solidFill>
                <a:latin typeface="Times New Roman" panose="02020603050405020304" pitchFamily="18" charset="0"/>
                <a:cs typeface="Times New Roman" panose="02020603050405020304" pitchFamily="18" charset="0"/>
              </a:rPr>
              <a:t>Authority for persons with disabilities</a:t>
            </a:r>
            <a:endParaRPr lang="en-US" sz="2400" dirty="0">
              <a:solidFill>
                <a:schemeClr val="tx1"/>
              </a:solidFill>
              <a:latin typeface="Times New Roman" panose="02020603050405020304" pitchFamily="18" charset="0"/>
              <a:cs typeface="Times New Roman" panose="02020603050405020304" pitchFamily="18" charset="0"/>
            </a:endParaRPr>
          </a:p>
          <a:p>
            <a:pPr>
              <a:lnSpc>
                <a:spcPct val="120000"/>
              </a:lnSpc>
              <a:spcAft>
                <a:spcPts val="1200"/>
              </a:spcAft>
            </a:pPr>
            <a:r>
              <a:rPr lang="en-US" sz="2400" dirty="0" smtClean="0">
                <a:solidFill>
                  <a:schemeClr val="tx1"/>
                </a:solidFill>
                <a:latin typeface="Times New Roman" panose="02020603050405020304" pitchFamily="18" charset="0"/>
                <a:cs typeface="Times New Roman" panose="02020603050405020304" pitchFamily="18" charset="0"/>
              </a:rPr>
              <a:t>a </a:t>
            </a:r>
            <a:r>
              <a:rPr lang="en-US" sz="2400" dirty="0">
                <a:solidFill>
                  <a:schemeClr val="tx1"/>
                </a:solidFill>
                <a:latin typeface="Times New Roman" panose="02020603050405020304" pitchFamily="18" charset="0"/>
                <a:cs typeface="Times New Roman" panose="02020603050405020304" pitchFamily="18" charset="0"/>
              </a:rPr>
              <a:t>U.S. </a:t>
            </a:r>
            <a:r>
              <a:rPr lang="en-US" sz="2400" dirty="0" smtClean="0">
                <a:solidFill>
                  <a:schemeClr val="tx1"/>
                </a:solidFill>
                <a:latin typeface="Times New Roman" panose="02020603050405020304" pitchFamily="18" charset="0"/>
                <a:cs typeface="Times New Roman" panose="02020603050405020304" pitchFamily="18" charset="0"/>
              </a:rPr>
              <a:t>citizen</a:t>
            </a:r>
          </a:p>
          <a:p>
            <a:pPr marL="0" indent="0">
              <a:spcBef>
                <a:spcPts val="0"/>
              </a:spcBef>
              <a:buNone/>
            </a:pPr>
            <a:r>
              <a:rPr lang="en-US" sz="2400" b="1" dirty="0" smtClean="0">
                <a:solidFill>
                  <a:schemeClr val="tx1"/>
                </a:solidFill>
                <a:latin typeface="Times New Roman" panose="02020603050405020304" pitchFamily="18" charset="0"/>
                <a:cs typeface="Times New Roman" panose="02020603050405020304" pitchFamily="18" charset="0"/>
              </a:rPr>
              <a:t>Current students </a:t>
            </a:r>
            <a:r>
              <a:rPr lang="en-US" sz="2400" dirty="0" smtClean="0">
                <a:solidFill>
                  <a:schemeClr val="tx1"/>
                </a:solidFill>
                <a:latin typeface="Times New Roman" panose="02020603050405020304" pitchFamily="18" charset="0"/>
                <a:cs typeface="Times New Roman" panose="02020603050405020304" pitchFamily="18" charset="0"/>
              </a:rPr>
              <a:t>must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be a </a:t>
            </a:r>
            <a:r>
              <a:rPr lang="en-US" sz="2400" dirty="0">
                <a:solidFill>
                  <a:schemeClr val="tx1"/>
                </a:solidFill>
                <a:latin typeface="Times New Roman" panose="02020603050405020304" pitchFamily="18" charset="0"/>
                <a:cs typeface="Times New Roman" panose="02020603050405020304" pitchFamily="18" charset="0"/>
              </a:rPr>
              <a:t>current, full-time, degree-seeking, </a:t>
            </a:r>
            <a:r>
              <a:rPr lang="en-US" sz="2400" dirty="0" smtClean="0">
                <a:solidFill>
                  <a:schemeClr val="tx1"/>
                </a:solidFill>
                <a:latin typeface="Times New Roman" panose="02020603050405020304" pitchFamily="18" charset="0"/>
                <a:cs typeface="Times New Roman" panose="02020603050405020304" pitchFamily="18" charset="0"/>
              </a:rPr>
              <a:t>postsecondary (undergraduate or graduate) student, unless they are taking a reduced course load due to a disability, the COVID-19 pandemic, or are in their last term/semester.</a:t>
            </a:r>
          </a:p>
          <a:p>
            <a:pPr marL="0" indent="0">
              <a:spcBef>
                <a:spcPts val="0"/>
              </a:spcBef>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en-US" sz="2400" b="1" dirty="0" smtClean="0">
                <a:solidFill>
                  <a:schemeClr val="tx1"/>
                </a:solidFill>
                <a:latin typeface="Times New Roman" panose="02020603050405020304" pitchFamily="18" charset="0"/>
                <a:cs typeface="Times New Roman" panose="02020603050405020304" pitchFamily="18" charset="0"/>
              </a:rPr>
              <a:t>Recent graduates </a:t>
            </a:r>
            <a:r>
              <a:rPr lang="en-US" sz="2400" dirty="0" smtClean="0">
                <a:solidFill>
                  <a:schemeClr val="tx1"/>
                </a:solidFill>
                <a:latin typeface="Times New Roman" panose="02020603050405020304" pitchFamily="18" charset="0"/>
                <a:cs typeface="Times New Roman" panose="02020603050405020304" pitchFamily="18" charset="0"/>
              </a:rPr>
              <a:t>must </a:t>
            </a:r>
            <a:r>
              <a:rPr lang="en-US" sz="2400" dirty="0">
                <a:solidFill>
                  <a:schemeClr val="tx1"/>
                </a:solidFill>
                <a:latin typeface="Times New Roman" panose="02020603050405020304" pitchFamily="18" charset="0"/>
                <a:cs typeface="Times New Roman" panose="02020603050405020304" pitchFamily="18" charset="0"/>
              </a:rPr>
              <a:t>have </a:t>
            </a:r>
            <a:r>
              <a:rPr lang="en-US" sz="2400" dirty="0" smtClean="0">
                <a:solidFill>
                  <a:schemeClr val="tx1"/>
                </a:solidFill>
                <a:latin typeface="Times New Roman" panose="02020603050405020304" pitchFamily="18" charset="0"/>
                <a:cs typeface="Times New Roman" panose="02020603050405020304" pitchFamily="18" charset="0"/>
              </a:rPr>
              <a:t>met </a:t>
            </a:r>
            <a:r>
              <a:rPr lang="en-US" sz="2400" dirty="0">
                <a:solidFill>
                  <a:schemeClr val="tx1"/>
                </a:solidFill>
                <a:latin typeface="Times New Roman" panose="02020603050405020304" pitchFamily="18" charset="0"/>
                <a:cs typeface="Times New Roman" panose="02020603050405020304" pitchFamily="18" charset="0"/>
              </a:rPr>
              <a:t>the preceding requirements while </a:t>
            </a:r>
            <a:r>
              <a:rPr lang="en-US" sz="2400" dirty="0" smtClean="0">
                <a:solidFill>
                  <a:schemeClr val="tx1"/>
                </a:solidFill>
                <a:latin typeface="Times New Roman" panose="02020603050405020304" pitchFamily="18" charset="0"/>
                <a:cs typeface="Times New Roman" panose="02020603050405020304" pitchFamily="18" charset="0"/>
              </a:rPr>
              <a:t>enrolled, and have </a:t>
            </a:r>
            <a:r>
              <a:rPr lang="en-US" sz="2400" dirty="0">
                <a:solidFill>
                  <a:schemeClr val="tx1"/>
                </a:solidFill>
                <a:latin typeface="Times New Roman" panose="02020603050405020304" pitchFamily="18" charset="0"/>
                <a:cs typeface="Times New Roman" panose="02020603050405020304" pitchFamily="18" charset="0"/>
              </a:rPr>
              <a:t>graduated </a:t>
            </a:r>
            <a:r>
              <a:rPr lang="en-US" sz="2400" dirty="0" smtClean="0">
                <a:solidFill>
                  <a:schemeClr val="tx1"/>
                </a:solidFill>
                <a:latin typeface="Times New Roman" panose="02020603050405020304" pitchFamily="18" charset="0"/>
                <a:cs typeface="Times New Roman" panose="02020603050405020304" pitchFamily="18" charset="0"/>
              </a:rPr>
              <a:t>with a degree </a:t>
            </a:r>
            <a:r>
              <a:rPr lang="en-US" sz="2400" b="1" dirty="0" smtClean="0">
                <a:solidFill>
                  <a:schemeClr val="tx1"/>
                </a:solidFill>
                <a:latin typeface="Times New Roman" panose="02020603050405020304" pitchFamily="18" charset="0"/>
                <a:cs typeface="Times New Roman" panose="02020603050405020304" pitchFamily="18" charset="0"/>
              </a:rPr>
              <a:t>on or after April </a:t>
            </a:r>
            <a:r>
              <a:rPr lang="en-US" sz="2400" b="1" dirty="0">
                <a:solidFill>
                  <a:schemeClr val="tx1"/>
                </a:solidFill>
                <a:latin typeface="Times New Roman" panose="02020603050405020304" pitchFamily="18" charset="0"/>
                <a:cs typeface="Times New Roman" panose="02020603050405020304" pitchFamily="18" charset="0"/>
              </a:rPr>
              <a:t>1, </a:t>
            </a:r>
            <a:r>
              <a:rPr lang="en-US" sz="2400" b="1" dirty="0" smtClean="0">
                <a:solidFill>
                  <a:schemeClr val="tx1"/>
                </a:solidFill>
                <a:latin typeface="Times New Roman" panose="02020603050405020304" pitchFamily="18" charset="0"/>
                <a:cs typeface="Times New Roman" panose="02020603050405020304" pitchFamily="18" charset="0"/>
              </a:rPr>
              <a:t>2019. </a:t>
            </a:r>
          </a:p>
        </p:txBody>
      </p:sp>
      <p:sp>
        <p:nvSpPr>
          <p:cNvPr id="7" name="Slide Number Placeholder 6"/>
          <p:cNvSpPr>
            <a:spLocks noGrp="1"/>
          </p:cNvSpPr>
          <p:nvPr>
            <p:ph type="sldNum" sz="quarter" idx="12"/>
          </p:nvPr>
        </p:nvSpPr>
        <p:spPr>
          <a:xfrm>
            <a:off x="11333863" y="6057901"/>
            <a:ext cx="683339" cy="952500"/>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5</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286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1300"/>
            <a:ext cx="8596668" cy="1320800"/>
          </a:xfrm>
        </p:spPr>
        <p:txBody>
          <a:bodyPr>
            <a:normAutofit/>
          </a:bodyPr>
          <a:lstStyle/>
          <a:p>
            <a:pPr algn="ctr"/>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Schedule A?</a:t>
            </a:r>
            <a:endPar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458770" y="1223103"/>
            <a:ext cx="9266766" cy="4781549"/>
          </a:xfrm>
        </p:spPr>
        <p:txBody>
          <a:bodyPr>
            <a:normAutofit/>
          </a:bodyPr>
          <a:lstStyle/>
          <a:p>
            <a:pPr marL="285750" lvl="0" indent="-285750" defTabSz="914400" fontAlgn="base">
              <a:spcBef>
                <a:spcPts val="1200"/>
              </a:spcBef>
              <a:spcAft>
                <a:spcPct val="0"/>
              </a:spcAft>
              <a:buClrTx/>
              <a:buSzTx/>
              <a:buFont typeface="Arial" charset="0"/>
              <a:buChar char="•"/>
            </a:pPr>
            <a:r>
              <a:rPr lang="en-US" sz="2600" dirty="0">
                <a:solidFill>
                  <a:prstClr val="black"/>
                </a:solidFill>
                <a:latin typeface="Times New Roman" panose="02020603050405020304" pitchFamily="18" charset="0"/>
                <a:cs typeface="Times New Roman" panose="02020603050405020304" pitchFamily="18" charset="0"/>
              </a:rPr>
              <a:t>Schedule A is an </a:t>
            </a:r>
            <a:r>
              <a:rPr lang="en-US" sz="2600" dirty="0" smtClean="0">
                <a:solidFill>
                  <a:prstClr val="black"/>
                </a:solidFill>
                <a:latin typeface="Times New Roman" panose="02020603050405020304" pitchFamily="18" charset="0"/>
                <a:cs typeface="Times New Roman" panose="02020603050405020304" pitchFamily="18" charset="0"/>
              </a:rPr>
              <a:t>hiring mechanism </a:t>
            </a:r>
            <a:r>
              <a:rPr lang="en-US" sz="2600" dirty="0">
                <a:solidFill>
                  <a:prstClr val="black"/>
                </a:solidFill>
                <a:latin typeface="Times New Roman" panose="02020603050405020304" pitchFamily="18" charset="0"/>
                <a:cs typeface="Times New Roman" panose="02020603050405020304" pitchFamily="18" charset="0"/>
              </a:rPr>
              <a:t>for people with disabilities that allows them to be quickly </a:t>
            </a:r>
            <a:r>
              <a:rPr lang="en-US" sz="2600" dirty="0" smtClean="0">
                <a:solidFill>
                  <a:prstClr val="black"/>
                </a:solidFill>
                <a:latin typeface="Times New Roman" panose="02020603050405020304" pitchFamily="18" charset="0"/>
                <a:cs typeface="Times New Roman" panose="02020603050405020304" pitchFamily="18" charset="0"/>
              </a:rPr>
              <a:t>hired into </a:t>
            </a:r>
            <a:r>
              <a:rPr lang="en-US" sz="2600" dirty="0">
                <a:solidFill>
                  <a:prstClr val="black"/>
                </a:solidFill>
                <a:latin typeface="Times New Roman" panose="02020603050405020304" pitchFamily="18" charset="0"/>
                <a:cs typeface="Times New Roman" panose="02020603050405020304" pitchFamily="18" charset="0"/>
              </a:rPr>
              <a:t>the </a:t>
            </a:r>
            <a:r>
              <a:rPr lang="en-US" sz="2600" dirty="0" smtClean="0">
                <a:solidFill>
                  <a:prstClr val="black"/>
                </a:solidFill>
                <a:latin typeface="Times New Roman" panose="02020603050405020304" pitchFamily="18" charset="0"/>
                <a:cs typeface="Times New Roman" panose="02020603050405020304" pitchFamily="18" charset="0"/>
              </a:rPr>
              <a:t>federal </a:t>
            </a:r>
            <a:r>
              <a:rPr lang="en-US" sz="2600" dirty="0">
                <a:solidFill>
                  <a:prstClr val="black"/>
                </a:solidFill>
                <a:latin typeface="Times New Roman" panose="02020603050405020304" pitchFamily="18" charset="0"/>
                <a:cs typeface="Times New Roman" panose="02020603050405020304" pitchFamily="18" charset="0"/>
              </a:rPr>
              <a:t>workplace.</a:t>
            </a:r>
          </a:p>
          <a:p>
            <a:pPr marL="652462" lvl="1" defTabSz="914400" fontAlgn="base">
              <a:spcBef>
                <a:spcPts val="900"/>
              </a:spcBef>
              <a:spcAft>
                <a:spcPct val="0"/>
              </a:spcAft>
              <a:buClrTx/>
              <a:buSzTx/>
              <a:buFont typeface="Arial" charset="0"/>
              <a:buChar char="–"/>
            </a:pPr>
            <a:r>
              <a:rPr lang="en-US" sz="2300" dirty="0">
                <a:solidFill>
                  <a:prstClr val="black"/>
                </a:solidFill>
                <a:latin typeface="Times New Roman" panose="02020603050405020304" pitchFamily="18" charset="0"/>
                <a:cs typeface="Times New Roman" panose="02020603050405020304" pitchFamily="18" charset="0"/>
              </a:rPr>
              <a:t>Improves the Federal Government’s ability to hire.</a:t>
            </a:r>
          </a:p>
          <a:p>
            <a:pPr marL="652462" lvl="1" defTabSz="914400" fontAlgn="base">
              <a:spcBef>
                <a:spcPts val="900"/>
              </a:spcBef>
              <a:spcAft>
                <a:spcPct val="0"/>
              </a:spcAft>
              <a:buClrTx/>
              <a:buSzTx/>
              <a:buFont typeface="Arial" charset="0"/>
              <a:buChar char="–"/>
            </a:pPr>
            <a:r>
              <a:rPr lang="en-US" sz="2300" dirty="0">
                <a:solidFill>
                  <a:prstClr val="black"/>
                </a:solidFill>
                <a:latin typeface="Times New Roman" panose="02020603050405020304" pitchFamily="18" charset="0"/>
                <a:cs typeface="Times New Roman" panose="02020603050405020304" pitchFamily="18" charset="0"/>
              </a:rPr>
              <a:t>Helps the Federal Government be a model employer.</a:t>
            </a:r>
          </a:p>
          <a:p>
            <a:pPr marL="285750" lvl="0" indent="-285750" defTabSz="914400" fontAlgn="base">
              <a:spcBef>
                <a:spcPts val="1200"/>
              </a:spcBef>
              <a:spcAft>
                <a:spcPct val="0"/>
              </a:spcAft>
              <a:buClrTx/>
              <a:buSzTx/>
              <a:buFont typeface="Arial" charset="0"/>
              <a:buChar char="•"/>
            </a:pPr>
            <a:r>
              <a:rPr lang="en-US" sz="2600" dirty="0">
                <a:solidFill>
                  <a:prstClr val="black"/>
                </a:solidFill>
                <a:latin typeface="Times New Roman" panose="02020603050405020304" pitchFamily="18" charset="0"/>
                <a:cs typeface="Times New Roman" panose="02020603050405020304" pitchFamily="18" charset="0"/>
              </a:rPr>
              <a:t>Candidates who are eligible for Schedule A are individuals with an intellectual disability, psychiatric disability, or severe physical disability</a:t>
            </a:r>
            <a:r>
              <a:rPr lang="en-US" sz="2600" dirty="0" smtClean="0">
                <a:solidFill>
                  <a:prstClr val="black"/>
                </a:solidFill>
                <a:latin typeface="Times New Roman" panose="02020603050405020304" pitchFamily="18" charset="0"/>
                <a:cs typeface="Times New Roman" panose="02020603050405020304" pitchFamily="18" charset="0"/>
              </a:rPr>
              <a:t>.</a:t>
            </a:r>
            <a:endParaRPr lang="en-US" sz="2600" dirty="0">
              <a:solidFill>
                <a:prstClr val="black"/>
              </a:solidFill>
              <a:latin typeface="Times New Roman" panose="02020603050405020304" pitchFamily="18" charset="0"/>
              <a:cs typeface="Times New Roman" panose="02020603050405020304" pitchFamily="18" charset="0"/>
            </a:endParaRPr>
          </a:p>
          <a:p>
            <a:pPr marL="285750" lvl="0" indent="-285750" defTabSz="914400" fontAlgn="base">
              <a:spcBef>
                <a:spcPts val="1200"/>
              </a:spcBef>
              <a:spcAft>
                <a:spcPct val="0"/>
              </a:spcAft>
              <a:buClrTx/>
              <a:buSzTx/>
              <a:buFont typeface="Arial" charset="0"/>
              <a:buChar char="•"/>
            </a:pPr>
            <a:r>
              <a:rPr lang="en-US" sz="2600" dirty="0">
                <a:solidFill>
                  <a:prstClr val="black"/>
                </a:solidFill>
                <a:latin typeface="Times New Roman" panose="02020603050405020304" pitchFamily="18" charset="0"/>
                <a:cs typeface="Times New Roman" panose="02020603050405020304" pitchFamily="18" charset="0"/>
              </a:rPr>
              <a:t>To be hired, candidates with disabilities must be qualified for the position and provide a Schedule A letter to HR</a:t>
            </a:r>
            <a:r>
              <a:rPr lang="en-US" sz="2600" dirty="0" smtClean="0">
                <a:solidFill>
                  <a:prstClr val="black"/>
                </a:solidFill>
                <a:latin typeface="Times New Roman" panose="02020603050405020304" pitchFamily="18" charset="0"/>
                <a:cs typeface="Times New Roman" panose="02020603050405020304" pitchFamily="18" charset="0"/>
              </a:rPr>
              <a:t>.</a:t>
            </a:r>
            <a:endParaRPr lang="en-US" sz="1600" dirty="0">
              <a:solidFill>
                <a:srgbClr val="003E6A"/>
              </a:solidFill>
              <a:latin typeface="Arial" pitchFamily="34" charset="0"/>
              <a:cs typeface="Arial" pitchFamily="34" charset="0"/>
            </a:endParaRPr>
          </a:p>
          <a:p>
            <a:endParaRPr lang="en-US" dirty="0"/>
          </a:p>
        </p:txBody>
      </p:sp>
      <p:sp>
        <p:nvSpPr>
          <p:cNvPr id="9" name="Slide Number Placeholder 8"/>
          <p:cNvSpPr>
            <a:spLocks noGrp="1"/>
          </p:cNvSpPr>
          <p:nvPr>
            <p:ph type="sldNum" sz="quarter" idx="12"/>
          </p:nvPr>
        </p:nvSpPr>
        <p:spPr>
          <a:xfrm>
            <a:off x="11371963" y="6343649"/>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6</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1984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2166" y="419100"/>
            <a:ext cx="9341934" cy="766404"/>
          </a:xfrm>
        </p:spPr>
        <p:txBody>
          <a:bodyPr>
            <a:noAutofit/>
          </a:bodyPr>
          <a:lstStyle/>
          <a:p>
            <a:pPr algn="ctr"/>
            <a:r>
              <a:rPr lang="en-US" sz="40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can provide a Schedule A Letter?</a:t>
            </a:r>
            <a:endParaRPr lang="en-US"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516218" y="1383221"/>
            <a:ext cx="9100056" cy="4737317"/>
          </a:xfrm>
          <a:noFill/>
        </p:spPr>
        <p:txBody>
          <a:bodyPr>
            <a:normAutofit/>
          </a:bodyPr>
          <a:lstStyle/>
          <a:p>
            <a:pPr marL="0" indent="0">
              <a:buNone/>
            </a:pPr>
            <a:r>
              <a:rPr lang="en-US" sz="2600" dirty="0">
                <a:solidFill>
                  <a:schemeClr val="tx1"/>
                </a:solidFill>
                <a:latin typeface="Times New Roman" panose="02020603050405020304" pitchFamily="18" charset="0"/>
                <a:cs typeface="Times New Roman" panose="02020603050405020304" pitchFamily="18" charset="0"/>
              </a:rPr>
              <a:t>A Schedule A letter is documentation that you are Schedule A eligible. </a:t>
            </a:r>
            <a:r>
              <a:rPr lang="en-US" sz="2600" dirty="0" smtClean="0">
                <a:solidFill>
                  <a:schemeClr val="tx1"/>
                </a:solidFill>
                <a:latin typeface="Times New Roman" panose="02020603050405020304" pitchFamily="18" charset="0"/>
                <a:cs typeface="Times New Roman" panose="02020603050405020304" pitchFamily="18" charset="0"/>
              </a:rPr>
              <a:t>This </a:t>
            </a:r>
            <a:r>
              <a:rPr lang="en-US" sz="2600" dirty="0">
                <a:solidFill>
                  <a:schemeClr val="tx1"/>
                </a:solidFill>
                <a:latin typeface="Times New Roman" panose="02020603050405020304" pitchFamily="18" charset="0"/>
                <a:cs typeface="Times New Roman" panose="02020603050405020304" pitchFamily="18" charset="0"/>
              </a:rPr>
              <a:t>letter must be </a:t>
            </a:r>
            <a:r>
              <a:rPr lang="en-US" sz="2600" dirty="0" smtClean="0">
                <a:solidFill>
                  <a:schemeClr val="tx1"/>
                </a:solidFill>
                <a:latin typeface="Times New Roman" panose="02020603050405020304" pitchFamily="18" charset="0"/>
                <a:cs typeface="Times New Roman" panose="02020603050405020304" pitchFamily="18" charset="0"/>
              </a:rPr>
              <a:t>on letterhead and signed by:</a:t>
            </a:r>
            <a:endParaRPr lang="en-US" sz="2600" dirty="0">
              <a:solidFill>
                <a:schemeClr val="tx1"/>
              </a:solidFill>
              <a:latin typeface="Times New Roman" panose="02020603050405020304" pitchFamily="18" charset="0"/>
              <a:cs typeface="Times New Roman" panose="02020603050405020304" pitchFamily="18" charset="0"/>
            </a:endParaRPr>
          </a:p>
          <a:p>
            <a:r>
              <a:rPr lang="en-US" sz="2600" dirty="0">
                <a:solidFill>
                  <a:schemeClr val="tx1"/>
                </a:solidFill>
                <a:latin typeface="Times New Roman" panose="02020603050405020304" pitchFamily="18" charset="0"/>
                <a:cs typeface="Times New Roman" panose="02020603050405020304" pitchFamily="18" charset="0"/>
              </a:rPr>
              <a:t>A licensed medical professional;</a:t>
            </a:r>
          </a:p>
          <a:p>
            <a:r>
              <a:rPr lang="en-US" sz="2600" dirty="0">
                <a:solidFill>
                  <a:schemeClr val="tx1"/>
                </a:solidFill>
                <a:latin typeface="Times New Roman" panose="02020603050405020304" pitchFamily="18" charset="0"/>
                <a:cs typeface="Times New Roman" panose="02020603050405020304" pitchFamily="18" charset="0"/>
              </a:rPr>
              <a:t>A licensed rehabilitation professional; or</a:t>
            </a:r>
          </a:p>
          <a:p>
            <a:r>
              <a:rPr lang="en-US" sz="2600" dirty="0">
                <a:solidFill>
                  <a:schemeClr val="tx1"/>
                </a:solidFill>
                <a:latin typeface="Times New Roman" panose="02020603050405020304" pitchFamily="18" charset="0"/>
                <a:cs typeface="Times New Roman" panose="02020603050405020304" pitchFamily="18" charset="0"/>
              </a:rPr>
              <a:t>Any federal or state agency that issues or provides disability benefits.</a:t>
            </a:r>
          </a:p>
          <a:p>
            <a:pPr marL="0" indent="0">
              <a:buNone/>
            </a:pPr>
            <a:endParaRPr lang="en-US" sz="26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600" dirty="0" smtClean="0">
                <a:solidFill>
                  <a:schemeClr val="tx1"/>
                </a:solidFill>
                <a:latin typeface="Times New Roman" panose="02020603050405020304" pitchFamily="18" charset="0"/>
                <a:cs typeface="Times New Roman" panose="02020603050405020304" pitchFamily="18" charset="0"/>
              </a:rPr>
              <a:t>This </a:t>
            </a:r>
            <a:r>
              <a:rPr lang="en-US" sz="2600" dirty="0">
                <a:solidFill>
                  <a:schemeClr val="tx1"/>
                </a:solidFill>
                <a:latin typeface="Times New Roman" panose="02020603050405020304" pitchFamily="18" charset="0"/>
                <a:cs typeface="Times New Roman" panose="02020603050405020304" pitchFamily="18" charset="0"/>
              </a:rPr>
              <a:t>letter does NOT need to detail your specific disability, medical history, or need for accommodation</a:t>
            </a:r>
            <a:r>
              <a:rPr lang="en-US" sz="2600" dirty="0" smtClean="0">
                <a:solidFill>
                  <a:schemeClr val="tx1"/>
                </a:solidFill>
                <a:latin typeface="Times New Roman" panose="02020603050405020304" pitchFamily="18" charset="0"/>
                <a:cs typeface="Times New Roman" panose="02020603050405020304" pitchFamily="18" charset="0"/>
              </a:rPr>
              <a:t>. Follow the </a:t>
            </a:r>
            <a:r>
              <a:rPr lang="en-US" sz="2600" dirty="0" smtClean="0">
                <a:solidFill>
                  <a:schemeClr val="tx1"/>
                </a:solidFill>
                <a:latin typeface="Times New Roman" panose="02020603050405020304" pitchFamily="18" charset="0"/>
                <a:cs typeface="Times New Roman" panose="02020603050405020304" pitchFamily="18" charset="0"/>
                <a:hlinkClick r:id="rId2"/>
              </a:rPr>
              <a:t>sample Schedule A letter </a:t>
            </a:r>
            <a:r>
              <a:rPr lang="en-US" sz="2600" dirty="0" smtClean="0">
                <a:solidFill>
                  <a:schemeClr val="tx1"/>
                </a:solidFill>
                <a:latin typeface="Times New Roman" panose="02020603050405020304" pitchFamily="18" charset="0"/>
                <a:cs typeface="Times New Roman" panose="02020603050405020304" pitchFamily="18" charset="0"/>
              </a:rPr>
              <a:t>language.</a:t>
            </a:r>
          </a:p>
          <a:p>
            <a:endParaRPr lang="en-US" sz="2900" dirty="0" smtClean="0">
              <a:latin typeface="Times New Roman" panose="02020603050405020304" pitchFamily="18" charset="0"/>
              <a:cs typeface="Times New Roman" panose="02020603050405020304" pitchFamily="18" charset="0"/>
            </a:endParaRPr>
          </a:p>
          <a:p>
            <a:endParaRPr lang="en-US" dirty="0"/>
          </a:p>
        </p:txBody>
      </p:sp>
      <p:sp>
        <p:nvSpPr>
          <p:cNvPr id="10" name="Slide Number Placeholder 9"/>
          <p:cNvSpPr>
            <a:spLocks noGrp="1"/>
          </p:cNvSpPr>
          <p:nvPr>
            <p:ph type="sldNum" sz="quarter" idx="12"/>
          </p:nvPr>
        </p:nvSpPr>
        <p:spPr>
          <a:xfrm>
            <a:off x="11371963" y="6321425"/>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7</a:t>
            </a:fld>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29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600" y="333902"/>
            <a:ext cx="8596668" cy="1320800"/>
          </a:xfrm>
        </p:spPr>
        <p:txBody>
          <a:bodyPr>
            <a:normAutofit/>
          </a:bodyPr>
          <a:lstStyle/>
          <a:p>
            <a:pPr algn="ctr"/>
            <a:r>
              <a:rPr lang="en-US" sz="4000" b="1" dirty="0" smtClean="0">
                <a:solidFill>
                  <a:schemeClr val="tx1"/>
                </a:solidFill>
                <a:latin typeface="Times New Roman" panose="02020603050405020304" pitchFamily="18" charset="0"/>
                <a:cs typeface="Times New Roman" panose="02020603050405020304" pitchFamily="18" charset="0"/>
              </a:rPr>
              <a:t>WRP and Schedule A</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4633" y="1323654"/>
            <a:ext cx="9042069" cy="4986339"/>
          </a:xfrm>
        </p:spPr>
        <p:txBody>
          <a:bodyPr>
            <a:normAutofit lnSpcReduction="10000"/>
          </a:bodyPr>
          <a:lstStyle/>
          <a:p>
            <a:pPr>
              <a:buSzPct val="100000"/>
            </a:pPr>
            <a:r>
              <a:rPr lang="en-US" sz="2600" dirty="0">
                <a:solidFill>
                  <a:schemeClr val="tx1"/>
                </a:solidFill>
                <a:latin typeface="Times New Roman" panose="02020603050405020304" pitchFamily="18" charset="0"/>
                <a:cs typeface="Times New Roman" panose="02020603050405020304" pitchFamily="18" charset="0"/>
              </a:rPr>
              <a:t>WRP candidates must </a:t>
            </a:r>
            <a:r>
              <a:rPr lang="en-US" sz="2600" dirty="0" smtClean="0">
                <a:solidFill>
                  <a:schemeClr val="tx1"/>
                </a:solidFill>
                <a:latin typeface="Times New Roman" panose="02020603050405020304" pitchFamily="18" charset="0"/>
                <a:cs typeface="Times New Roman" panose="02020603050405020304" pitchFamily="18" charset="0"/>
              </a:rPr>
              <a:t>certify </a:t>
            </a:r>
            <a:r>
              <a:rPr lang="en-US" sz="2600" dirty="0">
                <a:solidFill>
                  <a:schemeClr val="tx1"/>
                </a:solidFill>
                <a:latin typeface="Times New Roman" panose="02020603050405020304" pitchFamily="18" charset="0"/>
                <a:cs typeface="Times New Roman" panose="02020603050405020304" pitchFamily="18" charset="0"/>
              </a:rPr>
              <a:t>that they are eligible for the Schedule A Hiring Authority when they register on the WRP website. </a:t>
            </a:r>
            <a:endParaRPr lang="en-US" sz="2600" dirty="0" smtClean="0">
              <a:solidFill>
                <a:schemeClr val="tx1"/>
              </a:solidFill>
              <a:latin typeface="Times New Roman" panose="02020603050405020304" pitchFamily="18" charset="0"/>
              <a:cs typeface="Times New Roman" panose="02020603050405020304" pitchFamily="18" charset="0"/>
            </a:endParaRPr>
          </a:p>
          <a:p>
            <a:pPr>
              <a:buSzPct val="100000"/>
            </a:pPr>
            <a:r>
              <a:rPr lang="en-US" sz="2600" dirty="0" smtClean="0">
                <a:solidFill>
                  <a:schemeClr val="tx1"/>
                </a:solidFill>
                <a:latin typeface="Times New Roman" panose="02020603050405020304" pitchFamily="18" charset="0"/>
                <a:cs typeface="Times New Roman" panose="02020603050405020304" pitchFamily="18" charset="0"/>
              </a:rPr>
              <a:t>WRP </a:t>
            </a:r>
            <a:r>
              <a:rPr lang="en-US" sz="2600" dirty="0">
                <a:solidFill>
                  <a:schemeClr val="tx1"/>
                </a:solidFill>
                <a:latin typeface="Times New Roman" panose="02020603050405020304" pitchFamily="18" charset="0"/>
                <a:cs typeface="Times New Roman" panose="02020603050405020304" pitchFamily="18" charset="0"/>
              </a:rPr>
              <a:t>Employers will use this hiring authority to bring </a:t>
            </a:r>
            <a:r>
              <a:rPr lang="en-US" sz="2600" dirty="0" smtClean="0">
                <a:solidFill>
                  <a:schemeClr val="tx1"/>
                </a:solidFill>
                <a:latin typeface="Times New Roman" panose="02020603050405020304" pitchFamily="18" charset="0"/>
                <a:cs typeface="Times New Roman" panose="02020603050405020304" pitchFamily="18" charset="0"/>
              </a:rPr>
              <a:t>candidates </a:t>
            </a:r>
            <a:r>
              <a:rPr lang="en-US" sz="2600" dirty="0">
                <a:solidFill>
                  <a:schemeClr val="tx1"/>
                </a:solidFill>
                <a:latin typeface="Times New Roman" panose="02020603050405020304" pitchFamily="18" charset="0"/>
                <a:cs typeface="Times New Roman" panose="02020603050405020304" pitchFamily="18" charset="0"/>
              </a:rPr>
              <a:t>into internships and jobs at their </a:t>
            </a:r>
            <a:r>
              <a:rPr lang="en-US" sz="2600" dirty="0" smtClean="0">
                <a:solidFill>
                  <a:schemeClr val="tx1"/>
                </a:solidFill>
                <a:latin typeface="Times New Roman" panose="02020603050405020304" pitchFamily="18" charset="0"/>
                <a:cs typeface="Times New Roman" panose="02020603050405020304" pitchFamily="18" charset="0"/>
              </a:rPr>
              <a:t>agencies.</a:t>
            </a:r>
          </a:p>
          <a:p>
            <a:pPr>
              <a:buSzPct val="100000"/>
            </a:pPr>
            <a:r>
              <a:rPr lang="en-US" sz="2600" dirty="0" smtClean="0">
                <a:solidFill>
                  <a:schemeClr val="tx1"/>
                </a:solidFill>
                <a:latin typeface="Times New Roman" panose="02020603050405020304" pitchFamily="18" charset="0"/>
                <a:cs typeface="Times New Roman" panose="02020603050405020304" pitchFamily="18" charset="0"/>
              </a:rPr>
              <a:t>Candidates must provide a Schedule A letter to the federal agency’s human resources when accepting an opportunity through WRP.</a:t>
            </a:r>
          </a:p>
          <a:p>
            <a:pPr>
              <a:buSzPct val="100000"/>
            </a:pPr>
            <a:r>
              <a:rPr lang="en-US" sz="2600" dirty="0" smtClean="0">
                <a:solidFill>
                  <a:schemeClr val="tx1"/>
                </a:solidFill>
                <a:latin typeface="Times New Roman" panose="02020603050405020304" pitchFamily="18" charset="0"/>
                <a:cs typeface="Times New Roman" panose="02020603050405020304" pitchFamily="18" charset="0"/>
              </a:rPr>
              <a:t>You should not upload your letter to the website, but should have it in your files by January 2022 so you can provide it quickly to human resources. Otherwise, you could delay or lose job opportunities and frustrate your potential employer.</a:t>
            </a:r>
            <a:endParaRPr lang="en-US" sz="2600" dirty="0">
              <a:solidFill>
                <a:schemeClr val="tx1"/>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19954A3-9DFD-4C44-94BA-B95130A3BA1C}" type="slidenum">
              <a:rPr lang="en-US" smtClean="0"/>
              <a:t>8</a:t>
            </a:fld>
            <a:endParaRPr lang="en-US" dirty="0"/>
          </a:p>
        </p:txBody>
      </p:sp>
    </p:spTree>
    <p:extLst>
      <p:ext uri="{BB962C8B-B14F-4D97-AF65-F5344CB8AC3E}">
        <p14:creationId xmlns:p14="http://schemas.microsoft.com/office/powerpoint/2010/main" val="71519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0945"/>
            <a:ext cx="8596668" cy="871649"/>
          </a:xfrm>
        </p:spPr>
        <p:txBody>
          <a:bodyPr>
            <a:normAutofit/>
          </a:bodyPr>
          <a:lstStyle/>
          <a:p>
            <a:pPr algn="ctr"/>
            <a:r>
              <a:rPr lang="en-US" sz="4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Register at WRP.gov</a:t>
            </a:r>
            <a:endParaRPr lang="en-US" sz="4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3520" y="1209377"/>
            <a:ext cx="8984082" cy="4940171"/>
          </a:xfrm>
        </p:spPr>
        <p:txBody>
          <a:bodyPr>
            <a:normAutofit/>
          </a:bodyPr>
          <a:lstStyle/>
          <a:p>
            <a:r>
              <a:rPr lang="en-US" sz="2400" dirty="0" smtClean="0">
                <a:solidFill>
                  <a:schemeClr val="tx1"/>
                </a:solidFill>
                <a:latin typeface="Times New Roman" panose="02020603050405020304" pitchFamily="18" charset="0"/>
                <a:cs typeface="Times New Roman" panose="02020603050405020304" pitchFamily="18" charset="0"/>
              </a:rPr>
              <a:t>To register for the WRP, students will need to visit </a:t>
            </a:r>
            <a:r>
              <a:rPr lang="en-US" sz="2400" dirty="0" smtClean="0">
                <a:pattFill prst="pct5">
                  <a:fgClr>
                    <a:srgbClr val="FBA11D"/>
                  </a:fgClr>
                  <a:bgClr>
                    <a:schemeClr val="bg1"/>
                  </a:bgClr>
                </a:pattFill>
                <a:latin typeface="Times New Roman" panose="02020603050405020304" pitchFamily="18" charset="0"/>
                <a:cs typeface="Times New Roman" panose="02020603050405020304" pitchFamily="18" charset="0"/>
                <a:hlinkClick r:id="rId2"/>
              </a:rPr>
              <a:t>WRP.gov</a:t>
            </a:r>
            <a:r>
              <a:rPr lang="en-US" sz="2400" dirty="0" smtClean="0">
                <a:solidFill>
                  <a:schemeClr val="tx1"/>
                </a:solidFill>
                <a:latin typeface="Times New Roman" panose="02020603050405020304" pitchFamily="18" charset="0"/>
                <a:cs typeface="Times New Roman" panose="02020603050405020304" pitchFamily="18" charset="0"/>
              </a:rPr>
              <a:t>.</a:t>
            </a:r>
          </a:p>
          <a:p>
            <a:r>
              <a:rPr lang="en-US" sz="2400" dirty="0" smtClean="0">
                <a:solidFill>
                  <a:schemeClr val="tx1"/>
                </a:solidFill>
                <a:latin typeface="Times New Roman" panose="02020603050405020304" pitchFamily="18" charset="0"/>
                <a:cs typeface="Times New Roman" panose="02020603050405020304" pitchFamily="18" charset="0"/>
              </a:rPr>
              <a:t>WRP.gov works best using a computer (not a mobile device) on Chrome or Firefox.</a:t>
            </a:r>
          </a:p>
          <a:p>
            <a:r>
              <a:rPr lang="en-US" sz="2400" dirty="0" smtClean="0">
                <a:solidFill>
                  <a:schemeClr val="tx1"/>
                </a:solidFill>
                <a:latin typeface="Times New Roman" panose="02020603050405020304" pitchFamily="18" charset="0"/>
                <a:cs typeface="Times New Roman" panose="02020603050405020304" pitchFamily="18" charset="0"/>
              </a:rPr>
              <a:t>Once students arrive on the website they should select the first purple box that says “Students Registration Now Open!” Then, click the green “Students Register Now!” button.</a:t>
            </a:r>
          </a:p>
        </p:txBody>
      </p:sp>
      <p:sp>
        <p:nvSpPr>
          <p:cNvPr id="10" name="Slide Number Placeholder 9"/>
          <p:cNvSpPr>
            <a:spLocks noGrp="1"/>
          </p:cNvSpPr>
          <p:nvPr>
            <p:ph type="sldNum" sz="quarter" idx="12"/>
          </p:nvPr>
        </p:nvSpPr>
        <p:spPr>
          <a:xfrm>
            <a:off x="11333863" y="6301521"/>
            <a:ext cx="683339" cy="365125"/>
          </a:xfrm>
        </p:spPr>
        <p:txBody>
          <a:bodyPr/>
          <a:lstStyle/>
          <a:p>
            <a:fld id="{519954A3-9DFD-4C44-94BA-B95130A3BA1C}" type="slidenum">
              <a:rPr lang="en-US" sz="2400" b="1" smtClean="0">
                <a:solidFill>
                  <a:schemeClr val="tx1"/>
                </a:solidFill>
                <a:latin typeface="Times New Roman" panose="02020603050405020304" pitchFamily="18" charset="0"/>
                <a:cs typeface="Times New Roman" panose="02020603050405020304" pitchFamily="18" charset="0"/>
              </a:rPr>
              <a:t>9</a:t>
            </a:fld>
            <a:endParaRPr lang="en-US" sz="2400" b="1" dirty="0">
              <a:solidFill>
                <a:schemeClr val="tx1"/>
              </a:solidFill>
              <a:latin typeface="Times New Roman" panose="02020603050405020304" pitchFamily="18" charset="0"/>
              <a:cs typeface="Times New Roman" panose="02020603050405020304" pitchFamily="18" charset="0"/>
            </a:endParaRPr>
          </a:p>
        </p:txBody>
      </p:sp>
      <p:grpSp>
        <p:nvGrpSpPr>
          <p:cNvPr id="5" name="Group 4" descr="Screen shot of WRP Students login page with arrows pointing to &quot;Students Register Now&quot; button." title="Screen shot of WRP Students login page">
            <a:extLst/>
          </p:cNvPr>
          <p:cNvGrpSpPr/>
          <p:nvPr/>
        </p:nvGrpSpPr>
        <p:grpSpPr>
          <a:xfrm>
            <a:off x="4573005" y="3996597"/>
            <a:ext cx="4013435" cy="2090503"/>
            <a:chOff x="0" y="0"/>
            <a:chExt cx="5056846" cy="2646680"/>
          </a:xfrm>
        </p:grpSpPr>
        <p:pic>
          <p:nvPicPr>
            <p:cNvPr id="6" name="Picture 5" descr="Screen shot of WRP Students login page with arrows pointing to &quot;Students Register Now&quot; button.">
              <a:extLst>
                <a:ext uri="{C183D7F6-B498-43B3-948B-1728B52AA6E4}">
                  <adec:decorativ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lc="http://schemas.openxmlformats.org/drawingml/2006/lockedCanvas" val="0"/>
                </a:ext>
              </a:extLst>
            </p:cNvPr>
            <p:cNvPicPr/>
            <p:nvPr/>
          </p:nvPicPr>
          <p:blipFill rotWithShape="1">
            <a:blip r:embed="rId3" cstate="print">
              <a:extLst>
                <a:ext uri="{28A0092B-C50C-407E-A947-70E740481C1C}">
                  <a14:useLocalDpi xmlns:a14="http://schemas.microsoft.com/office/drawing/2010/main"/>
                </a:ext>
              </a:extLst>
            </a:blip>
            <a:srcRect b="1843"/>
            <a:stretch/>
          </p:blipFill>
          <p:spPr bwMode="auto">
            <a:xfrm>
              <a:off x="0" y="0"/>
              <a:ext cx="5056846" cy="2646680"/>
            </a:xfrm>
            <a:prstGeom prst="rect">
              <a:avLst/>
            </a:prstGeom>
            <a:ln w="6350">
              <a:solidFill>
                <a:schemeClr val="tx1"/>
              </a:solidFill>
            </a:ln>
            <a:extLst>
              <a:ext uri="{53640926-AAD7-44D8-BBD7-CCE9431645EC}">
                <a14:shadowObscured xmlns:a14="http://schemas.microsoft.com/office/drawing/2010/main"/>
              </a:ext>
            </a:extLst>
          </p:spPr>
        </p:pic>
        <p:sp>
          <p:nvSpPr>
            <p:cNvPr id="7" name="Arrow: Left 58" descr="Red arrow pointing to &quot;Students Register Now!&quot; button." title="Red arrow">
              <a:extLst/>
            </p:cNvPr>
            <p:cNvSpPr/>
            <p:nvPr/>
          </p:nvSpPr>
          <p:spPr>
            <a:xfrm rot="18814627">
              <a:off x="4517811" y="1623159"/>
              <a:ext cx="509905" cy="299085"/>
            </a:xfrm>
            <a:prstGeom prst="lef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8" name="Group 7" descr="Screen shot of WRP Home page with arrows pointing to Students tab and &quot;Student Registration Now Open!&quot; button.">
            <a:extLst/>
          </p:cNvPr>
          <p:cNvGrpSpPr/>
          <p:nvPr/>
        </p:nvGrpSpPr>
        <p:grpSpPr>
          <a:xfrm>
            <a:off x="396755" y="3996597"/>
            <a:ext cx="3929918" cy="2090504"/>
            <a:chOff x="0" y="254953"/>
            <a:chExt cx="5019334" cy="2678735"/>
          </a:xfrm>
        </p:grpSpPr>
        <p:pic>
          <p:nvPicPr>
            <p:cNvPr id="9" name="Picture 8" descr="Screen shot of WRP Home page with arrows pointing to Students tab and &quot;Student Registration Now Open!&quot; button.">
              <a:extLst>
                <a:ext uri="{C183D7F6-B498-43B3-948B-1728B52AA6E4}">
                  <adec:decorative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lc="http://schemas.openxmlformats.org/drawingml/2006/lockedCanvas" val="0"/>
                </a:ext>
              </a:extLst>
            </p:cNvPr>
            <p:cNvPicPr/>
            <p:nvPr/>
          </p:nvPicPr>
          <p:blipFill>
            <a:blip r:embed="rId4" cstate="print">
              <a:extLst>
                <a:ext uri="{28A0092B-C50C-407E-A947-70E740481C1C}">
                  <a14:useLocalDpi xmlns:a14="http://schemas.microsoft.com/office/drawing/2010/main"/>
                </a:ext>
              </a:extLst>
            </a:blip>
            <a:stretch>
              <a:fillRect/>
            </a:stretch>
          </p:blipFill>
          <p:spPr>
            <a:xfrm>
              <a:off x="0" y="254953"/>
              <a:ext cx="5019334" cy="2678735"/>
            </a:xfrm>
            <a:prstGeom prst="rect">
              <a:avLst/>
            </a:prstGeom>
            <a:ln w="6350">
              <a:solidFill>
                <a:schemeClr val="tx1"/>
              </a:solidFill>
            </a:ln>
          </p:spPr>
        </p:pic>
        <p:sp>
          <p:nvSpPr>
            <p:cNvPr id="12" name="Arrow: Left 44" descr="Red arrow pointing to &quot;Student Registration Now Open!&quot; button." title="Red arrow">
              <a:extLst/>
            </p:cNvPr>
            <p:cNvSpPr/>
            <p:nvPr/>
          </p:nvSpPr>
          <p:spPr>
            <a:xfrm rot="18814627">
              <a:off x="4480299" y="644402"/>
              <a:ext cx="509905" cy="299085"/>
            </a:xfrm>
            <a:prstGeom prst="lef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802564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8598</TotalTime>
  <Words>1171</Words>
  <Application>Microsoft Office PowerPoint</Application>
  <PresentationFormat>Widescreen</PresentationFormat>
  <Paragraphs>102</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Lucida Sans Unicode</vt:lpstr>
      <vt:lpstr>Times New Roman</vt:lpstr>
      <vt:lpstr>Trebuchet MS</vt:lpstr>
      <vt:lpstr>Wingdings 3</vt:lpstr>
      <vt:lpstr>Facet</vt:lpstr>
      <vt:lpstr>Workforce Recruitment Program </vt:lpstr>
      <vt:lpstr>What is WRP? </vt:lpstr>
      <vt:lpstr>Goals of the Program</vt:lpstr>
      <vt:lpstr>Important WRP Dates</vt:lpstr>
      <vt:lpstr>Who can participate?</vt:lpstr>
      <vt:lpstr>What is Schedule A?</vt:lpstr>
      <vt:lpstr>Who can provide a Schedule A Letter?</vt:lpstr>
      <vt:lpstr>WRP and Schedule A</vt:lpstr>
      <vt:lpstr>Register at WRP.gov</vt:lpstr>
      <vt:lpstr>Steps to the Student Registration Process </vt:lpstr>
      <vt:lpstr> Required information for the  WRP Application</vt:lpstr>
      <vt:lpstr>Informational Interviews</vt:lpstr>
      <vt:lpstr>How to Prepare for Your Interview</vt:lpstr>
      <vt:lpstr>After the Interview</vt:lpstr>
      <vt:lpstr>How Employers will Contact You</vt:lpstr>
      <vt:lpstr>Questions?</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Recruitment Program</dc:title>
  <dc:creator>Lowder, Tiffany N - ODEP</dc:creator>
  <cp:lastModifiedBy>Caroline Bodnar</cp:lastModifiedBy>
  <cp:revision>128</cp:revision>
  <dcterms:created xsi:type="dcterms:W3CDTF">2020-08-17T19:29:25Z</dcterms:created>
  <dcterms:modified xsi:type="dcterms:W3CDTF">2021-08-18T17:34:30Z</dcterms:modified>
</cp:coreProperties>
</file>