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jgRSJK4DM12JI10KXteXEvgVo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33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457200" y="6019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1"/>
          </p:nvPr>
        </p:nvSpPr>
        <p:spPr>
          <a:xfrm rot="5400000">
            <a:off x="2473771" y="-86867"/>
            <a:ext cx="419645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457200" y="6019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457200" y="6019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457200" y="1929704"/>
            <a:ext cx="8229600" cy="419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57200" y="6019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title"/>
          </p:nvPr>
        </p:nvSpPr>
        <p:spPr>
          <a:xfrm>
            <a:off x="457200" y="6019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457200" y="686117"/>
            <a:ext cx="3008313" cy="108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3575050" y="686118"/>
            <a:ext cx="5111750" cy="544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2"/>
          </p:nvPr>
        </p:nvSpPr>
        <p:spPr>
          <a:xfrm>
            <a:off x="457200" y="1848168"/>
            <a:ext cx="3008313" cy="436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6019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929704"/>
            <a:ext cx="8229600" cy="419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7072563" y="6356350"/>
            <a:ext cx="10948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4" descr="MD-flag-background-ppt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3999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4" descr="UMBC-primary-logo-CMYK-on-black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4287" y="86177"/>
            <a:ext cx="1749252" cy="40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 descr="corner-elemen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19918" y="5615558"/>
            <a:ext cx="1224081" cy="12424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4952"/>
          <a:stretch/>
        </p:blipFill>
        <p:spPr>
          <a:xfrm>
            <a:off x="2262467" y="609600"/>
            <a:ext cx="4542865" cy="298547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143000" y="2746346"/>
            <a:ext cx="7086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Graduate School 101</a:t>
            </a:r>
            <a:endParaRPr/>
          </a:p>
        </p:txBody>
      </p:sp>
      <p:cxnSp>
        <p:nvCxnSpPr>
          <p:cNvPr id="89" name="Google Shape;89;p1"/>
          <p:cNvCxnSpPr/>
          <p:nvPr/>
        </p:nvCxnSpPr>
        <p:spPr>
          <a:xfrm>
            <a:off x="1295400" y="3392677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"/>
          <p:cNvSpPr txBox="1"/>
          <p:nvPr/>
        </p:nvSpPr>
        <p:spPr>
          <a:xfrm>
            <a:off x="1656522" y="3837344"/>
            <a:ext cx="6172200" cy="8309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Navigating the Application Process: So you want to go to  Graduate School?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808922" y="5165743"/>
            <a:ext cx="58674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Jill Barr, J.D., M.Ed.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Vice Provost, Graduate Education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Assistant Dean, Graduate Enrollment Management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2024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Time to Apply</a:t>
            </a:r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 the required tests, GRE/Subject Tests – allow for time to retake the exam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Finalize Personal Statement/Statement of Purpose (consult others, but not AI until final edit)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Request all required official transcripts</a:t>
            </a:r>
            <a:endParaRPr/>
          </a:p>
        </p:txBody>
      </p:sp>
      <p:cxnSp>
        <p:nvCxnSpPr>
          <p:cNvPr id="184" name="Google Shape;184;p10"/>
          <p:cNvCxnSpPr/>
          <p:nvPr/>
        </p:nvCxnSpPr>
        <p:spPr>
          <a:xfrm>
            <a:off x="1066800" y="14478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5" name="Google Shape;185;p10" descr="Image result for ticking cl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494" y="1924896"/>
            <a:ext cx="3545541" cy="354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3483" t="28570" r="14567" b="32143"/>
          <a:stretch/>
        </p:blipFill>
        <p:spPr>
          <a:xfrm>
            <a:off x="7162800" y="5791200"/>
            <a:ext cx="1473699" cy="62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>
            <a:spLocks noGrp="1"/>
          </p:cNvSpPr>
          <p:nvPr>
            <p:ph type="title"/>
          </p:nvPr>
        </p:nvSpPr>
        <p:spPr>
          <a:xfrm>
            <a:off x="457200" y="6019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Time to Apply</a:t>
            </a: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body" idx="1"/>
          </p:nvPr>
        </p:nvSpPr>
        <p:spPr>
          <a:xfrm>
            <a:off x="457200" y="1929704"/>
            <a:ext cx="8229600" cy="419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Apply On-line.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 consistent. Use the same legal name at all times (unless name has changed).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Double check for errors.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Become an informed applicant – speak to the program’s faculty/staff and the mentors with whom you wish to work. </a:t>
            </a:r>
            <a:endParaRPr/>
          </a:p>
        </p:txBody>
      </p:sp>
      <p:cxnSp>
        <p:nvCxnSpPr>
          <p:cNvPr id="193" name="Google Shape;193;p11"/>
          <p:cNvCxnSpPr/>
          <p:nvPr/>
        </p:nvCxnSpPr>
        <p:spPr>
          <a:xfrm>
            <a:off x="1066800" y="16002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4" name="Google Shape;194;p1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83" t="28570" r="14567" b="32143"/>
          <a:stretch/>
        </p:blipFill>
        <p:spPr>
          <a:xfrm>
            <a:off x="7162800" y="5791200"/>
            <a:ext cx="1473699" cy="62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Developing Professionalism: Identify Mentors</a:t>
            </a:r>
            <a:endParaRPr/>
          </a:p>
        </p:txBody>
      </p:sp>
      <p:sp>
        <p:nvSpPr>
          <p:cNvPr id="200" name="Google Shape;200;p12"/>
          <p:cNvSpPr txBox="1">
            <a:spLocks noGrp="1"/>
          </p:cNvSpPr>
          <p:nvPr>
            <p:ph type="body" idx="1"/>
          </p:nvPr>
        </p:nvSpPr>
        <p:spPr>
          <a:xfrm>
            <a:off x="685800" y="19510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mentor can help you to develop a deeper understanding of your chosen field and connect you with others in the field.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Finding potential mentors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Current professors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Authors of scholarly publications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Professors from summer research programs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Supervisors from summer/semester internships/jobs</a:t>
            </a:r>
            <a:endParaRPr/>
          </a:p>
        </p:txBody>
      </p:sp>
      <p:cxnSp>
        <p:nvCxnSpPr>
          <p:cNvPr id="201" name="Google Shape;201;p12"/>
          <p:cNvCxnSpPr/>
          <p:nvPr/>
        </p:nvCxnSpPr>
        <p:spPr>
          <a:xfrm>
            <a:off x="1066800" y="19050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2" name="Google Shape;202;p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83" t="28570" r="14567" b="32143"/>
          <a:stretch/>
        </p:blipFill>
        <p:spPr>
          <a:xfrm>
            <a:off x="7162800" y="5791200"/>
            <a:ext cx="1473699" cy="62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457200" y="6019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In Summary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Find the Right School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Pay Attention to Deadlines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Develop Professionalism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Gain Knowledge of Your Chosen Field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Make it Happen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533400" y="4799745"/>
            <a:ext cx="8077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efficiency and careful planning, the right university will say to you: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1447800" y="5318303"/>
            <a:ext cx="6019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Graduate School!</a:t>
            </a:r>
            <a:endParaRPr/>
          </a:p>
        </p:txBody>
      </p:sp>
      <p:cxnSp>
        <p:nvCxnSpPr>
          <p:cNvPr id="211" name="Google Shape;211;p13"/>
          <p:cNvCxnSpPr/>
          <p:nvPr/>
        </p:nvCxnSpPr>
        <p:spPr>
          <a:xfrm>
            <a:off x="1066800" y="16002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2" name="Google Shape;212;p1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83" t="28570" r="14567" b="32143"/>
          <a:stretch/>
        </p:blipFill>
        <p:spPr>
          <a:xfrm>
            <a:off x="7162800" y="5791200"/>
            <a:ext cx="1473699" cy="62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36570" y="33673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C00000"/>
                </a:solidFill>
              </a:rPr>
              <a:t>Understanding the Process</a:t>
            </a:r>
            <a:endParaRPr/>
          </a:p>
        </p:txBody>
      </p:sp>
      <p:pic>
        <p:nvPicPr>
          <p:cNvPr id="97" name="Google Shape;97;p2" descr="Image result for gea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457318"/>
            <a:ext cx="3352799" cy="313184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562950" y="1892804"/>
            <a:ext cx="2362200" cy="2286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Taking the right standardized Test: GRE, GMAT, LSAT, MCAT, etc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99" name="Google Shape;99;p2" descr="Image result for gea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589" y="4470472"/>
            <a:ext cx="2285998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1364877" y="4691426"/>
            <a:ext cx="1797422" cy="1691691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Applying: Best Fit Schools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01" name="Google Shape;101;p2" descr="Image result for gea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24128">
            <a:off x="2965105" y="3157158"/>
            <a:ext cx="3172530" cy="2792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3359063" y="3516992"/>
            <a:ext cx="2384613" cy="210961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Financial Considerations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03" name="Google Shape;103;p2" descr="Image result for gear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8800" y="1359404"/>
            <a:ext cx="3124200" cy="321239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5943600" y="1740404"/>
            <a:ext cx="2514599" cy="245352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Time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Professionalism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105" name="Google Shape;105;p2"/>
          <p:cNvCxnSpPr/>
          <p:nvPr/>
        </p:nvCxnSpPr>
        <p:spPr>
          <a:xfrm>
            <a:off x="1160470" y="1283204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6" name="Google Shape;106;p2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13483" t="28570" r="14567" b="32143"/>
          <a:stretch/>
        </p:blipFill>
        <p:spPr>
          <a:xfrm>
            <a:off x="7162800" y="5791200"/>
            <a:ext cx="1473699" cy="62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0" y="60092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Standardized Test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066800" y="2185127"/>
            <a:ext cx="6096000" cy="3989700"/>
            <a:chOff x="0" y="37150"/>
            <a:chExt cx="6096000" cy="3989700"/>
          </a:xfrm>
        </p:grpSpPr>
        <p:sp>
          <p:nvSpPr>
            <p:cNvPr id="113" name="Google Shape;113;p3"/>
            <p:cNvSpPr/>
            <p:nvPr/>
          </p:nvSpPr>
          <p:spPr>
            <a:xfrm>
              <a:off x="0" y="37150"/>
              <a:ext cx="6096000" cy="74353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36296" y="73446"/>
              <a:ext cx="6023408" cy="670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Graduate School</a:t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780685"/>
              <a:ext cx="6096000" cy="513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0" y="780685"/>
              <a:ext cx="6096000" cy="513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3525" tIns="39350" rIns="220450" bIns="393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GRE General Test &amp; GRE Subject Test</a:t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0" y="1294045"/>
              <a:ext cx="6096000" cy="74353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36296" y="1330341"/>
              <a:ext cx="6023408" cy="670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School</a:t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0" y="2037580"/>
              <a:ext cx="6096000" cy="1989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0" y="2037580"/>
              <a:ext cx="6096000" cy="1989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3525" tIns="39350" rIns="220450" bIns="393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MCAT – Medical and Dental Schools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GMAT – Business Schools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LSAT – Law Schools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GRE – Accepted by Some Business &amp; Law Schools</a:t>
              </a:r>
              <a:endParaRPr/>
            </a:p>
          </p:txBody>
        </p:sp>
      </p:grpSp>
      <p:cxnSp>
        <p:nvCxnSpPr>
          <p:cNvPr id="121" name="Google Shape;121;p3"/>
          <p:cNvCxnSpPr/>
          <p:nvPr/>
        </p:nvCxnSpPr>
        <p:spPr>
          <a:xfrm>
            <a:off x="647700" y="15240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3"/>
          <p:cNvSpPr txBox="1"/>
          <p:nvPr/>
        </p:nvSpPr>
        <p:spPr>
          <a:xfrm>
            <a:off x="2933700" y="1557191"/>
            <a:ext cx="2209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Required</a:t>
            </a:r>
            <a:endParaRPr/>
          </a:p>
        </p:txBody>
      </p:sp>
      <p:pic>
        <p:nvPicPr>
          <p:cNvPr id="123" name="Google Shape;123;p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83" t="28570" r="14567" b="32143"/>
          <a:stretch/>
        </p:blipFill>
        <p:spPr>
          <a:xfrm>
            <a:off x="7162800" y="5791200"/>
            <a:ext cx="1473699" cy="62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Take Time to Prepare for 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Standardized Tests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457200" y="2598429"/>
            <a:ext cx="8229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Campus based prep courses 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Commercial preparation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Software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533400" y="4960629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Preparation in advance will result in a better score.</a:t>
            </a:r>
            <a:endParaRPr/>
          </a:p>
        </p:txBody>
      </p:sp>
      <p:cxnSp>
        <p:nvCxnSpPr>
          <p:cNvPr id="131" name="Google Shape;131;p4"/>
          <p:cNvCxnSpPr/>
          <p:nvPr/>
        </p:nvCxnSpPr>
        <p:spPr>
          <a:xfrm>
            <a:off x="1181100" y="2293629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2" name="Google Shape;132;p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83" t="28570" r="14567" b="32143"/>
          <a:stretch/>
        </p:blipFill>
        <p:spPr>
          <a:xfrm>
            <a:off x="7162800" y="5791200"/>
            <a:ext cx="1473699" cy="62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C00000"/>
                </a:solidFill>
              </a:rPr>
              <a:t>What Program? What School?</a:t>
            </a:r>
            <a:endParaRPr/>
          </a:p>
        </p:txBody>
      </p:sp>
      <p:pic>
        <p:nvPicPr>
          <p:cNvPr id="138" name="Google Shape;138;p5" descr="Image result for red question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714115"/>
            <a:ext cx="2169272" cy="2169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3048000" y="2013922"/>
            <a:ext cx="5715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subject(s) do you enjoy?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skills?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goals?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you want to live?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1676400" y="3810000"/>
            <a:ext cx="6400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Learn More: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(individual schools as well as career related)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counseling (check out your schools’ center)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Journals/Conferences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1066800" y="5257800"/>
            <a:ext cx="7315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 professionals who are working in the field you are considering.</a:t>
            </a:r>
            <a:endParaRPr/>
          </a:p>
        </p:txBody>
      </p:sp>
      <p:cxnSp>
        <p:nvCxnSpPr>
          <p:cNvPr id="142" name="Google Shape;142;p5"/>
          <p:cNvCxnSpPr/>
          <p:nvPr/>
        </p:nvCxnSpPr>
        <p:spPr>
          <a:xfrm>
            <a:off x="1143000" y="16002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3" name="Google Shape;143;p5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3483" t="28570" r="14567" b="32143"/>
          <a:stretch/>
        </p:blipFill>
        <p:spPr>
          <a:xfrm>
            <a:off x="7162800" y="5791200"/>
            <a:ext cx="1473699" cy="62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What Program? What School?</a:t>
            </a:r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Compile a primary list of institutions; consider costs quality of program, and funding options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Maintain an activity log or calendar to stay on track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Create professional email addresses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Enhance and update resume with information on summer internships, scholarly papers, research experience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Remove any social media info that is unprofessional</a:t>
            </a:r>
            <a:endParaRPr/>
          </a:p>
        </p:txBody>
      </p:sp>
      <p:cxnSp>
        <p:nvCxnSpPr>
          <p:cNvPr id="150" name="Google Shape;150;p6"/>
          <p:cNvCxnSpPr/>
          <p:nvPr/>
        </p:nvCxnSpPr>
        <p:spPr>
          <a:xfrm>
            <a:off x="990600" y="1447800"/>
            <a:ext cx="7315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1" name="Google Shape;151;p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83" t="28570" r="14567" b="32143"/>
          <a:stretch/>
        </p:blipFill>
        <p:spPr>
          <a:xfrm>
            <a:off x="7162800" y="5791200"/>
            <a:ext cx="1473699" cy="62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C00000"/>
                </a:solidFill>
              </a:rPr>
              <a:t>What Program? What School?</a:t>
            </a:r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4038600" y="2057400"/>
            <a:ext cx="4267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Consult Faculty as Recommenders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 i="1"/>
              <a:t>ASK:</a:t>
            </a:r>
            <a:r>
              <a:rPr lang="en-US" b="1" i="1">
                <a:solidFill>
                  <a:srgbClr val="C00000"/>
                </a:solidFill>
              </a:rPr>
              <a:t> Will you be able to give me a strong recommendation for Graduate School?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Make appointments with Recommenders and Advisors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Discuss your initial list of schools with them</a:t>
            </a:r>
            <a:endParaRPr/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976" y="2610943"/>
            <a:ext cx="3352800" cy="378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838200" y="1371600"/>
            <a:ext cx="8001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 to Take In the Year Before Entering the Program:</a:t>
            </a:r>
            <a:endParaRPr/>
          </a:p>
        </p:txBody>
      </p:sp>
      <p:cxnSp>
        <p:nvCxnSpPr>
          <p:cNvPr id="160" name="Google Shape;160;p7"/>
          <p:cNvCxnSpPr/>
          <p:nvPr/>
        </p:nvCxnSpPr>
        <p:spPr>
          <a:xfrm>
            <a:off x="979394" y="12954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1" name="Google Shape;161;p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3483" t="28570" r="14567" b="32143"/>
          <a:stretch/>
        </p:blipFill>
        <p:spPr>
          <a:xfrm>
            <a:off x="7315200" y="5855502"/>
            <a:ext cx="1321299" cy="557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457200" y="75437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Before Meeting the Recommender, Help Them Help you</a:t>
            </a:r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Request unofficial copy of your transcript to give to your recommender.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Use the career center for resume assistance and resource materials.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Write a small summary of your activities.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Share your </a:t>
            </a:r>
            <a:r>
              <a:rPr lang="en-US" i="1"/>
              <a:t>personal</a:t>
            </a:r>
            <a:r>
              <a:rPr lang="en-US"/>
              <a:t> statement and your resume with your reviewer.</a:t>
            </a:r>
            <a:endParaRPr/>
          </a:p>
        </p:txBody>
      </p:sp>
      <p:cxnSp>
        <p:nvCxnSpPr>
          <p:cNvPr id="168" name="Google Shape;168;p8"/>
          <p:cNvCxnSpPr/>
          <p:nvPr/>
        </p:nvCxnSpPr>
        <p:spPr>
          <a:xfrm>
            <a:off x="1066800" y="20574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9" name="Google Shape;169;p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83" t="28570" r="14567" b="32143"/>
          <a:stretch/>
        </p:blipFill>
        <p:spPr>
          <a:xfrm>
            <a:off x="7162800" y="5791200"/>
            <a:ext cx="1473699" cy="62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457200" y="7543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Before Meeting the Recommender, Help Them Help you</a:t>
            </a:r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body" idx="1"/>
          </p:nvPr>
        </p:nvSpPr>
        <p:spPr>
          <a:xfrm>
            <a:off x="533400" y="2209799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List the names of the institutions with the dates by which you would like recommendations emailed or uploaded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Share your resume/CV and personal statement to your recommender.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Send a reminder email several days in advance.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cxnSp>
        <p:nvCxnSpPr>
          <p:cNvPr id="176" name="Google Shape;176;p9"/>
          <p:cNvCxnSpPr/>
          <p:nvPr/>
        </p:nvCxnSpPr>
        <p:spPr>
          <a:xfrm>
            <a:off x="1143000" y="2057400"/>
            <a:ext cx="67818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7" name="Google Shape;177;p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83" t="28570" r="14567" b="32143"/>
          <a:stretch/>
        </p:blipFill>
        <p:spPr>
          <a:xfrm>
            <a:off x="7162800" y="5791200"/>
            <a:ext cx="1473699" cy="62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MBC-powerpoint-presentation-4-3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On-screen Show (4:3)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UMBC-powerpoint-presentation-4-3 (1)</vt:lpstr>
      <vt:lpstr>PowerPoint Presentation</vt:lpstr>
      <vt:lpstr>Understanding the Process</vt:lpstr>
      <vt:lpstr>Standardized Test</vt:lpstr>
      <vt:lpstr>Take Time to Prepare for  Standardized Tests</vt:lpstr>
      <vt:lpstr>What Program? What School?</vt:lpstr>
      <vt:lpstr>What Program? What School?</vt:lpstr>
      <vt:lpstr>What Program? What School?</vt:lpstr>
      <vt:lpstr>Before Meeting the Recommender, Help Them Help you</vt:lpstr>
      <vt:lpstr>Before Meeting the Recommender, Help Them Help you</vt:lpstr>
      <vt:lpstr>Time to Apply</vt:lpstr>
      <vt:lpstr>Time to Apply</vt:lpstr>
      <vt:lpstr>Developing Professionalism: Identify Mentors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 F. Curtis</dc:creator>
  <cp:lastModifiedBy>Christine Routzahn</cp:lastModifiedBy>
  <cp:revision>2</cp:revision>
  <dcterms:created xsi:type="dcterms:W3CDTF">2016-10-20T14:26:50Z</dcterms:created>
  <dcterms:modified xsi:type="dcterms:W3CDTF">2024-10-13T01:39:52Z</dcterms:modified>
</cp:coreProperties>
</file>