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7" r:id="rId4"/>
  </p:sldMasterIdLst>
  <p:sldIdLst>
    <p:sldId id="256" r:id="rId5"/>
    <p:sldId id="262" r:id="rId6"/>
    <p:sldId id="263" r:id="rId7"/>
    <p:sldId id="264"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11/4/2019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5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11/4/2019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bouquet of flowers">
            <a:extLst>
              <a:ext uri="{FF2B5EF4-FFF2-40B4-BE49-F238E27FC236}">
                <a16:creationId xmlns:a16="http://schemas.microsoft.com/office/drawing/2014/main" id="{718EB7F9-40D1-422D-8A3D-8DE631B08A57}"/>
              </a:ext>
            </a:extLst>
          </p:cNvPr>
          <p:cNvPicPr>
            <a:picLocks noChangeAspect="1"/>
          </p:cNvPicPr>
          <p:nvPr/>
        </p:nvPicPr>
        <p:blipFill rotWithShape="1">
          <a:blip r:embed="rId2"/>
          <a:srcRect t="7813" b="7813"/>
          <a:stretch/>
        </p:blipFill>
        <p:spPr>
          <a:xfrm>
            <a:off x="-3176" y="10"/>
            <a:ext cx="12192000" cy="6857991"/>
          </a:xfrm>
          <a:prstGeom prst="rect">
            <a:avLst/>
          </a:prstGeom>
        </p:spPr>
      </p:pic>
      <p:sp>
        <p:nvSpPr>
          <p:cNvPr id="110" name="Rectangle 10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8F08EB-495B-4F59-9AE0-81E72B1F1640}"/>
              </a:ext>
            </a:extLst>
          </p:cNvPr>
          <p:cNvSpPr>
            <a:spLocks noGrp="1"/>
          </p:cNvSpPr>
          <p:nvPr>
            <p:ph type="ctrTitle"/>
          </p:nvPr>
        </p:nvSpPr>
        <p:spPr>
          <a:xfrm>
            <a:off x="680322" y="4402667"/>
            <a:ext cx="8133478" cy="940240"/>
          </a:xfrm>
        </p:spPr>
        <p:txBody>
          <a:bodyPr>
            <a:normAutofit fontScale="90000"/>
          </a:bodyPr>
          <a:lstStyle/>
          <a:p>
            <a:r>
              <a:rPr lang="en-US" sz="4800" dirty="0"/>
              <a:t>Biology Council of Majors GBM</a:t>
            </a:r>
            <a:endParaRPr lang="ru-RU" sz="4800" dirty="0"/>
          </a:p>
        </p:txBody>
      </p:sp>
      <p:sp>
        <p:nvSpPr>
          <p:cNvPr id="3" name="Subtitle 2">
            <a:extLst>
              <a:ext uri="{FF2B5EF4-FFF2-40B4-BE49-F238E27FC236}">
                <a16:creationId xmlns:a16="http://schemas.microsoft.com/office/drawing/2014/main" id="{973B736C-9A72-4014-8CFF-9DFDB6F30F3C}"/>
              </a:ext>
            </a:extLst>
          </p:cNvPr>
          <p:cNvSpPr>
            <a:spLocks noGrp="1"/>
          </p:cNvSpPr>
          <p:nvPr>
            <p:ph type="subTitle" idx="1"/>
          </p:nvPr>
        </p:nvSpPr>
        <p:spPr>
          <a:xfrm>
            <a:off x="680322" y="5342302"/>
            <a:ext cx="8133478" cy="406566"/>
          </a:xfrm>
        </p:spPr>
        <p:txBody>
          <a:bodyPr>
            <a:normAutofit/>
          </a:bodyPr>
          <a:lstStyle/>
          <a:p>
            <a:r>
              <a:rPr lang="en-US" sz="1800" dirty="0"/>
              <a:t>11/4/19</a:t>
            </a:r>
            <a:endParaRPr lang="ru-RU" sz="1800" dirty="0"/>
          </a:p>
        </p:txBody>
      </p:sp>
      <p:sp>
        <p:nvSpPr>
          <p:cNvPr id="112" name="Rectangle 1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794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305E-179E-4674-81E6-53E58F24EFDA}"/>
              </a:ext>
            </a:extLst>
          </p:cNvPr>
          <p:cNvSpPr>
            <a:spLocks noGrp="1"/>
          </p:cNvSpPr>
          <p:nvPr>
            <p:ph type="title"/>
          </p:nvPr>
        </p:nvSpPr>
        <p:spPr>
          <a:xfrm>
            <a:off x="1028700" y="753228"/>
            <a:ext cx="9303582" cy="1080938"/>
          </a:xfrm>
        </p:spPr>
        <p:txBody>
          <a:bodyPr/>
          <a:lstStyle/>
          <a:p>
            <a:pPr algn="ctr"/>
            <a:r>
              <a:rPr lang="en-US" dirty="0" err="1"/>
              <a:t>BioEthics</a:t>
            </a:r>
            <a:r>
              <a:rPr lang="en-US" dirty="0"/>
              <a:t> Debate: Antibiotic Resistance Nov. 12, 7-9pm in Skylight Room in Commons</a:t>
            </a:r>
          </a:p>
        </p:txBody>
      </p:sp>
      <p:sp>
        <p:nvSpPr>
          <p:cNvPr id="9" name="Content Placeholder 8">
            <a:extLst>
              <a:ext uri="{FF2B5EF4-FFF2-40B4-BE49-F238E27FC236}">
                <a16:creationId xmlns:a16="http://schemas.microsoft.com/office/drawing/2014/main" id="{0E252482-8117-4B84-9A18-5294299A91CE}"/>
              </a:ext>
            </a:extLst>
          </p:cNvPr>
          <p:cNvSpPr>
            <a:spLocks noGrp="1"/>
          </p:cNvSpPr>
          <p:nvPr>
            <p:ph idx="1"/>
          </p:nvPr>
        </p:nvSpPr>
        <p:spPr/>
        <p:txBody>
          <a:bodyPr>
            <a:normAutofit fontScale="85000" lnSpcReduction="20000"/>
          </a:bodyPr>
          <a:lstStyle/>
          <a:p>
            <a:r>
              <a:rPr lang="en-US" dirty="0"/>
              <a:t>Dr. Jennifer Johnson is a Professor at the University of Maryland School of Medicine, Departments of Pathology, Epidemiology and Public Health as well as Microbiology and Immunology. She is also the Director of the Clinical Microbiology and Virology Laboratories at the University of Maryland Medical Center. She is a Diplomate of the American Board of Medical Microbiology and has expertise in the diagnosis of infectious disease. Her research focuses on the detection, transmission, and control of antimicrobial resistant organisms.</a:t>
            </a:r>
          </a:p>
          <a:p>
            <a:r>
              <a:rPr lang="en-US" dirty="0"/>
              <a:t>Dr. Ana Rule is a Professor at the Johns Hopkins Bloomberg School of Public Health, Department of Environmental Health and Engineering. She is also affiliated with the Johns Hopkins Education and Research Center for Occupational Safety and Health and the Particulate Matter Research Center. Her research focuses on the effects of exposure to biological aerosols and its relationship to antibiotic resistance development. </a:t>
            </a:r>
          </a:p>
          <a:p>
            <a:r>
              <a:rPr lang="en-US" dirty="0"/>
              <a:t>Pizza will be provided! </a:t>
            </a:r>
          </a:p>
          <a:p>
            <a:endParaRPr lang="en-US" dirty="0"/>
          </a:p>
        </p:txBody>
      </p:sp>
    </p:spTree>
    <p:extLst>
      <p:ext uri="{BB962C8B-B14F-4D97-AF65-F5344CB8AC3E}">
        <p14:creationId xmlns:p14="http://schemas.microsoft.com/office/powerpoint/2010/main" val="576513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317B-86A9-4194-B494-F3B6B8D41B10}"/>
              </a:ext>
            </a:extLst>
          </p:cNvPr>
          <p:cNvSpPr>
            <a:spLocks noGrp="1"/>
          </p:cNvSpPr>
          <p:nvPr>
            <p:ph type="title"/>
          </p:nvPr>
        </p:nvSpPr>
        <p:spPr/>
        <p:txBody>
          <a:bodyPr/>
          <a:lstStyle/>
          <a:p>
            <a:r>
              <a:rPr lang="en-US" dirty="0"/>
              <a:t>Christmas Families</a:t>
            </a:r>
          </a:p>
        </p:txBody>
      </p:sp>
      <p:pic>
        <p:nvPicPr>
          <p:cNvPr id="4" name="Content Placeholder 3">
            <a:extLst>
              <a:ext uri="{FF2B5EF4-FFF2-40B4-BE49-F238E27FC236}">
                <a16:creationId xmlns:a16="http://schemas.microsoft.com/office/drawing/2014/main" id="{69BB8E53-84FC-4CC0-8285-B28A02352A0F}"/>
              </a:ext>
            </a:extLst>
          </p:cNvPr>
          <p:cNvPicPr>
            <a:picLocks noGrp="1" noChangeAspect="1"/>
          </p:cNvPicPr>
          <p:nvPr>
            <p:ph idx="1"/>
          </p:nvPr>
        </p:nvPicPr>
        <p:blipFill>
          <a:blip r:embed="rId2"/>
          <a:stretch>
            <a:fillRect/>
          </a:stretch>
        </p:blipFill>
        <p:spPr>
          <a:xfrm>
            <a:off x="4461084" y="2756452"/>
            <a:ext cx="7142641" cy="3598863"/>
          </a:xfrm>
          <a:prstGeom prst="rect">
            <a:avLst/>
          </a:prstGeom>
        </p:spPr>
      </p:pic>
      <p:sp>
        <p:nvSpPr>
          <p:cNvPr id="5" name="TextBox 4">
            <a:extLst>
              <a:ext uri="{FF2B5EF4-FFF2-40B4-BE49-F238E27FC236}">
                <a16:creationId xmlns:a16="http://schemas.microsoft.com/office/drawing/2014/main" id="{AAB43699-7496-4772-989D-BA5FA7376153}"/>
              </a:ext>
            </a:extLst>
          </p:cNvPr>
          <p:cNvSpPr txBox="1"/>
          <p:nvPr/>
        </p:nvSpPr>
        <p:spPr>
          <a:xfrm>
            <a:off x="410817" y="2756452"/>
            <a:ext cx="343231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Please consider donating an item (clothes, shoes, toys) for our Christmas family this year.</a:t>
            </a:r>
          </a:p>
          <a:p>
            <a:pPr marL="285750" indent="-285750">
              <a:buFont typeface="Arial" panose="020B0604020202020204" pitchFamily="34" charset="0"/>
              <a:buChar char="•"/>
            </a:pPr>
            <a:r>
              <a:rPr lang="en-US" dirty="0"/>
              <a:t>A sign up will be sent out later this week.</a:t>
            </a:r>
          </a:p>
          <a:p>
            <a:pPr marL="285750" indent="-285750">
              <a:buFont typeface="Arial" panose="020B0604020202020204" pitchFamily="34" charset="0"/>
              <a:buChar char="•"/>
            </a:pPr>
            <a:r>
              <a:rPr lang="en-US" dirty="0"/>
              <a:t>If you are interested in collaborating/paying for a gift with someone else, let us know.</a:t>
            </a:r>
          </a:p>
        </p:txBody>
      </p:sp>
    </p:spTree>
    <p:extLst>
      <p:ext uri="{BB962C8B-B14F-4D97-AF65-F5344CB8AC3E}">
        <p14:creationId xmlns:p14="http://schemas.microsoft.com/office/powerpoint/2010/main" val="89591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D725-866D-46F8-A6E8-4FF53A4BA4B8}"/>
              </a:ext>
            </a:extLst>
          </p:cNvPr>
          <p:cNvSpPr>
            <a:spLocks noGrp="1"/>
          </p:cNvSpPr>
          <p:nvPr>
            <p:ph type="title"/>
          </p:nvPr>
        </p:nvSpPr>
        <p:spPr/>
        <p:txBody>
          <a:bodyPr/>
          <a:lstStyle/>
          <a:p>
            <a:r>
              <a:rPr lang="en-US" dirty="0"/>
              <a:t>Possible Lab Event for Next Semester</a:t>
            </a:r>
          </a:p>
        </p:txBody>
      </p:sp>
      <p:sp>
        <p:nvSpPr>
          <p:cNvPr id="3" name="Content Placeholder 2">
            <a:extLst>
              <a:ext uri="{FF2B5EF4-FFF2-40B4-BE49-F238E27FC236}">
                <a16:creationId xmlns:a16="http://schemas.microsoft.com/office/drawing/2014/main" id="{804FB3BE-E37C-416F-AF8C-606C952ACA89}"/>
              </a:ext>
            </a:extLst>
          </p:cNvPr>
          <p:cNvSpPr>
            <a:spLocks noGrp="1"/>
          </p:cNvSpPr>
          <p:nvPr>
            <p:ph idx="1"/>
          </p:nvPr>
        </p:nvSpPr>
        <p:spPr/>
        <p:txBody>
          <a:bodyPr/>
          <a:lstStyle/>
          <a:p>
            <a:r>
              <a:rPr lang="en-US" dirty="0"/>
              <a:t>Dr. Wagner is willing to host an open lab next semester for </a:t>
            </a:r>
            <a:r>
              <a:rPr lang="en-US" dirty="0" err="1"/>
              <a:t>BioCOM</a:t>
            </a:r>
            <a:r>
              <a:rPr lang="en-US" dirty="0"/>
              <a:t> so you can learn valuable lab skills before you go into a lab or lab class.</a:t>
            </a:r>
          </a:p>
          <a:p>
            <a:r>
              <a:rPr lang="en-US" dirty="0"/>
              <a:t>Probably will be a Monday afternoon in early March.</a:t>
            </a:r>
          </a:p>
          <a:p>
            <a:r>
              <a:rPr lang="en-US" dirty="0"/>
              <a:t>Will send out an interest form when everyone has finished signing up for classes for next semester.</a:t>
            </a:r>
          </a:p>
        </p:txBody>
      </p:sp>
    </p:spTree>
    <p:extLst>
      <p:ext uri="{BB962C8B-B14F-4D97-AF65-F5344CB8AC3E}">
        <p14:creationId xmlns:p14="http://schemas.microsoft.com/office/powerpoint/2010/main" val="47153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ECF6E53-BD29-4C0D-9AD3-3E1708826A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a16="http://schemas.microsoft.com/office/drawing/2014/main" id="{353D341A-76E2-4E18-9186-A23AB8AF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AADD72CF-72AC-41C3-AC1A-1C864D3110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29" name="Rectangle 28">
            <a:extLst>
              <a:ext uri="{FF2B5EF4-FFF2-40B4-BE49-F238E27FC236}">
                <a16:creationId xmlns:a16="http://schemas.microsoft.com/office/drawing/2014/main" id="{51B680D3-33DA-4AED-8452-A96B49AAA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41B0847-8314-49E9-A34A-F9CFC543C552}"/>
              </a:ext>
            </a:extLst>
          </p:cNvPr>
          <p:cNvSpPr>
            <a:spLocks noGrp="1"/>
          </p:cNvSpPr>
          <p:nvPr>
            <p:ph type="ctrTitle"/>
          </p:nvPr>
        </p:nvSpPr>
        <p:spPr>
          <a:xfrm>
            <a:off x="680322" y="4697248"/>
            <a:ext cx="8133478" cy="940240"/>
          </a:xfrm>
        </p:spPr>
        <p:txBody>
          <a:bodyPr>
            <a:normAutofit/>
          </a:bodyPr>
          <a:lstStyle/>
          <a:p>
            <a:r>
              <a:rPr lang="en-US" sz="4800" dirty="0"/>
              <a:t>Now for our speakers!</a:t>
            </a:r>
            <a:endParaRPr lang="ru-RU" sz="4800" dirty="0"/>
          </a:p>
        </p:txBody>
      </p:sp>
      <p:pic>
        <p:nvPicPr>
          <p:cNvPr id="5" name="Picture 4" descr="open window with vine of flowers just outside">
            <a:extLst>
              <a:ext uri="{FF2B5EF4-FFF2-40B4-BE49-F238E27FC236}">
                <a16:creationId xmlns:a16="http://schemas.microsoft.com/office/drawing/2014/main" id="{08C3D6AC-AE28-4838-90FB-862C51653151}"/>
              </a:ext>
            </a:extLst>
          </p:cNvPr>
          <p:cNvPicPr>
            <a:picLocks noChangeAspect="1"/>
          </p:cNvPicPr>
          <p:nvPr/>
        </p:nvPicPr>
        <p:blipFill rotWithShape="1">
          <a:blip r:embed="rId3">
            <a:extLst>
              <a:ext uri="{28A0092B-C50C-407E-A947-70E740481C1C}">
                <a14:useLocalDpi xmlns:a14="http://schemas.microsoft.com/office/drawing/2010/main"/>
              </a:ext>
            </a:extLst>
          </a:blip>
          <a:srcRect l="-21"/>
          <a:stretch/>
        </p:blipFill>
        <p:spPr>
          <a:xfrm>
            <a:off x="20" y="10"/>
            <a:ext cx="8966180" cy="4198928"/>
          </a:xfrm>
          <a:prstGeom prst="rect">
            <a:avLst/>
          </a:prstGeom>
          <a:ln>
            <a:noFill/>
          </a:ln>
          <a:effectLst>
            <a:outerShdw blurRad="76200" dist="63500" dir="5040000" algn="tl" rotWithShape="0">
              <a:srgbClr val="000000">
                <a:alpha val="41000"/>
              </a:srgbClr>
            </a:outerShdw>
          </a:effectLst>
        </p:spPr>
      </p:pic>
      <p:sp>
        <p:nvSpPr>
          <p:cNvPr id="31" name="Rectangle 30">
            <a:extLst>
              <a:ext uri="{FF2B5EF4-FFF2-40B4-BE49-F238E27FC236}">
                <a16:creationId xmlns:a16="http://schemas.microsoft.com/office/drawing/2014/main" id="{AB854EE0-7215-4BC8-8518-42D6DB20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2170F728-C2F1-46CE-BA22-F8F0CDF9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12791CF-354A-4144-A3C0-4AC897843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901365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577A7C-4CD3-4359-B43D-66A3E46B4B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FBB1CD-381B-4DFA-98A0-1F71FA7667E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637C6FF-FF1A-4316-99DA-77F73B84B0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City Berlin design</Template>
  <TotalTime>0</TotalTime>
  <Words>214</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Trebuchet MS</vt:lpstr>
      <vt:lpstr>Berlin</vt:lpstr>
      <vt:lpstr>Biology Council of Majors GBM</vt:lpstr>
      <vt:lpstr>BioEthics Debate: Antibiotic Resistance Nov. 12, 7-9pm in Skylight Room in Commons</vt:lpstr>
      <vt:lpstr>Christmas Families</vt:lpstr>
      <vt:lpstr>Possible Lab Event for Next Semester</vt:lpstr>
      <vt:lpstr>Now for our speakers!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2019-11-04T14:03:29Z</dcterms:created>
  <dcterms:modified xsi:type="dcterms:W3CDTF">2019-11-05T14:42:35Z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