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9" r:id="rId4"/>
    <p:sldId id="260" r:id="rId5"/>
    <p:sldId id="258" r:id="rId6"/>
    <p:sldId id="275" r:id="rId7"/>
    <p:sldId id="276" r:id="rId8"/>
    <p:sldId id="261" r:id="rId9"/>
    <p:sldId id="273" r:id="rId10"/>
    <p:sldId id="262" r:id="rId11"/>
    <p:sldId id="264" r:id="rId12"/>
    <p:sldId id="265" r:id="rId13"/>
    <p:sldId id="266" r:id="rId14"/>
    <p:sldId id="267" r:id="rId15"/>
    <p:sldId id="268" r:id="rId16"/>
    <p:sldId id="270" r:id="rId17"/>
    <p:sldId id="272" r:id="rId18"/>
    <p:sldId id="271"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72" autoAdjust="0"/>
    <p:restoredTop sz="94660"/>
  </p:normalViewPr>
  <p:slideViewPr>
    <p:cSldViewPr>
      <p:cViewPr>
        <p:scale>
          <a:sx n="63" d="100"/>
          <a:sy n="63" d="100"/>
        </p:scale>
        <p:origin x="-2148" y="-6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7F673CB-46C5-459B-913B-D65C53E92792}"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5CC9F-FFDD-4B8B-8E21-E8BF445A64EE}"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F673CB-46C5-459B-913B-D65C53E92792}"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5CC9F-FFDD-4B8B-8E21-E8BF445A64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F673CB-46C5-459B-913B-D65C53E92792}"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5CC9F-FFDD-4B8B-8E21-E8BF445A64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F673CB-46C5-459B-913B-D65C53E92792}" type="datetimeFigureOut">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5CC9F-FFDD-4B8B-8E21-E8BF445A64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7F673CB-46C5-459B-913B-D65C53E92792}" type="datetimeFigureOut">
              <a:rPr lang="en-US" smtClean="0"/>
              <a:pPr/>
              <a:t>12/5/2012</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D275CC9F-FFDD-4B8B-8E21-E8BF445A64E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F673CB-46C5-459B-913B-D65C53E92792}"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5CC9F-FFDD-4B8B-8E21-E8BF445A64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F673CB-46C5-459B-913B-D65C53E92792}" type="datetimeFigureOut">
              <a:rPr lang="en-US" smtClean="0"/>
              <a:pPr/>
              <a:t>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5CC9F-FFDD-4B8B-8E21-E8BF445A64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F673CB-46C5-459B-913B-D65C53E92792}" type="datetimeFigureOut">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5CC9F-FFDD-4B8B-8E21-E8BF445A64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F673CB-46C5-459B-913B-D65C53E92792}" type="datetimeFigureOut">
              <a:rPr lang="en-US" smtClean="0"/>
              <a:pPr/>
              <a:t>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5CC9F-FFDD-4B8B-8E21-E8BF445A64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F673CB-46C5-459B-913B-D65C53E92792}"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5CC9F-FFDD-4B8B-8E21-E8BF445A64EE}"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7F673CB-46C5-459B-913B-D65C53E92792}" type="datetimeFigureOut">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5CC9F-FFDD-4B8B-8E21-E8BF445A64EE}"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17F673CB-46C5-459B-913B-D65C53E92792}" type="datetimeFigureOut">
              <a:rPr lang="en-US" smtClean="0"/>
              <a:pPr/>
              <a:t>12/5/2012</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275CC9F-FFDD-4B8B-8E21-E8BF445A64E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image" Target="../media/image3.pn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1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7.jpeg"/><Relationship Id="rId7"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Hannah’s Ramps</a:t>
            </a:r>
            <a:endParaRPr lang="en-US" dirty="0"/>
          </a:p>
        </p:txBody>
      </p:sp>
      <p:sp>
        <p:nvSpPr>
          <p:cNvPr id="3" name="Subtitle 2"/>
          <p:cNvSpPr>
            <a:spLocks noGrp="1"/>
          </p:cNvSpPr>
          <p:nvPr>
            <p:ph type="subTitle" idx="1"/>
          </p:nvPr>
        </p:nvSpPr>
        <p:spPr/>
        <p:txBody>
          <a:bodyPr>
            <a:normAutofit/>
          </a:bodyPr>
          <a:lstStyle/>
          <a:p>
            <a:r>
              <a:rPr lang="en-US" dirty="0" smtClean="0"/>
              <a:t>Progress Report: Phase One</a:t>
            </a:r>
          </a:p>
          <a:p>
            <a:r>
              <a:rPr lang="en-US" dirty="0" smtClean="0"/>
              <a:t>December 2012</a:t>
            </a:r>
            <a:endParaRPr lang="en-US" dirty="0"/>
          </a:p>
        </p:txBody>
      </p:sp>
      <p:grpSp>
        <p:nvGrpSpPr>
          <p:cNvPr id="10" name="Group 9"/>
          <p:cNvGrpSpPr/>
          <p:nvPr/>
        </p:nvGrpSpPr>
        <p:grpSpPr>
          <a:xfrm>
            <a:off x="-15850" y="5537042"/>
            <a:ext cx="9144000" cy="1320957"/>
            <a:chOff x="-15850" y="5537042"/>
            <a:chExt cx="9144000" cy="1320957"/>
          </a:xfrm>
        </p:grpSpPr>
        <p:sp>
          <p:nvSpPr>
            <p:cNvPr id="7" name="Rectangle 6"/>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Tree>
    <p:extLst>
      <p:ext uri="{BB962C8B-B14F-4D97-AF65-F5344CB8AC3E}">
        <p14:creationId xmlns:p14="http://schemas.microsoft.com/office/powerpoint/2010/main" val="2431614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Peg Below.JPG"/>
          <p:cNvPicPr>
            <a:picLocks noChangeAspect="1"/>
          </p:cNvPicPr>
          <p:nvPr/>
        </p:nvPicPr>
        <p:blipFill>
          <a:blip r:embed="rId2" cstate="print"/>
          <a:srcRect l="11045" r="8487"/>
          <a:stretch>
            <a:fillRect/>
          </a:stretch>
        </p:blipFill>
        <p:spPr>
          <a:xfrm>
            <a:off x="381000" y="990600"/>
            <a:ext cx="4441372" cy="3429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7" name="Picture 16" descr="Hook.JPG"/>
          <p:cNvPicPr>
            <a:picLocks noChangeAspect="1"/>
          </p:cNvPicPr>
          <p:nvPr/>
        </p:nvPicPr>
        <p:blipFill>
          <a:blip r:embed="rId3" cstate="print">
            <a:lum contrast="10000"/>
          </a:blip>
          <a:srcRect l="22109" r="17580"/>
          <a:stretch>
            <a:fillRect/>
          </a:stretch>
        </p:blipFill>
        <p:spPr>
          <a:xfrm>
            <a:off x="4953000" y="304800"/>
            <a:ext cx="3962400" cy="36052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Title 1"/>
          <p:cNvSpPr>
            <a:spLocks noGrp="1"/>
          </p:cNvSpPr>
          <p:nvPr>
            <p:ph type="title"/>
          </p:nvPr>
        </p:nvSpPr>
        <p:spPr>
          <a:xfrm>
            <a:off x="304800" y="228600"/>
            <a:ext cx="5181600" cy="655638"/>
          </a:xfrm>
        </p:spPr>
        <p:txBody>
          <a:bodyPr/>
          <a:lstStyle/>
          <a:p>
            <a:r>
              <a:rPr lang="en-US" dirty="0" smtClean="0"/>
              <a:t>Ramp Mount Designs</a:t>
            </a:r>
            <a:endParaRPr lang="en-US" dirty="0"/>
          </a:p>
        </p:txBody>
      </p:sp>
      <p:sp>
        <p:nvSpPr>
          <p:cNvPr id="18" name="Content Placeholder 2"/>
          <p:cNvSpPr>
            <a:spLocks noGrp="1"/>
          </p:cNvSpPr>
          <p:nvPr>
            <p:ph idx="1"/>
          </p:nvPr>
        </p:nvSpPr>
        <p:spPr>
          <a:xfrm>
            <a:off x="5486400" y="457200"/>
            <a:ext cx="3657600" cy="761999"/>
          </a:xfrm>
        </p:spPr>
        <p:txBody>
          <a:bodyPr/>
          <a:lstStyle/>
          <a:p>
            <a:pPr>
              <a:buNone/>
            </a:pPr>
            <a:r>
              <a:rPr lang="en-US" dirty="0" smtClean="0"/>
              <a:t>Hook and Sleeve Design</a:t>
            </a:r>
          </a:p>
        </p:txBody>
      </p:sp>
      <p:grpSp>
        <p:nvGrpSpPr>
          <p:cNvPr id="15" name="Group 14"/>
          <p:cNvGrpSpPr/>
          <p:nvPr/>
        </p:nvGrpSpPr>
        <p:grpSpPr>
          <a:xfrm>
            <a:off x="4038600" y="2971800"/>
            <a:ext cx="4343400" cy="3193544"/>
            <a:chOff x="3048000" y="2971800"/>
            <a:chExt cx="4343400" cy="3193544"/>
          </a:xfrm>
        </p:grpSpPr>
        <p:pic>
          <p:nvPicPr>
            <p:cNvPr id="16" name="Picture 15" descr="Brackets.JPG"/>
            <p:cNvPicPr>
              <a:picLocks noChangeAspect="1"/>
            </p:cNvPicPr>
            <p:nvPr/>
          </p:nvPicPr>
          <p:blipFill>
            <a:blip r:embed="rId4" cstate="print">
              <a:lum contrast="10000"/>
            </a:blip>
            <a:srcRect l="9601" r="12455"/>
            <a:stretch>
              <a:fillRect/>
            </a:stretch>
          </p:blipFill>
          <p:spPr>
            <a:xfrm>
              <a:off x="3048000" y="2971800"/>
              <a:ext cx="4343400" cy="31935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0" name="Content Placeholder 2"/>
            <p:cNvSpPr txBox="1">
              <a:spLocks/>
            </p:cNvSpPr>
            <p:nvPr/>
          </p:nvSpPr>
          <p:spPr>
            <a:xfrm>
              <a:off x="4038600" y="3276600"/>
              <a:ext cx="2667000" cy="685800"/>
            </a:xfrm>
            <a:prstGeom prst="rect">
              <a:avLst/>
            </a:prstGeom>
          </p:spPr>
          <p:txBody>
            <a:bodyPr vert="horz" lIns="91440" tIns="45720" rIns="91440" bIns="45720" rtlCol="0">
              <a:normAutofit/>
            </a:bodyPr>
            <a:lstStyle/>
            <a:p>
              <a:pPr marL="274320" marR="0" lvl="0" indent="-274320" algn="l" defTabSz="914400" rtl="0" eaLnBrk="1" fontAlgn="auto" latinLnBrk="0" hangingPunct="1">
                <a:lnSpc>
                  <a:spcPct val="100000"/>
                </a:lnSpc>
                <a:spcBef>
                  <a:spcPct val="20000"/>
                </a:spcBef>
                <a:spcAft>
                  <a:spcPts val="0"/>
                </a:spcAft>
                <a:buClr>
                  <a:schemeClr val="accent1">
                    <a:lumMod val="60000"/>
                    <a:lumOff val="40000"/>
                  </a:schemeClr>
                </a:buClr>
                <a:buSzTx/>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Slot</a:t>
              </a:r>
              <a:r>
                <a:rPr kumimoji="0" lang="en-US" sz="2400" b="0" i="0" u="none" strike="noStrike" kern="1200" cap="none" spc="0" normalizeH="0" noProof="0" dirty="0" smtClean="0">
                  <a:ln>
                    <a:noFill/>
                  </a:ln>
                  <a:solidFill>
                    <a:schemeClr val="tx2"/>
                  </a:solidFill>
                  <a:effectLst/>
                  <a:uLnTx/>
                  <a:uFillTx/>
                  <a:latin typeface="+mn-lt"/>
                  <a:ea typeface="+mn-ea"/>
                  <a:cs typeface="+mn-cs"/>
                </a:rPr>
                <a:t> and Bracket</a:t>
              </a:r>
              <a:endParaRPr kumimoji="0" lang="en-US" sz="2400" b="0" i="0" u="none" strike="noStrike" kern="1200" cap="none" spc="0" normalizeH="0" baseline="0" noProof="0" dirty="0">
                <a:ln>
                  <a:noFill/>
                </a:ln>
                <a:solidFill>
                  <a:schemeClr val="tx2"/>
                </a:solidFill>
                <a:effectLst/>
                <a:uLnTx/>
                <a:uFillTx/>
                <a:latin typeface="+mn-lt"/>
                <a:ea typeface="+mn-ea"/>
                <a:cs typeface="+mn-cs"/>
              </a:endParaRPr>
            </a:p>
          </p:txBody>
        </p:sp>
      </p:grpSp>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
        <p:nvSpPr>
          <p:cNvPr id="19" name="Content Placeholder 2"/>
          <p:cNvSpPr txBox="1">
            <a:spLocks/>
          </p:cNvSpPr>
          <p:nvPr/>
        </p:nvSpPr>
        <p:spPr>
          <a:xfrm>
            <a:off x="1219200" y="3352800"/>
            <a:ext cx="1981200" cy="761999"/>
          </a:xfrm>
          <a:prstGeom prst="rect">
            <a:avLst/>
          </a:prstGeom>
        </p:spPr>
        <p:txBody>
          <a:bodyPr vert="horz" lIns="91440" tIns="45720" rIns="91440" bIns="45720" rtlCol="0">
            <a:normAutofit/>
          </a:bodyPr>
          <a:lstStyle/>
          <a:p>
            <a:pPr marL="274320" marR="0" lvl="0" indent="-274320" algn="l" defTabSz="914400" rtl="0" eaLnBrk="1" fontAlgn="auto" latinLnBrk="0" hangingPunct="1">
              <a:lnSpc>
                <a:spcPct val="100000"/>
              </a:lnSpc>
              <a:spcBef>
                <a:spcPct val="20000"/>
              </a:spcBef>
              <a:spcAft>
                <a:spcPts val="0"/>
              </a:spcAft>
              <a:buClr>
                <a:schemeClr val="accent1">
                  <a:lumMod val="60000"/>
                  <a:lumOff val="40000"/>
                </a:schemeClr>
              </a:buClr>
              <a:buSzTx/>
              <a:buFont typeface="Arial" pitchFamily="34" charset="0"/>
              <a:buNone/>
              <a:tabLst/>
              <a:defRPr/>
            </a:pPr>
            <a:r>
              <a:rPr kumimoji="0" lang="en-US" sz="2400" b="0" i="0" u="none" strike="noStrike" kern="1200" cap="none" spc="0" normalizeH="0" baseline="0" noProof="0" dirty="0" smtClean="0">
                <a:ln>
                  <a:noFill/>
                </a:ln>
                <a:solidFill>
                  <a:schemeClr val="tx2"/>
                </a:solidFill>
                <a:effectLst/>
                <a:uLnTx/>
                <a:uFillTx/>
                <a:latin typeface="+mn-lt"/>
                <a:ea typeface="+mn-ea"/>
                <a:cs typeface="+mn-cs"/>
              </a:rPr>
              <a:t>Peg and Hole</a:t>
            </a:r>
          </a:p>
        </p:txBody>
      </p:sp>
    </p:spTree>
    <p:extLst>
      <p:ext uri="{BB962C8B-B14F-4D97-AF65-F5344CB8AC3E}">
        <p14:creationId xmlns:p14="http://schemas.microsoft.com/office/powerpoint/2010/main" val="2797780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Necessary for Final Product</a:t>
            </a:r>
            <a:endParaRPr lang="en-US" dirty="0"/>
          </a:p>
        </p:txBody>
      </p:sp>
      <p:sp>
        <p:nvSpPr>
          <p:cNvPr id="3" name="Title 2"/>
          <p:cNvSpPr>
            <a:spLocks noGrp="1"/>
          </p:cNvSpPr>
          <p:nvPr>
            <p:ph type="title"/>
          </p:nvPr>
        </p:nvSpPr>
        <p:spPr/>
        <p:txBody>
          <a:bodyPr/>
          <a:lstStyle/>
          <a:p>
            <a:r>
              <a:rPr lang="en-US" dirty="0" smtClean="0"/>
              <a:t>Consideration for Future Features</a:t>
            </a:r>
            <a:endParaRPr lang="en-US" dirty="0"/>
          </a:p>
        </p:txBody>
      </p:sp>
    </p:spTree>
    <p:extLst>
      <p:ext uri="{BB962C8B-B14F-4D97-AF65-F5344CB8AC3E}">
        <p14:creationId xmlns:p14="http://schemas.microsoft.com/office/powerpoint/2010/main" val="2543184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Ramp Boundaries</a:t>
            </a:r>
            <a:endParaRPr lang="en-US" dirty="0"/>
          </a:p>
        </p:txBody>
      </p:sp>
      <p:sp>
        <p:nvSpPr>
          <p:cNvPr id="3" name="Content Placeholder 2"/>
          <p:cNvSpPr>
            <a:spLocks noGrp="1"/>
          </p:cNvSpPr>
          <p:nvPr>
            <p:ph idx="1"/>
          </p:nvPr>
        </p:nvSpPr>
        <p:spPr/>
        <p:txBody>
          <a:bodyPr>
            <a:normAutofit/>
          </a:bodyPr>
          <a:lstStyle/>
          <a:p>
            <a:r>
              <a:rPr lang="en-US" sz="3600" dirty="0" smtClean="0"/>
              <a:t>Not part of this immediate project, but required for final product</a:t>
            </a:r>
          </a:p>
          <a:p>
            <a:r>
              <a:rPr lang="en-US" sz="3600" dirty="0" smtClean="0"/>
              <a:t>Side walls or rails on the ramp will prevent Hannah from falling off either side by accident</a:t>
            </a:r>
            <a:endParaRPr lang="en-US" sz="3600" dirty="0"/>
          </a:p>
          <a:p>
            <a:r>
              <a:rPr lang="en-US" sz="3600" dirty="0" smtClean="0"/>
              <a:t>These may be permanent installments or removable</a:t>
            </a:r>
          </a:p>
        </p:txBody>
      </p:sp>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Tree>
    <p:extLst>
      <p:ext uri="{BB962C8B-B14F-4D97-AF65-F5344CB8AC3E}">
        <p14:creationId xmlns:p14="http://schemas.microsoft.com/office/powerpoint/2010/main" val="461631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Platform</a:t>
            </a:r>
            <a:endParaRPr lang="en-US" dirty="0"/>
          </a:p>
        </p:txBody>
      </p:sp>
      <p:sp>
        <p:nvSpPr>
          <p:cNvPr id="3" name="Content Placeholder 2"/>
          <p:cNvSpPr>
            <a:spLocks noGrp="1"/>
          </p:cNvSpPr>
          <p:nvPr>
            <p:ph idx="1"/>
          </p:nvPr>
        </p:nvSpPr>
        <p:spPr/>
        <p:txBody>
          <a:bodyPr>
            <a:normAutofit/>
          </a:bodyPr>
          <a:lstStyle/>
          <a:p>
            <a:r>
              <a:rPr lang="en-US" sz="3600" dirty="0" smtClean="0"/>
              <a:t>Not part of this immediate project and must be designed for final product</a:t>
            </a:r>
          </a:p>
          <a:p>
            <a:r>
              <a:rPr lang="en-US" sz="3600" dirty="0" smtClean="0"/>
              <a:t>Currently designed as merely a plywood box</a:t>
            </a:r>
          </a:p>
          <a:p>
            <a:r>
              <a:rPr lang="en-US" sz="3600" dirty="0" smtClean="0"/>
              <a:t>The chosen joint design will lock on to the platform</a:t>
            </a:r>
            <a:endParaRPr lang="en-US" sz="3600" dirty="0"/>
          </a:p>
        </p:txBody>
      </p:sp>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Tree>
    <p:extLst>
      <p:ext uri="{BB962C8B-B14F-4D97-AF65-F5344CB8AC3E}">
        <p14:creationId xmlns:p14="http://schemas.microsoft.com/office/powerpoint/2010/main" val="1934458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Decision Matrix</a:t>
            </a: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Tree>
    <p:extLst>
      <p:ext uri="{BB962C8B-B14F-4D97-AF65-F5344CB8AC3E}">
        <p14:creationId xmlns:p14="http://schemas.microsoft.com/office/powerpoint/2010/main" val="27359090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639762"/>
          </a:xfrm>
        </p:spPr>
        <p:txBody>
          <a:bodyPr>
            <a:normAutofit fontScale="90000"/>
          </a:bodyPr>
          <a:lstStyle/>
          <a:p>
            <a:r>
              <a:rPr lang="en-US" dirty="0" smtClean="0"/>
              <a:t>Decision Matrix Criteria</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378840869"/>
              </p:ext>
            </p:extLst>
          </p:nvPr>
        </p:nvGraphicFramePr>
        <p:xfrm>
          <a:off x="228600" y="1111557"/>
          <a:ext cx="8686800" cy="5670244"/>
        </p:xfrm>
        <a:graphic>
          <a:graphicData uri="http://schemas.openxmlformats.org/drawingml/2006/table">
            <a:tbl>
              <a:tblPr>
                <a:tableStyleId>{5C22544A-7EE6-4342-B048-85BDC9FD1C3A}</a:tableStyleId>
              </a:tblPr>
              <a:tblGrid>
                <a:gridCol w="2223692"/>
                <a:gridCol w="6463108"/>
              </a:tblGrid>
              <a:tr h="1688494">
                <a:tc gridSpan="2">
                  <a:txBody>
                    <a:bodyPr/>
                    <a:lstStyle/>
                    <a:p>
                      <a:pPr algn="l" fontAlgn="ctr"/>
                      <a:r>
                        <a:rPr lang="en-US" sz="1600" u="none" strike="noStrike" dirty="0">
                          <a:effectLst/>
                        </a:rPr>
                        <a:t>Which ramp design should be chosen?</a:t>
                      </a:r>
                      <a:br>
                        <a:rPr lang="en-US" sz="1600" u="none" strike="noStrike" dirty="0">
                          <a:effectLst/>
                        </a:rPr>
                      </a:br>
                      <a:r>
                        <a:rPr lang="en-US" sz="1600" u="none" strike="noStrike" dirty="0">
                          <a:effectLst/>
                        </a:rPr>
                        <a:t>The design of Hannah's ramps should be lightweight, easy to assemble, durable, storable and aesthetically pleasing. The interface between Hannah and the ramps should be soft, washable, removable and potentially replaceable. The general dimensions (length weight and height) are fixed and all designs will conform to the preset constraints. Each design is assumed to support at least 60lbs.</a:t>
                      </a:r>
                      <a:br>
                        <a:rPr lang="en-US" sz="1600" u="none" strike="noStrike" dirty="0">
                          <a:effectLst/>
                        </a:rPr>
                      </a:br>
                      <a:r>
                        <a:rPr lang="en-US" sz="1600" u="none" strike="noStrike" dirty="0" smtClean="0">
                          <a:solidFill>
                            <a:srgbClr val="C00000"/>
                          </a:solidFill>
                          <a:effectLst/>
                        </a:rPr>
                        <a:t>Winner</a:t>
                      </a:r>
                      <a:r>
                        <a:rPr lang="en-US" sz="1600" u="none" strike="noStrike" dirty="0">
                          <a:solidFill>
                            <a:srgbClr val="C00000"/>
                          </a:solidFill>
                          <a:effectLst/>
                        </a:rPr>
                        <a:t>: TBD</a:t>
                      </a:r>
                      <a:endParaRPr lang="en-US" sz="1600" b="0" i="0" u="none" strike="noStrike" dirty="0">
                        <a:solidFill>
                          <a:srgbClr val="C00000"/>
                        </a:solidFill>
                        <a:effectLst/>
                        <a:latin typeface="Calibri"/>
                      </a:endParaRPr>
                    </a:p>
                  </a:txBody>
                  <a:tcPr marL="85725" marR="9525" marT="9525" marB="0" anchor="ctr"/>
                </a:tc>
                <a:tc hMerge="1">
                  <a:txBody>
                    <a:bodyPr/>
                    <a:lstStyle/>
                    <a:p>
                      <a:endParaRPr lang="en-US"/>
                    </a:p>
                  </a:txBody>
                  <a:tcPr/>
                </a:tc>
              </a:tr>
              <a:tr h="324711">
                <a:tc>
                  <a:txBody>
                    <a:bodyPr/>
                    <a:lstStyle/>
                    <a:p>
                      <a:pPr algn="r" fontAlgn="ctr"/>
                      <a:r>
                        <a:rPr lang="en-US" sz="1600" u="none" strike="noStrike" dirty="0">
                          <a:effectLst/>
                        </a:rPr>
                        <a:t>Criteria</a:t>
                      </a:r>
                      <a:endParaRPr lang="en-US" sz="1600" b="1" i="0" u="none" strike="noStrike" dirty="0">
                        <a:solidFill>
                          <a:srgbClr val="736B41"/>
                        </a:solidFill>
                        <a:effectLst/>
                        <a:latin typeface="Calibri"/>
                      </a:endParaRPr>
                    </a:p>
                  </a:txBody>
                  <a:tcPr marL="9525" marR="85725" marT="9525" marB="0" anchor="ctr"/>
                </a:tc>
                <a:tc>
                  <a:txBody>
                    <a:bodyPr/>
                    <a:lstStyle/>
                    <a:p>
                      <a:pPr algn="l" fontAlgn="ctr"/>
                      <a:r>
                        <a:rPr lang="en-US" sz="1600" u="none" strike="noStrike" dirty="0">
                          <a:effectLst/>
                        </a:rPr>
                        <a:t>Definition</a:t>
                      </a:r>
                      <a:endParaRPr lang="en-US" sz="1600" b="1" i="0" u="none" strike="noStrike" dirty="0">
                        <a:solidFill>
                          <a:srgbClr val="736B41"/>
                        </a:solidFill>
                        <a:effectLst/>
                        <a:latin typeface="Calibri"/>
                      </a:endParaRPr>
                    </a:p>
                  </a:txBody>
                  <a:tcPr marL="85725" marR="9525" marT="9525" marB="0" anchor="ctr"/>
                </a:tc>
              </a:tr>
              <a:tr h="519537">
                <a:tc>
                  <a:txBody>
                    <a:bodyPr/>
                    <a:lstStyle/>
                    <a:p>
                      <a:pPr algn="ctr" fontAlgn="ctr"/>
                      <a:r>
                        <a:rPr lang="en-US" sz="1600" u="none" strike="noStrike">
                          <a:effectLst/>
                        </a:rPr>
                        <a:t>Ease of Installation/Disassembly</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The ease in which the ramps can be put together or taken apart</a:t>
                      </a:r>
                      <a:endParaRPr lang="en-US" sz="1600" b="0" i="0" u="none" strike="noStrike" dirty="0">
                        <a:solidFill>
                          <a:srgbClr val="000000"/>
                        </a:solidFill>
                        <a:effectLst/>
                        <a:latin typeface="Calibri"/>
                      </a:endParaRPr>
                    </a:p>
                  </a:txBody>
                  <a:tcPr marL="85725" marR="9525" marT="9525" marB="0" anchor="ctr"/>
                </a:tc>
              </a:tr>
              <a:tr h="324711">
                <a:tc>
                  <a:txBody>
                    <a:bodyPr/>
                    <a:lstStyle/>
                    <a:p>
                      <a:pPr algn="ctr" fontAlgn="ctr"/>
                      <a:r>
                        <a:rPr lang="en-US" sz="1600" u="none" strike="noStrike">
                          <a:effectLst/>
                        </a:rPr>
                        <a:t>Cleanliness</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As the ramps are used, how easy are they to be cleaned?</a:t>
                      </a:r>
                      <a:endParaRPr lang="en-US" sz="1600" b="0" i="0" u="none" strike="noStrike" dirty="0">
                        <a:solidFill>
                          <a:srgbClr val="000000"/>
                        </a:solidFill>
                        <a:effectLst/>
                        <a:latin typeface="Calibri"/>
                      </a:endParaRPr>
                    </a:p>
                  </a:txBody>
                  <a:tcPr marL="85725" marR="9525" marT="9525" marB="0" anchor="ctr"/>
                </a:tc>
              </a:tr>
              <a:tr h="324711">
                <a:tc>
                  <a:txBody>
                    <a:bodyPr/>
                    <a:lstStyle/>
                    <a:p>
                      <a:pPr algn="ctr" fontAlgn="ctr"/>
                      <a:r>
                        <a:rPr lang="en-US" sz="1600" u="none" strike="noStrike">
                          <a:effectLst/>
                        </a:rPr>
                        <a:t>Durability</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How well </a:t>
                      </a:r>
                      <a:r>
                        <a:rPr lang="en-US" sz="1600" u="none" strike="noStrike" dirty="0" smtClean="0">
                          <a:effectLst/>
                        </a:rPr>
                        <a:t>will the </a:t>
                      </a:r>
                      <a:r>
                        <a:rPr lang="en-US" sz="1600" u="none" strike="noStrike" dirty="0">
                          <a:effectLst/>
                        </a:rPr>
                        <a:t>ramps deal with regular use. </a:t>
                      </a:r>
                      <a:endParaRPr lang="en-US" sz="1600" b="0" i="0" u="none" strike="noStrike" dirty="0">
                        <a:solidFill>
                          <a:srgbClr val="000000"/>
                        </a:solidFill>
                        <a:effectLst/>
                        <a:latin typeface="Calibri"/>
                      </a:endParaRPr>
                    </a:p>
                  </a:txBody>
                  <a:tcPr marL="85725" marR="9525" marT="9525" marB="0" anchor="ctr"/>
                </a:tc>
              </a:tr>
              <a:tr h="324711">
                <a:tc>
                  <a:txBody>
                    <a:bodyPr/>
                    <a:lstStyle/>
                    <a:p>
                      <a:pPr algn="ctr" fontAlgn="ctr"/>
                      <a:r>
                        <a:rPr lang="en-US" sz="1600" u="none" strike="noStrike">
                          <a:effectLst/>
                        </a:rPr>
                        <a:t>Weight</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The ramps must be lightweight and easy to move.</a:t>
                      </a:r>
                      <a:endParaRPr lang="en-US" sz="1600" b="0" i="0" u="none" strike="noStrike" dirty="0">
                        <a:solidFill>
                          <a:srgbClr val="000000"/>
                        </a:solidFill>
                        <a:effectLst/>
                        <a:latin typeface="Calibri"/>
                      </a:endParaRPr>
                    </a:p>
                  </a:txBody>
                  <a:tcPr marL="85725" marR="9525" marT="9525" marB="0" anchor="ctr"/>
                </a:tc>
              </a:tr>
              <a:tr h="324711">
                <a:tc>
                  <a:txBody>
                    <a:bodyPr/>
                    <a:lstStyle/>
                    <a:p>
                      <a:pPr algn="ctr" fontAlgn="ctr"/>
                      <a:r>
                        <a:rPr lang="en-US" sz="1600" u="none" strike="noStrike">
                          <a:effectLst/>
                        </a:rPr>
                        <a:t>Robustness of Design</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How strong is the design? Does it seem rugged or is it unstable?</a:t>
                      </a:r>
                      <a:endParaRPr lang="en-US" sz="1600" b="0" i="0" u="none" strike="noStrike" dirty="0">
                        <a:solidFill>
                          <a:srgbClr val="000000"/>
                        </a:solidFill>
                        <a:effectLst/>
                        <a:latin typeface="Calibri"/>
                      </a:endParaRPr>
                    </a:p>
                  </a:txBody>
                  <a:tcPr marL="85725" marR="9525" marT="9525" marB="0" anchor="ctr"/>
                </a:tc>
              </a:tr>
              <a:tr h="481483">
                <a:tc>
                  <a:txBody>
                    <a:bodyPr/>
                    <a:lstStyle/>
                    <a:p>
                      <a:pPr algn="ctr" fontAlgn="ctr"/>
                      <a:r>
                        <a:rPr lang="en-US" sz="1600" u="none" strike="noStrike">
                          <a:effectLst/>
                        </a:rPr>
                        <a:t>Complexity of Fabrication</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How complex are the mechanisms on the ramps? Will they require machining, </a:t>
                      </a:r>
                      <a:r>
                        <a:rPr lang="en-US" sz="1600" u="none" strike="noStrike" dirty="0" smtClean="0">
                          <a:effectLst/>
                        </a:rPr>
                        <a:t>CNC, </a:t>
                      </a:r>
                      <a:r>
                        <a:rPr lang="en-US" sz="1600" u="none" strike="noStrike" dirty="0" err="1">
                          <a:effectLst/>
                        </a:rPr>
                        <a:t>etc</a:t>
                      </a:r>
                      <a:r>
                        <a:rPr lang="en-US" sz="1600" u="none" strike="noStrike" dirty="0">
                          <a:effectLst/>
                        </a:rPr>
                        <a:t>?</a:t>
                      </a:r>
                      <a:endParaRPr lang="en-US" sz="1600" b="0" i="0" u="none" strike="noStrike" dirty="0">
                        <a:solidFill>
                          <a:srgbClr val="000000"/>
                        </a:solidFill>
                        <a:effectLst/>
                        <a:latin typeface="Calibri"/>
                      </a:endParaRPr>
                    </a:p>
                  </a:txBody>
                  <a:tcPr marL="85725" marR="9525" marT="9525" marB="0" anchor="ctr"/>
                </a:tc>
              </a:tr>
              <a:tr h="324711">
                <a:tc>
                  <a:txBody>
                    <a:bodyPr/>
                    <a:lstStyle/>
                    <a:p>
                      <a:pPr algn="ctr" fontAlgn="ctr"/>
                      <a:r>
                        <a:rPr lang="en-US" sz="1600" u="none" strike="noStrike">
                          <a:effectLst/>
                        </a:rPr>
                        <a:t>Cost</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How much will the ramps cost to fabricate?</a:t>
                      </a:r>
                      <a:endParaRPr lang="en-US" sz="1600" b="0" i="0" u="none" strike="noStrike" dirty="0">
                        <a:solidFill>
                          <a:srgbClr val="000000"/>
                        </a:solidFill>
                        <a:effectLst/>
                        <a:latin typeface="Calibri"/>
                      </a:endParaRPr>
                    </a:p>
                  </a:txBody>
                  <a:tcPr marL="85725" marR="9525" marT="9525" marB="0" anchor="ctr"/>
                </a:tc>
              </a:tr>
              <a:tr h="481483">
                <a:tc>
                  <a:txBody>
                    <a:bodyPr/>
                    <a:lstStyle/>
                    <a:p>
                      <a:pPr algn="ctr" fontAlgn="ctr"/>
                      <a:r>
                        <a:rPr lang="en-US" sz="1600" u="none" strike="noStrike">
                          <a:effectLst/>
                        </a:rPr>
                        <a:t>Size and Storability</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When not in use, what are the ramps footprints? How easily can they be stored?</a:t>
                      </a:r>
                      <a:endParaRPr lang="en-US" sz="1600" b="0" i="0" u="none" strike="noStrike" dirty="0">
                        <a:solidFill>
                          <a:srgbClr val="000000"/>
                        </a:solidFill>
                        <a:effectLst/>
                        <a:latin typeface="Calibri"/>
                      </a:endParaRPr>
                    </a:p>
                  </a:txBody>
                  <a:tcPr marL="85725" marR="9525" marT="9525" marB="0" anchor="ctr"/>
                </a:tc>
              </a:tr>
              <a:tr h="519537">
                <a:tc>
                  <a:txBody>
                    <a:bodyPr/>
                    <a:lstStyle/>
                    <a:p>
                      <a:pPr algn="ctr" fontAlgn="ctr"/>
                      <a:r>
                        <a:rPr lang="en-US" sz="1600" u="none" strike="noStrike">
                          <a:effectLst/>
                        </a:rPr>
                        <a:t>Comfort</a:t>
                      </a:r>
                      <a:endParaRPr lang="en-US" sz="1600" b="0" i="0" u="none" strike="noStrike">
                        <a:solidFill>
                          <a:srgbClr val="000000"/>
                        </a:solidFill>
                        <a:effectLst/>
                        <a:latin typeface="Calibri"/>
                      </a:endParaRPr>
                    </a:p>
                  </a:txBody>
                  <a:tcPr marL="9525" marR="9525" marT="9525" marB="0" anchor="ctr"/>
                </a:tc>
                <a:tc>
                  <a:txBody>
                    <a:bodyPr/>
                    <a:lstStyle/>
                    <a:p>
                      <a:pPr algn="l" fontAlgn="ctr"/>
                      <a:r>
                        <a:rPr lang="en-US" sz="1600" u="none" strike="noStrike" dirty="0">
                          <a:effectLst/>
                        </a:rPr>
                        <a:t>The ramps should be comfortable to use. Hannah should be able to get a grip on the surface but it should not be </a:t>
                      </a:r>
                      <a:r>
                        <a:rPr lang="en-US" sz="1600" u="none" strike="noStrike" dirty="0" smtClean="0">
                          <a:effectLst/>
                        </a:rPr>
                        <a:t>abrasive.</a:t>
                      </a:r>
                      <a:endParaRPr lang="en-US" sz="1600" b="0" i="0" u="none" strike="noStrike" dirty="0">
                        <a:solidFill>
                          <a:srgbClr val="000000"/>
                        </a:solidFill>
                        <a:effectLst/>
                        <a:latin typeface="Calibri"/>
                      </a:endParaRPr>
                    </a:p>
                  </a:txBody>
                  <a:tcPr marL="85725" marR="9525" marT="9525" marB="0" anchor="ctr"/>
                </a:tc>
              </a:tr>
            </a:tbl>
          </a:graphicData>
        </a:graphic>
      </p:graphicFrame>
    </p:spTree>
    <p:extLst>
      <p:ext uri="{BB962C8B-B14F-4D97-AF65-F5344CB8AC3E}">
        <p14:creationId xmlns:p14="http://schemas.microsoft.com/office/powerpoint/2010/main" val="19872413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55638"/>
          </a:xfrm>
        </p:spPr>
        <p:txBody>
          <a:bodyPr/>
          <a:lstStyle/>
          <a:p>
            <a:r>
              <a:rPr lang="en-US" dirty="0" smtClean="0"/>
              <a:t>Schedule</a:t>
            </a:r>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066800"/>
            <a:ext cx="8555182" cy="4724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972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55638"/>
          </a:xfrm>
        </p:spPr>
        <p:txBody>
          <a:bodyPr/>
          <a:lstStyle/>
          <a:p>
            <a:r>
              <a:rPr lang="en-US" dirty="0" smtClean="0"/>
              <a:t>Schedule-Gantt Chart</a:t>
            </a:r>
            <a:endParaRPr lang="en-US" dirty="0"/>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825" y="1143000"/>
            <a:ext cx="8674754" cy="4767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21609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55638"/>
          </a:xfrm>
        </p:spPr>
        <p:txBody>
          <a:bodyPr/>
          <a:lstStyle/>
          <a:p>
            <a:r>
              <a:rPr lang="en-US" dirty="0" smtClean="0"/>
              <a:t>Decision Matrix</a:t>
            </a: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433462301"/>
              </p:ext>
            </p:extLst>
          </p:nvPr>
        </p:nvGraphicFramePr>
        <p:xfrm>
          <a:off x="533400" y="990600"/>
          <a:ext cx="8077198" cy="5562601"/>
        </p:xfrm>
        <a:graphic>
          <a:graphicData uri="http://schemas.openxmlformats.org/drawingml/2006/table">
            <a:tbl>
              <a:tblPr>
                <a:tableStyleId>{5C22544A-7EE6-4342-B048-85BDC9FD1C3A}</a:tableStyleId>
              </a:tblPr>
              <a:tblGrid>
                <a:gridCol w="3094364"/>
                <a:gridCol w="887354"/>
                <a:gridCol w="1023870"/>
                <a:gridCol w="1023870"/>
                <a:gridCol w="1023870"/>
                <a:gridCol w="1023870"/>
              </a:tblGrid>
              <a:tr h="505691">
                <a:tc gridSpan="2">
                  <a:txBody>
                    <a:bodyPr/>
                    <a:lstStyle/>
                    <a:p>
                      <a:pPr algn="ctr" fontAlgn="t"/>
                      <a:r>
                        <a:rPr lang="en-US" sz="1600" u="none" strike="noStrike" dirty="0">
                          <a:effectLst/>
                        </a:rPr>
                        <a:t> </a:t>
                      </a:r>
                      <a:endParaRPr lang="en-US" sz="1600" b="1" i="0" u="none" strike="noStrike" dirty="0">
                        <a:solidFill>
                          <a:srgbClr val="948A54"/>
                        </a:solidFill>
                        <a:effectLst/>
                        <a:latin typeface="Calibri"/>
                      </a:endParaRPr>
                    </a:p>
                  </a:txBody>
                  <a:tcPr marL="9525" marR="9525" marT="9525" marB="0"/>
                </a:tc>
                <a:tc hMerge="1">
                  <a:txBody>
                    <a:bodyPr/>
                    <a:lstStyle/>
                    <a:p>
                      <a:endParaRPr lang="en-US"/>
                    </a:p>
                  </a:txBody>
                  <a:tcPr/>
                </a:tc>
                <a:tc gridSpan="4">
                  <a:txBody>
                    <a:bodyPr/>
                    <a:lstStyle/>
                    <a:p>
                      <a:pPr algn="ctr" fontAlgn="b"/>
                      <a:r>
                        <a:rPr lang="en-US" sz="1600" u="none" strike="noStrike" dirty="0">
                          <a:effectLst/>
                        </a:rPr>
                        <a:t>Current Designs</a:t>
                      </a:r>
                      <a:endParaRPr lang="en-US" sz="1600" b="0" i="0" u="none" strike="noStrike" dirty="0">
                        <a:solidFill>
                          <a:srgbClr val="000000"/>
                        </a:solidFill>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r h="1383997">
                <a:tc gridSpan="2">
                  <a:txBody>
                    <a:bodyPr/>
                    <a:lstStyle/>
                    <a:p>
                      <a:pPr algn="ctr" fontAlgn="ctr"/>
                      <a:r>
                        <a:rPr lang="en-US" sz="1600" u="none" strike="noStrike" dirty="0">
                          <a:effectLst/>
                        </a:rPr>
                        <a:t>Decision Factors</a:t>
                      </a:r>
                      <a:endParaRPr lang="en-US" sz="1600" b="1" i="0" u="none" strike="noStrike" dirty="0">
                        <a:solidFill>
                          <a:srgbClr val="736B41"/>
                        </a:solidFill>
                        <a:effectLst/>
                        <a:latin typeface="Calibri"/>
                      </a:endParaRPr>
                    </a:p>
                  </a:txBody>
                  <a:tcPr marL="9525" marR="9525" marT="9525" marB="0" anchor="ctr"/>
                </a:tc>
                <a:tc hMerge="1">
                  <a:txBody>
                    <a:bodyPr/>
                    <a:lstStyle/>
                    <a:p>
                      <a:endParaRPr lang="en-US"/>
                    </a:p>
                  </a:txBody>
                  <a:tcPr/>
                </a:tc>
                <a:tc>
                  <a:txBody>
                    <a:bodyPr/>
                    <a:lstStyle/>
                    <a:p>
                      <a:pPr algn="ctr" fontAlgn="b"/>
                      <a:r>
                        <a:rPr lang="en-US" sz="1600" u="none" strike="noStrike">
                          <a:effectLst/>
                        </a:rPr>
                        <a:t>Baseline:          Pet Ramp</a:t>
                      </a:r>
                      <a:endParaRPr lang="en-US" sz="1600" b="1" i="0" u="none" strike="noStrike">
                        <a:solidFill>
                          <a:srgbClr val="000000"/>
                        </a:solidFill>
                        <a:effectLst/>
                        <a:latin typeface="Calibri"/>
                      </a:endParaRPr>
                    </a:p>
                  </a:txBody>
                  <a:tcPr marL="9525" marR="9525" marT="9525" marB="0" vert="vert270" anchor="b"/>
                </a:tc>
                <a:tc>
                  <a:txBody>
                    <a:bodyPr/>
                    <a:lstStyle/>
                    <a:p>
                      <a:pPr algn="ctr" fontAlgn="b"/>
                      <a:r>
                        <a:rPr lang="en-US" sz="1600" u="none" strike="noStrike">
                          <a:effectLst/>
                        </a:rPr>
                        <a:t>Design 1</a:t>
                      </a:r>
                      <a:endParaRPr lang="en-US" sz="1600" b="1" i="0" u="none" strike="noStrike">
                        <a:solidFill>
                          <a:srgbClr val="000000"/>
                        </a:solidFill>
                        <a:effectLst/>
                        <a:latin typeface="Calibri"/>
                      </a:endParaRPr>
                    </a:p>
                  </a:txBody>
                  <a:tcPr marL="9525" marR="9525" marT="9525" marB="0" vert="vert270" anchor="b"/>
                </a:tc>
                <a:tc>
                  <a:txBody>
                    <a:bodyPr/>
                    <a:lstStyle/>
                    <a:p>
                      <a:pPr algn="ctr" fontAlgn="b"/>
                      <a:r>
                        <a:rPr lang="en-US" sz="1600" u="none" strike="noStrike">
                          <a:effectLst/>
                        </a:rPr>
                        <a:t>Design 2</a:t>
                      </a:r>
                      <a:endParaRPr lang="en-US" sz="1600" b="1" i="0" u="none" strike="noStrike">
                        <a:solidFill>
                          <a:srgbClr val="000000"/>
                        </a:solidFill>
                        <a:effectLst/>
                        <a:latin typeface="Calibri"/>
                      </a:endParaRPr>
                    </a:p>
                  </a:txBody>
                  <a:tcPr marL="9525" marR="9525" marT="9525" marB="0" vert="vert270" anchor="b"/>
                </a:tc>
                <a:tc>
                  <a:txBody>
                    <a:bodyPr/>
                    <a:lstStyle/>
                    <a:p>
                      <a:pPr algn="ctr" fontAlgn="b"/>
                      <a:r>
                        <a:rPr lang="en-US" sz="1600" u="none" strike="noStrike">
                          <a:effectLst/>
                        </a:rPr>
                        <a:t>Design 3</a:t>
                      </a:r>
                      <a:endParaRPr lang="en-US" sz="1600" b="1" i="0" u="none" strike="noStrike">
                        <a:solidFill>
                          <a:srgbClr val="000000"/>
                        </a:solidFill>
                        <a:effectLst/>
                        <a:latin typeface="Calibri"/>
                      </a:endParaRPr>
                    </a:p>
                  </a:txBody>
                  <a:tcPr marL="9525" marR="9525" marT="9525" marB="0" vert="vert270" anchor="b"/>
                </a:tc>
              </a:tr>
              <a:tr h="266153">
                <a:tc>
                  <a:txBody>
                    <a:bodyPr/>
                    <a:lstStyle/>
                    <a:p>
                      <a:pPr algn="ctr" fontAlgn="ctr"/>
                      <a:r>
                        <a:rPr lang="en-US" sz="1600" u="none" strike="noStrike" dirty="0">
                          <a:effectLst/>
                        </a:rPr>
                        <a:t>Criteria</a:t>
                      </a:r>
                      <a:endParaRPr lang="en-US" sz="1600" b="1" i="0" u="none" strike="noStrike" dirty="0">
                        <a:solidFill>
                          <a:srgbClr val="736B41"/>
                        </a:solidFill>
                        <a:effectLst/>
                        <a:latin typeface="Calibri"/>
                      </a:endParaRPr>
                    </a:p>
                  </a:txBody>
                  <a:tcPr marL="9525" marR="9525" marT="9525" marB="0" anchor="ctr"/>
                </a:tc>
                <a:tc>
                  <a:txBody>
                    <a:bodyPr/>
                    <a:lstStyle/>
                    <a:p>
                      <a:pPr algn="ctr" fontAlgn="ctr"/>
                      <a:r>
                        <a:rPr lang="en-US" sz="1600" u="none" strike="noStrike">
                          <a:effectLst/>
                        </a:rPr>
                        <a:t>Wt.</a:t>
                      </a:r>
                      <a:endParaRPr lang="en-US" sz="1600" b="1"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0</a:t>
                      </a:r>
                      <a:endParaRPr lang="en-US" sz="1600" b="1"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1</a:t>
                      </a:r>
                      <a:endParaRPr lang="en-US" sz="1600" b="1"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2</a:t>
                      </a:r>
                      <a:endParaRPr lang="en-US" sz="1600" b="1"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3</a:t>
                      </a:r>
                      <a:endParaRPr lang="en-US" sz="1600" b="1" i="0" u="none" strike="noStrike">
                        <a:solidFill>
                          <a:srgbClr val="736B41"/>
                        </a:solidFill>
                        <a:effectLst/>
                        <a:latin typeface="Calibri"/>
                      </a:endParaRPr>
                    </a:p>
                  </a:txBody>
                  <a:tcPr marL="9525" marR="9525" marT="9525" marB="0" anchor="ctr"/>
                </a:tc>
              </a:tr>
              <a:tr h="425845">
                <a:tc>
                  <a:txBody>
                    <a:bodyPr/>
                    <a:lstStyle/>
                    <a:p>
                      <a:pPr algn="ctr" fontAlgn="ctr"/>
                      <a:r>
                        <a:rPr lang="en-US" sz="1600" u="none" strike="noStrike" dirty="0">
                          <a:effectLst/>
                        </a:rPr>
                        <a:t>Ease of Installation/Disassembly</a:t>
                      </a:r>
                      <a:endParaRPr lang="en-US" sz="1600" b="0"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15.0%</a:t>
                      </a:r>
                      <a:endParaRPr lang="en-US" sz="1600" b="0" i="0" u="none" strike="noStrike" dirty="0">
                        <a:solidFill>
                          <a:srgbClr val="736B41"/>
                        </a:solidFill>
                        <a:effectLst/>
                        <a:latin typeface="Calibri"/>
                      </a:endParaRPr>
                    </a:p>
                  </a:txBody>
                  <a:tcPr marL="9525" marR="9525" marT="9525" marB="0" anchor="ctr"/>
                </a:tc>
                <a:tc>
                  <a:txBody>
                    <a:bodyPr/>
                    <a:lstStyle/>
                    <a:p>
                      <a:pPr algn="ctr" fontAlgn="ctr"/>
                      <a:r>
                        <a:rPr lang="en-US" sz="1600" u="none" strike="noStrike">
                          <a:effectLst/>
                        </a:rPr>
                        <a:t>5</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266153">
                <a:tc>
                  <a:txBody>
                    <a:bodyPr/>
                    <a:lstStyle/>
                    <a:p>
                      <a:pPr algn="ctr" fontAlgn="ctr"/>
                      <a:r>
                        <a:rPr lang="en-US" sz="1600" u="none" strike="noStrike">
                          <a:effectLst/>
                        </a:rPr>
                        <a:t>Cleanliness</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15.0%</a:t>
                      </a:r>
                      <a:endParaRPr lang="en-US" sz="1600" b="0" i="0" u="none" strike="noStrike" dirty="0">
                        <a:solidFill>
                          <a:srgbClr val="736B41"/>
                        </a:solidFill>
                        <a:effectLst/>
                        <a:latin typeface="Calibri"/>
                      </a:endParaRPr>
                    </a:p>
                  </a:txBody>
                  <a:tcPr marL="9525" marR="9525" marT="9525" marB="0" anchor="ctr"/>
                </a:tc>
                <a:tc>
                  <a:txBody>
                    <a:bodyPr/>
                    <a:lstStyle/>
                    <a:p>
                      <a:pPr algn="ctr" fontAlgn="ctr"/>
                      <a:r>
                        <a:rPr lang="en-US" sz="1600" u="none" strike="noStrike">
                          <a:effectLst/>
                        </a:rPr>
                        <a:t>4</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266153">
                <a:tc>
                  <a:txBody>
                    <a:bodyPr/>
                    <a:lstStyle/>
                    <a:p>
                      <a:pPr algn="ctr" fontAlgn="ctr"/>
                      <a:r>
                        <a:rPr lang="en-US" sz="1600" u="none" strike="noStrike">
                          <a:effectLst/>
                        </a:rPr>
                        <a:t>Durability</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15.0%</a:t>
                      </a:r>
                      <a:endParaRPr lang="en-US" sz="1600" b="0"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4</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266153">
                <a:tc>
                  <a:txBody>
                    <a:bodyPr/>
                    <a:lstStyle/>
                    <a:p>
                      <a:pPr algn="ctr" fontAlgn="ctr"/>
                      <a:r>
                        <a:rPr lang="en-US" sz="1600" u="none" strike="noStrike">
                          <a:effectLst/>
                        </a:rPr>
                        <a:t>Weight</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15.0%</a:t>
                      </a:r>
                      <a:endParaRPr lang="en-US" sz="1600" b="0" i="0" u="none" strike="noStrike">
                        <a:solidFill>
                          <a:srgbClr val="736B41"/>
                        </a:solidFill>
                        <a:effectLst/>
                        <a:latin typeface="Calibri"/>
                      </a:endParaRPr>
                    </a:p>
                  </a:txBody>
                  <a:tcPr marL="9525" marR="9525" marT="9525" marB="0" anchor="ctr"/>
                </a:tc>
                <a:tc>
                  <a:txBody>
                    <a:bodyPr/>
                    <a:lstStyle/>
                    <a:p>
                      <a:pPr algn="ctr" fontAlgn="ctr"/>
                      <a:r>
                        <a:rPr lang="en-US" sz="1600" u="none" strike="noStrike" dirty="0">
                          <a:effectLst/>
                        </a:rPr>
                        <a:t>5</a:t>
                      </a:r>
                      <a:endParaRPr lang="en-US" sz="1600" b="0"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266153">
                <a:tc>
                  <a:txBody>
                    <a:bodyPr/>
                    <a:lstStyle/>
                    <a:p>
                      <a:pPr algn="ctr" fontAlgn="ctr"/>
                      <a:r>
                        <a:rPr lang="en-US" sz="1600" u="none" strike="noStrike">
                          <a:effectLst/>
                        </a:rPr>
                        <a:t>Robustness of Design</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10.0%</a:t>
                      </a:r>
                      <a:endParaRPr lang="en-US" sz="1600" b="0" i="0" u="none" strike="noStrike">
                        <a:solidFill>
                          <a:srgbClr val="736B41"/>
                        </a:solidFill>
                        <a:effectLst/>
                        <a:latin typeface="Calibri"/>
                      </a:endParaRPr>
                    </a:p>
                  </a:txBody>
                  <a:tcPr marL="9525" marR="9525" marT="9525" marB="0" anchor="ctr"/>
                </a:tc>
                <a:tc>
                  <a:txBody>
                    <a:bodyPr/>
                    <a:lstStyle/>
                    <a:p>
                      <a:pPr algn="ctr" fontAlgn="ctr"/>
                      <a:r>
                        <a:rPr lang="en-US" sz="1600" u="none" strike="noStrike" dirty="0">
                          <a:effectLst/>
                        </a:rPr>
                        <a:t>3</a:t>
                      </a:r>
                      <a:endParaRPr lang="en-US" sz="1600" b="0"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279461">
                <a:tc>
                  <a:txBody>
                    <a:bodyPr/>
                    <a:lstStyle/>
                    <a:p>
                      <a:pPr algn="ctr" fontAlgn="ctr"/>
                      <a:r>
                        <a:rPr lang="en-US" sz="1600" u="none" strike="noStrike">
                          <a:effectLst/>
                        </a:rPr>
                        <a:t>Complexity of Fabrication</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5.0%</a:t>
                      </a:r>
                      <a:endParaRPr lang="en-US" sz="1600" b="0"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4</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266153">
                <a:tc>
                  <a:txBody>
                    <a:bodyPr/>
                    <a:lstStyle/>
                    <a:p>
                      <a:pPr algn="ctr" fontAlgn="ctr"/>
                      <a:r>
                        <a:rPr lang="en-US" sz="1600" u="none" strike="noStrike">
                          <a:effectLst/>
                        </a:rPr>
                        <a:t>Cost</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5.0%</a:t>
                      </a:r>
                      <a:endParaRPr lang="en-US" sz="1600" b="0"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4</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279461">
                <a:tc>
                  <a:txBody>
                    <a:bodyPr/>
                    <a:lstStyle/>
                    <a:p>
                      <a:pPr algn="ctr" fontAlgn="ctr"/>
                      <a:r>
                        <a:rPr lang="en-US" sz="1600" u="none" strike="noStrike">
                          <a:effectLst/>
                        </a:rPr>
                        <a:t>Size and Storability</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10.0%</a:t>
                      </a:r>
                      <a:endParaRPr lang="en-US" sz="1600" b="0"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4</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425845">
                <a:tc>
                  <a:txBody>
                    <a:bodyPr/>
                    <a:lstStyle/>
                    <a:p>
                      <a:pPr algn="ctr" fontAlgn="ctr"/>
                      <a:r>
                        <a:rPr lang="en-US" sz="1600" u="none" strike="noStrike">
                          <a:effectLst/>
                        </a:rPr>
                        <a:t>Comfort</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10.0%</a:t>
                      </a:r>
                      <a:endParaRPr lang="en-US" sz="1600" b="0" i="0" u="none" strike="noStrike">
                        <a:solidFill>
                          <a:srgbClr val="736B41"/>
                        </a:solidFill>
                        <a:effectLst/>
                        <a:latin typeface="Calibri"/>
                      </a:endParaRPr>
                    </a:p>
                  </a:txBody>
                  <a:tcPr marL="9525" marR="9525" marT="9525" marB="0" anchor="ctr"/>
                </a:tc>
                <a:tc>
                  <a:txBody>
                    <a:bodyPr/>
                    <a:lstStyle/>
                    <a:p>
                      <a:pPr algn="ctr" fontAlgn="ctr"/>
                      <a:r>
                        <a:rPr lang="en-US" sz="1600" u="none" strike="noStrike">
                          <a:effectLst/>
                        </a:rPr>
                        <a:t>1</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 </a:t>
                      </a:r>
                      <a:endParaRPr lang="en-US" sz="1600" b="0"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a:effectLst/>
                        </a:rPr>
                        <a:t> </a:t>
                      </a:r>
                      <a:endParaRPr lang="en-US" sz="1600" b="0" i="0" u="none" strike="noStrike">
                        <a:solidFill>
                          <a:srgbClr val="000000"/>
                        </a:solidFill>
                        <a:effectLst/>
                        <a:latin typeface="Calibri"/>
                      </a:endParaRPr>
                    </a:p>
                  </a:txBody>
                  <a:tcPr marL="9525" marR="9525" marT="9525" marB="0" anchor="ctr"/>
                </a:tc>
              </a:tr>
              <a:tr h="665383">
                <a:tc gridSpan="2">
                  <a:txBody>
                    <a:bodyPr/>
                    <a:lstStyle/>
                    <a:p>
                      <a:pPr algn="ctr" fontAlgn="ctr"/>
                      <a:r>
                        <a:rPr lang="en-US" sz="1600" u="none" strike="noStrike">
                          <a:effectLst/>
                        </a:rPr>
                        <a:t>Weighted Scores</a:t>
                      </a:r>
                      <a:endParaRPr lang="en-US" sz="1600" b="1" i="0" u="none" strike="noStrike">
                        <a:solidFill>
                          <a:srgbClr val="736B41"/>
                        </a:solidFill>
                        <a:effectLst/>
                        <a:latin typeface="Calibri"/>
                      </a:endParaRPr>
                    </a:p>
                  </a:txBody>
                  <a:tcPr marL="9525" marR="9525" marT="9525" marB="0" anchor="ctr"/>
                </a:tc>
                <a:tc hMerge="1">
                  <a:txBody>
                    <a:bodyPr/>
                    <a:lstStyle/>
                    <a:p>
                      <a:endParaRPr lang="en-US"/>
                    </a:p>
                  </a:txBody>
                  <a:tcPr/>
                </a:tc>
                <a:tc>
                  <a:txBody>
                    <a:bodyPr/>
                    <a:lstStyle/>
                    <a:p>
                      <a:pPr algn="ctr" fontAlgn="ctr"/>
                      <a:r>
                        <a:rPr lang="en-US" sz="1600" u="none" strike="noStrike">
                          <a:effectLst/>
                        </a:rPr>
                        <a:t>3.9</a:t>
                      </a:r>
                      <a:endParaRPr lang="en-US" sz="1600" b="1" i="0" u="none" strike="noStrike">
                        <a:solidFill>
                          <a:srgbClr val="000000"/>
                        </a:solidFill>
                        <a:effectLst/>
                        <a:latin typeface="Calibri"/>
                      </a:endParaRPr>
                    </a:p>
                  </a:txBody>
                  <a:tcPr marL="9525" marR="9525" marT="9525" marB="0" anchor="ctr"/>
                </a:tc>
                <a:tc>
                  <a:txBody>
                    <a:bodyPr/>
                    <a:lstStyle/>
                    <a:p>
                      <a:pPr algn="ctr" fontAlgn="ctr"/>
                      <a:r>
                        <a:rPr lang="en-US" sz="1600" u="none" strike="noStrike">
                          <a:effectLst/>
                        </a:rPr>
                        <a:t>0.0</a:t>
                      </a:r>
                      <a:endParaRPr lang="en-US" sz="1600" b="0" i="0" u="none" strike="noStrike">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0.0</a:t>
                      </a:r>
                      <a:endParaRPr lang="en-US" sz="1600" b="0" i="0" u="none" strike="noStrike" dirty="0">
                        <a:solidFill>
                          <a:srgbClr val="000000"/>
                        </a:solidFill>
                        <a:effectLst/>
                        <a:latin typeface="Calibri"/>
                      </a:endParaRPr>
                    </a:p>
                  </a:txBody>
                  <a:tcPr marL="9525" marR="9525" marT="9525" marB="0" anchor="ctr"/>
                </a:tc>
                <a:tc>
                  <a:txBody>
                    <a:bodyPr/>
                    <a:lstStyle/>
                    <a:p>
                      <a:pPr algn="ctr" fontAlgn="ctr"/>
                      <a:r>
                        <a:rPr lang="en-US" sz="1600" u="none" strike="noStrike" dirty="0">
                          <a:effectLst/>
                        </a:rPr>
                        <a:t>0.0</a:t>
                      </a:r>
                      <a:endParaRPr lang="en-US" sz="1600" b="0" i="0" u="none" strike="noStrike" dirty="0">
                        <a:solidFill>
                          <a:srgbClr val="000000"/>
                        </a:solidFill>
                        <a:effectLst/>
                        <a:latin typeface="Calibri"/>
                      </a:endParaRPr>
                    </a:p>
                  </a:txBody>
                  <a:tcPr marL="9525" marR="9525" marT="9525" marB="0" anchor="ctr"/>
                </a:tc>
              </a:tr>
            </a:tbl>
          </a:graphicData>
        </a:graphic>
      </p:graphicFrame>
    </p:spTree>
    <p:extLst>
      <p:ext uri="{BB962C8B-B14F-4D97-AF65-F5344CB8AC3E}">
        <p14:creationId xmlns:p14="http://schemas.microsoft.com/office/powerpoint/2010/main" val="3951415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grpSp>
        <p:nvGrpSpPr>
          <p:cNvPr id="21" name="Group 20"/>
          <p:cNvGrpSpPr/>
          <p:nvPr/>
        </p:nvGrpSpPr>
        <p:grpSpPr>
          <a:xfrm>
            <a:off x="1828799" y="378280"/>
            <a:ext cx="5334000" cy="5181601"/>
            <a:chOff x="1828799" y="378280"/>
            <a:chExt cx="5334000" cy="5181601"/>
          </a:xfrm>
        </p:grpSpPr>
        <p:sp>
          <p:nvSpPr>
            <p:cNvPr id="13" name="WordArt 2"/>
            <p:cNvSpPr>
              <a:spLocks noChangeArrowheads="1" noChangeShapeType="1" noTextEdit="1"/>
            </p:cNvSpPr>
            <p:nvPr/>
          </p:nvSpPr>
          <p:spPr bwMode="auto">
            <a:xfrm>
              <a:off x="1828799" y="378280"/>
              <a:ext cx="5334000" cy="5181601"/>
            </a:xfrm>
            <a:prstGeom prst="rect">
              <a:avLst/>
            </a:prstGeom>
            <a:extLst>
              <a:ext uri="{AF507438-7753-43E0-B8FC-AC1667EBCBE1}">
                <a14:hiddenEffects xmlns:a14="http://schemas.microsoft.com/office/drawing/2010/main">
                  <a:effectLst/>
                </a14:hiddenEffects>
              </a:ext>
            </a:extLst>
          </p:spPr>
          <p:txBody>
            <a:bodyPr wrap="none" fromWordArt="1">
              <a:prstTxWarp prst="textCirclePour">
                <a:avLst>
                  <a:gd name="adj1" fmla="val 10856786"/>
                  <a:gd name="adj2" fmla="val 50000"/>
                </a:avLst>
              </a:prstTxWarp>
            </a:bodyPr>
            <a:lstStyle/>
            <a:p>
              <a:pPr algn="ctr" rtl="0">
                <a:buNone/>
              </a:pPr>
              <a:r>
                <a:rPr lang="en-US" sz="3600" kern="10" spc="0" dirty="0" smtClean="0">
                  <a:ln w="9525">
                    <a:solidFill>
                      <a:srgbClr val="000000"/>
                    </a:solidFill>
                    <a:round/>
                    <a:headEnd/>
                    <a:tailEnd/>
                  </a:ln>
                  <a:solidFill>
                    <a:srgbClr val="FFFF00"/>
                  </a:solidFill>
                  <a:effectLst/>
                  <a:latin typeface="Times New Roman"/>
                  <a:cs typeface="Times New Roman"/>
                </a:rPr>
                <a:t>Time for Questions · Time for Questions · </a:t>
              </a:r>
              <a:endParaRPr lang="en-US" sz="3600" kern="10" spc="0" dirty="0">
                <a:ln w="9525">
                  <a:solidFill>
                    <a:srgbClr val="000000"/>
                  </a:solidFill>
                  <a:round/>
                  <a:headEnd/>
                  <a:tailEnd/>
                </a:ln>
                <a:solidFill>
                  <a:srgbClr val="FFFF00"/>
                </a:solidFill>
                <a:effectLst/>
                <a:latin typeface="Times New Roman"/>
                <a:cs typeface="Times New Roman"/>
              </a:endParaRPr>
            </a:p>
          </p:txBody>
        </p:sp>
        <p:grpSp>
          <p:nvGrpSpPr>
            <p:cNvPr id="20" name="Group 19"/>
            <p:cNvGrpSpPr/>
            <p:nvPr/>
          </p:nvGrpSpPr>
          <p:grpSpPr>
            <a:xfrm>
              <a:off x="2187287" y="2456271"/>
              <a:ext cx="3738538" cy="710886"/>
              <a:chOff x="2187287" y="2456271"/>
              <a:chExt cx="3738538" cy="710886"/>
            </a:xfrm>
          </p:grpSpPr>
          <p:sp>
            <p:nvSpPr>
              <p:cNvPr id="14" name="Rectangle 13"/>
              <p:cNvSpPr/>
              <p:nvPr/>
            </p:nvSpPr>
            <p:spPr>
              <a:xfrm rot="3120000">
                <a:off x="5055914" y="1725982"/>
                <a:ext cx="139621" cy="1600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1380000">
                <a:off x="2187287" y="2522746"/>
                <a:ext cx="2349421"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299856" y="2862357"/>
                <a:ext cx="304801" cy="3048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638183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600200"/>
            <a:ext cx="5396593" cy="4525963"/>
          </a:xfrm>
        </p:spPr>
        <p:txBody>
          <a:bodyPr>
            <a:normAutofit/>
          </a:bodyPr>
          <a:lstStyle/>
          <a:p>
            <a:r>
              <a:rPr lang="en-US" sz="2800" dirty="0" smtClean="0"/>
              <a:t>Hannah is an exceptionally bright 12 year-old girl born with a severe case of brittle bone disease (</a:t>
            </a:r>
            <a:r>
              <a:rPr lang="en-US" sz="2800" dirty="0" err="1" smtClean="0"/>
              <a:t>Osteogenesis</a:t>
            </a:r>
            <a:r>
              <a:rPr lang="en-US" sz="2800" dirty="0" smtClean="0"/>
              <a:t> </a:t>
            </a:r>
            <a:r>
              <a:rPr lang="en-US" sz="2800" dirty="0" err="1" smtClean="0"/>
              <a:t>Imperfecta</a:t>
            </a:r>
            <a:r>
              <a:rPr lang="en-US" sz="2800" dirty="0" smtClean="0"/>
              <a:t> Type III).</a:t>
            </a:r>
          </a:p>
          <a:p>
            <a:r>
              <a:rPr lang="en-US" sz="2800" dirty="0" smtClean="0"/>
              <a:t>She is unable to walk, but she can move rapidly across the floor using her hands and arms to propel herself.</a:t>
            </a:r>
            <a:endParaRPr lang="en-US" sz="2800" dirty="0"/>
          </a:p>
        </p:txBody>
      </p:sp>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07050" y="533400"/>
            <a:ext cx="1965350" cy="2646671"/>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91200" y="3276600"/>
            <a:ext cx="3181350" cy="2571750"/>
          </a:xfrm>
          <a:prstGeom prst="rect">
            <a:avLst/>
          </a:prstGeom>
        </p:spPr>
      </p:pic>
    </p:spTree>
    <p:extLst>
      <p:ext uri="{BB962C8B-B14F-4D97-AF65-F5344CB8AC3E}">
        <p14:creationId xmlns:p14="http://schemas.microsoft.com/office/powerpoint/2010/main" val="3020402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At 12 years old, Hannah must still rely on her mother to lift her into bed and onto the toilet.</a:t>
            </a:r>
          </a:p>
          <a:p>
            <a:r>
              <a:rPr lang="en-US" dirty="0" smtClean="0"/>
              <a:t>Our team endeavors to give her independence and privacy in these tasks through engineering.</a:t>
            </a:r>
          </a:p>
          <a:p>
            <a:r>
              <a:rPr lang="en-US" dirty="0" smtClean="0"/>
              <a:t>Our team must design and fabricate two ramps:</a:t>
            </a:r>
          </a:p>
          <a:p>
            <a:pPr lvl="1">
              <a:buFont typeface="Wingdings" pitchFamily="2" charset="2"/>
              <a:buChar char="v"/>
            </a:pPr>
            <a:r>
              <a:rPr lang="en-US" dirty="0" smtClean="0"/>
              <a:t>Floor to bed</a:t>
            </a:r>
          </a:p>
          <a:p>
            <a:pPr lvl="1">
              <a:buFont typeface="Wingdings" pitchFamily="2" charset="2"/>
              <a:buChar char="v"/>
            </a:pPr>
            <a:r>
              <a:rPr lang="en-US" dirty="0" smtClean="0"/>
              <a:t>Floor to toilet</a:t>
            </a:r>
            <a:endParaRPr lang="en-US" dirty="0"/>
          </a:p>
        </p:txBody>
      </p:sp>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Tree>
    <p:extLst>
      <p:ext uri="{BB962C8B-B14F-4D97-AF65-F5344CB8AC3E}">
        <p14:creationId xmlns:p14="http://schemas.microsoft.com/office/powerpoint/2010/main" val="975835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Requirements</a:t>
            </a:r>
            <a:endParaRPr lang="en-US" dirty="0"/>
          </a:p>
        </p:txBody>
      </p:sp>
      <p:sp>
        <p:nvSpPr>
          <p:cNvPr id="3" name="Content Placeholder 2"/>
          <p:cNvSpPr>
            <a:spLocks noGrp="1"/>
          </p:cNvSpPr>
          <p:nvPr>
            <p:ph idx="1"/>
          </p:nvPr>
        </p:nvSpPr>
        <p:spPr/>
        <p:txBody>
          <a:bodyPr/>
          <a:lstStyle/>
          <a:p>
            <a:pPr>
              <a:buFont typeface="Wingdings" pitchFamily="2" charset="2"/>
              <a:buChar char="ü"/>
            </a:pPr>
            <a:r>
              <a:rPr lang="en-US" dirty="0" smtClean="0"/>
              <a:t>Must support 60 pounds weight</a:t>
            </a:r>
          </a:p>
          <a:p>
            <a:pPr>
              <a:buFont typeface="Wingdings" pitchFamily="2" charset="2"/>
              <a:buChar char="ü"/>
            </a:pPr>
            <a:r>
              <a:rPr lang="en-US" dirty="0" smtClean="0"/>
              <a:t>Factor of safety = 2</a:t>
            </a:r>
          </a:p>
          <a:p>
            <a:pPr>
              <a:buFont typeface="Wingdings" pitchFamily="2" charset="2"/>
              <a:buChar char="ü"/>
            </a:pPr>
            <a:r>
              <a:rPr lang="en-US" dirty="0" smtClean="0"/>
              <a:t>Must be easily detachable from landing platform</a:t>
            </a:r>
          </a:p>
          <a:p>
            <a:pPr>
              <a:buFont typeface="Wingdings" pitchFamily="2" charset="2"/>
              <a:buChar char="ü"/>
            </a:pPr>
            <a:r>
              <a:rPr lang="en-US" dirty="0" smtClean="0"/>
              <a:t>Must be easy to assemble: simple, light, and requiring no tools</a:t>
            </a:r>
          </a:p>
          <a:p>
            <a:pPr>
              <a:buFont typeface="Wingdings" pitchFamily="2" charset="2"/>
              <a:buChar char="ü"/>
            </a:pPr>
            <a:r>
              <a:rPr lang="en-US" dirty="0" smtClean="0"/>
              <a:t>Must have dimensions that would allow closet/shower storage</a:t>
            </a:r>
          </a:p>
          <a:p>
            <a:pPr>
              <a:buFont typeface="Wingdings" pitchFamily="2" charset="2"/>
              <a:buChar char="ü"/>
            </a:pPr>
            <a:r>
              <a:rPr lang="en-US" dirty="0" smtClean="0"/>
              <a:t>Must be 18” wide</a:t>
            </a:r>
          </a:p>
          <a:p>
            <a:pPr>
              <a:buFont typeface="Wingdings" pitchFamily="2" charset="2"/>
              <a:buChar char="ü"/>
            </a:pPr>
            <a:r>
              <a:rPr lang="en-US" dirty="0" smtClean="0"/>
              <a:t>Bed access ramp must be 18” tall and 58” long</a:t>
            </a:r>
          </a:p>
          <a:p>
            <a:pPr>
              <a:buFont typeface="Wingdings" pitchFamily="2" charset="2"/>
              <a:buChar char="ü"/>
            </a:pPr>
            <a:r>
              <a:rPr lang="en-US" dirty="0" smtClean="0"/>
              <a:t>Toilet access ramp must be 15” tall and 51” long</a:t>
            </a:r>
          </a:p>
          <a:p>
            <a:pPr>
              <a:buFont typeface="Wingdings" pitchFamily="2" charset="2"/>
              <a:buChar char="ü"/>
            </a:pPr>
            <a:r>
              <a:rPr lang="en-US" dirty="0" smtClean="0"/>
              <a:t>Maximum incline is 17˚</a:t>
            </a:r>
            <a:endParaRPr lang="en-US" dirty="0"/>
          </a:p>
        </p:txBody>
      </p:sp>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Tree>
    <p:extLst>
      <p:ext uri="{BB962C8B-B14F-4D97-AF65-F5344CB8AC3E}">
        <p14:creationId xmlns:p14="http://schemas.microsoft.com/office/powerpoint/2010/main" val="578679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Grouped by Category</a:t>
            </a:r>
            <a:endParaRPr lang="en-US" dirty="0"/>
          </a:p>
        </p:txBody>
      </p:sp>
      <p:sp>
        <p:nvSpPr>
          <p:cNvPr id="3" name="Title 2"/>
          <p:cNvSpPr>
            <a:spLocks noGrp="1"/>
          </p:cNvSpPr>
          <p:nvPr>
            <p:ph type="title"/>
          </p:nvPr>
        </p:nvSpPr>
        <p:spPr/>
        <p:txBody>
          <a:bodyPr/>
          <a:lstStyle/>
          <a:p>
            <a:r>
              <a:rPr lang="en-US" dirty="0" smtClean="0"/>
              <a:t>Proposed Designs</a:t>
            </a:r>
            <a:endParaRPr lang="en-US" dirty="0"/>
          </a:p>
        </p:txBody>
      </p:sp>
    </p:spTree>
    <p:extLst>
      <p:ext uri="{BB962C8B-B14F-4D97-AF65-F5344CB8AC3E}">
        <p14:creationId xmlns:p14="http://schemas.microsoft.com/office/powerpoint/2010/main" val="2197995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762000"/>
          </a:xfrm>
        </p:spPr>
        <p:txBody>
          <a:bodyPr>
            <a:normAutofit/>
          </a:bodyPr>
          <a:lstStyle/>
          <a:p>
            <a:r>
              <a:rPr lang="en-US" dirty="0" smtClean="0"/>
              <a:t>Preliminary Ramp Designs</a:t>
            </a:r>
            <a:endParaRPr lang="en-US" dirty="0"/>
          </a:p>
        </p:txBody>
      </p:sp>
      <p:pic>
        <p:nvPicPr>
          <p:cNvPr id="1026" name="Picture 2"/>
          <p:cNvPicPr>
            <a:picLocks noChangeAspect="1" noChangeArrowheads="1"/>
          </p:cNvPicPr>
          <p:nvPr/>
        </p:nvPicPr>
        <p:blipFill>
          <a:blip r:embed="rId2" cstate="print">
            <a:lum contrast="-10000"/>
            <a:extLst>
              <a:ext uri="{28A0092B-C50C-407E-A947-70E740481C1C}">
                <a14:useLocalDpi xmlns:a14="http://schemas.microsoft.com/office/drawing/2010/main" val="0"/>
              </a:ext>
            </a:extLst>
          </a:blip>
          <a:srcRect/>
          <a:stretch>
            <a:fillRect/>
          </a:stretch>
        </p:blipFill>
        <p:spPr bwMode="auto">
          <a:xfrm>
            <a:off x="304800" y="1143000"/>
            <a:ext cx="4114800" cy="191648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13" descr="_2piece.JPG"/>
          <p:cNvPicPr>
            <a:picLocks noChangeAspect="1"/>
          </p:cNvPicPr>
          <p:nvPr/>
        </p:nvPicPr>
        <p:blipFill>
          <a:blip r:embed="rId3" cstate="print"/>
          <a:stretch>
            <a:fillRect/>
          </a:stretch>
        </p:blipFill>
        <p:spPr>
          <a:xfrm>
            <a:off x="4876800" y="990600"/>
            <a:ext cx="3973830" cy="28384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3" name="Picture 12" descr="_PREARC.JPG"/>
          <p:cNvPicPr>
            <a:picLocks noChangeAspect="1"/>
          </p:cNvPicPr>
          <p:nvPr/>
        </p:nvPicPr>
        <p:blipFill>
          <a:blip r:embed="rId4" cstate="print">
            <a:duotone>
              <a:prstClr val="black"/>
              <a:schemeClr val="accent5">
                <a:tint val="45000"/>
                <a:satMod val="400000"/>
              </a:schemeClr>
            </a:duotone>
          </a:blip>
          <a:stretch>
            <a:fillRect/>
          </a:stretch>
        </p:blipFill>
        <p:spPr>
          <a:xfrm>
            <a:off x="3200400" y="3276600"/>
            <a:ext cx="4212523" cy="240836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pic>
        <p:nvPicPr>
          <p:cNvPr id="15" name="Picture 2"/>
          <p:cNvPicPr>
            <a:picLocks noChangeAspect="1" noChangeArrowheads="1"/>
          </p:cNvPicPr>
          <p:nvPr/>
        </p:nvPicPr>
        <p:blipFill>
          <a:blip r:embed="rId8" cstate="print">
            <a:lum contrast="-10000"/>
            <a:extLst>
              <a:ext uri="{28A0092B-C50C-407E-A947-70E740481C1C}">
                <a14:useLocalDpi xmlns:a14="http://schemas.microsoft.com/office/drawing/2010/main" val="0"/>
              </a:ext>
            </a:extLst>
          </a:blip>
          <a:srcRect/>
          <a:stretch>
            <a:fillRect/>
          </a:stretch>
        </p:blipFill>
        <p:spPr bwMode="auto">
          <a:xfrm>
            <a:off x="304800" y="3352800"/>
            <a:ext cx="2771775" cy="16287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7933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685800"/>
          </a:xfrm>
        </p:spPr>
        <p:txBody>
          <a:bodyPr>
            <a:normAutofit/>
          </a:bodyPr>
          <a:lstStyle/>
          <a:p>
            <a:r>
              <a:rPr lang="en-US" dirty="0" smtClean="0"/>
              <a:t>Preliminary Mount Designs</a:t>
            </a:r>
            <a:endParaRPr lang="en-US" dirty="0"/>
          </a:p>
        </p:txBody>
      </p:sp>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
        <p:nvSpPr>
          <p:cNvPr id="14" name="TextBox 13"/>
          <p:cNvSpPr txBox="1"/>
          <p:nvPr/>
        </p:nvSpPr>
        <p:spPr>
          <a:xfrm>
            <a:off x="4648200" y="5105400"/>
            <a:ext cx="4495800" cy="307777"/>
          </a:xfrm>
          <a:prstGeom prst="rect">
            <a:avLst/>
          </a:prstGeom>
          <a:noFill/>
        </p:spPr>
        <p:txBody>
          <a:bodyPr wrap="square" rtlCol="0">
            <a:spAutoFit/>
          </a:bodyPr>
          <a:lstStyle/>
          <a:p>
            <a:r>
              <a:rPr lang="en-US" sz="1400" dirty="0" smtClean="0"/>
              <a:t>http://www.greatmats.com/products/dense-foam-mats.php</a:t>
            </a:r>
            <a:endParaRPr lang="en-US" sz="1400" dirty="0"/>
          </a:p>
        </p:txBody>
      </p:sp>
      <p:sp>
        <p:nvSpPr>
          <p:cNvPr id="18" name="TextBox 17"/>
          <p:cNvSpPr txBox="1"/>
          <p:nvPr/>
        </p:nvSpPr>
        <p:spPr>
          <a:xfrm>
            <a:off x="4419600" y="5334000"/>
            <a:ext cx="4953000" cy="307777"/>
          </a:xfrm>
          <a:prstGeom prst="rect">
            <a:avLst/>
          </a:prstGeom>
          <a:noFill/>
        </p:spPr>
        <p:txBody>
          <a:bodyPr wrap="square" rtlCol="0">
            <a:spAutoFit/>
          </a:bodyPr>
          <a:lstStyle/>
          <a:p>
            <a:r>
              <a:rPr lang="en-US" sz="1400" dirty="0" smtClean="0"/>
              <a:t>http://www.photo-dictionary.com/phrase/7333/latch.html#b</a:t>
            </a:r>
            <a:endParaRPr lang="en-US" sz="1400" dirty="0"/>
          </a:p>
        </p:txBody>
      </p:sp>
      <p:pic>
        <p:nvPicPr>
          <p:cNvPr id="15" name="Picture 14" descr="58foamcolors1.jpg"/>
          <p:cNvPicPr>
            <a:picLocks noChangeAspect="1"/>
          </p:cNvPicPr>
          <p:nvPr/>
        </p:nvPicPr>
        <p:blipFill>
          <a:blip r:embed="rId5" cstate="print"/>
          <a:stretch>
            <a:fillRect/>
          </a:stretch>
        </p:blipFill>
        <p:spPr>
          <a:xfrm>
            <a:off x="5638800" y="2209800"/>
            <a:ext cx="3276600" cy="29433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6" name="Picture 15" descr="9845latch.jpg"/>
          <p:cNvPicPr>
            <a:picLocks noChangeAspect="1"/>
          </p:cNvPicPr>
          <p:nvPr/>
        </p:nvPicPr>
        <p:blipFill>
          <a:blip r:embed="rId6" cstate="print"/>
          <a:srcRect l="14815" r="3704"/>
          <a:stretch>
            <a:fillRect/>
          </a:stretch>
        </p:blipFill>
        <p:spPr>
          <a:xfrm>
            <a:off x="3048000" y="914400"/>
            <a:ext cx="3352800" cy="273340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9" name="Picture 18" descr="Peg_upper.JPG"/>
          <p:cNvPicPr>
            <a:picLocks noChangeAspect="1"/>
          </p:cNvPicPr>
          <p:nvPr/>
        </p:nvPicPr>
        <p:blipFill>
          <a:blip r:embed="rId7" cstate="print"/>
          <a:srcRect l="20670" t="10494" r="19659"/>
          <a:stretch>
            <a:fillRect/>
          </a:stretch>
        </p:blipFill>
        <p:spPr>
          <a:xfrm>
            <a:off x="419152" y="2743200"/>
            <a:ext cx="3770271" cy="2895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141925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762000"/>
          </a:xfrm>
        </p:spPr>
        <p:txBody>
          <a:bodyPr>
            <a:normAutofit/>
          </a:bodyPr>
          <a:lstStyle/>
          <a:p>
            <a:r>
              <a:rPr lang="en-US" dirty="0" smtClean="0"/>
              <a:t>Wooden Ramp</a:t>
            </a:r>
            <a:endParaRPr lang="en-US" dirty="0"/>
          </a:p>
        </p:txBody>
      </p:sp>
      <p:pic>
        <p:nvPicPr>
          <p:cNvPr id="11" name="Picture 10" descr="Capture.JPG"/>
          <p:cNvPicPr>
            <a:picLocks noChangeAspect="1"/>
          </p:cNvPicPr>
          <p:nvPr/>
        </p:nvPicPr>
        <p:blipFill>
          <a:blip r:embed="rId2" cstate="print"/>
          <a:srcRect b="10879"/>
          <a:stretch>
            <a:fillRect/>
          </a:stretch>
        </p:blipFill>
        <p:spPr>
          <a:xfrm>
            <a:off x="228600" y="3124200"/>
            <a:ext cx="5400675" cy="27432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2" name="Picture 11" descr="2Wood.JPG"/>
          <p:cNvPicPr>
            <a:picLocks noChangeAspect="1"/>
          </p:cNvPicPr>
          <p:nvPr/>
        </p:nvPicPr>
        <p:blipFill>
          <a:blip r:embed="rId3" cstate="print"/>
          <a:stretch>
            <a:fillRect/>
          </a:stretch>
        </p:blipFill>
        <p:spPr>
          <a:xfrm>
            <a:off x="3490874" y="304800"/>
            <a:ext cx="5384901" cy="2971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4"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spTree>
    <p:extLst>
      <p:ext uri="{BB962C8B-B14F-4D97-AF65-F5344CB8AC3E}">
        <p14:creationId xmlns:p14="http://schemas.microsoft.com/office/powerpoint/2010/main" val="2611017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762000"/>
          </a:xfrm>
        </p:spPr>
        <p:txBody>
          <a:bodyPr>
            <a:normAutofit/>
          </a:bodyPr>
          <a:lstStyle/>
          <a:p>
            <a:r>
              <a:rPr lang="en-US" dirty="0" smtClean="0"/>
              <a:t>Composite / Plastic Ramp </a:t>
            </a:r>
            <a:endParaRPr lang="en-US" dirty="0"/>
          </a:p>
        </p:txBody>
      </p:sp>
      <p:grpSp>
        <p:nvGrpSpPr>
          <p:cNvPr id="3" name="Group 3"/>
          <p:cNvGrpSpPr/>
          <p:nvPr/>
        </p:nvGrpSpPr>
        <p:grpSpPr>
          <a:xfrm>
            <a:off x="-15850" y="5613243"/>
            <a:ext cx="9144000" cy="1320957"/>
            <a:chOff x="-15850" y="5537042"/>
            <a:chExt cx="9144000" cy="1320957"/>
          </a:xfrm>
        </p:grpSpPr>
        <p:sp>
          <p:nvSpPr>
            <p:cNvPr id="5" name="Rectangle 4"/>
            <p:cNvSpPr/>
            <p:nvPr/>
          </p:nvSpPr>
          <p:spPr>
            <a:xfrm>
              <a:off x="-15850" y="5867400"/>
              <a:ext cx="9144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46150" y="6210300"/>
              <a:ext cx="7620000" cy="152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810000" y="5537042"/>
              <a:ext cx="1371600" cy="1320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5943600"/>
              <a:ext cx="1143000" cy="681990"/>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0013" y="5943600"/>
              <a:ext cx="1117787" cy="68580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98978" y="5600698"/>
              <a:ext cx="1193643" cy="1193643"/>
            </a:xfrm>
            <a:prstGeom prst="rect">
              <a:avLst/>
            </a:prstGeom>
          </p:spPr>
        </p:pic>
      </p:grpSp>
      <p:pic>
        <p:nvPicPr>
          <p:cNvPr id="13" name="Picture 12" descr="Composite.JPG"/>
          <p:cNvPicPr>
            <a:picLocks noChangeAspect="1"/>
          </p:cNvPicPr>
          <p:nvPr/>
        </p:nvPicPr>
        <p:blipFill>
          <a:blip r:embed="rId5" cstate="print"/>
          <a:stretch>
            <a:fillRect/>
          </a:stretch>
        </p:blipFill>
        <p:spPr>
          <a:xfrm>
            <a:off x="1143000" y="1219200"/>
            <a:ext cx="6858000" cy="44081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61101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628</TotalTime>
  <Words>547</Words>
  <Application>Microsoft Office PowerPoint</Application>
  <PresentationFormat>On-screen Show (4:3)</PresentationFormat>
  <Paragraphs>144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Thatch</vt:lpstr>
      <vt:lpstr>Hannah’s Ramps</vt:lpstr>
      <vt:lpstr>Background</vt:lpstr>
      <vt:lpstr>Objectives</vt:lpstr>
      <vt:lpstr>Design Requirements</vt:lpstr>
      <vt:lpstr>Proposed Designs</vt:lpstr>
      <vt:lpstr>Preliminary Ramp Designs</vt:lpstr>
      <vt:lpstr>Preliminary Mount Designs</vt:lpstr>
      <vt:lpstr>Wooden Ramp</vt:lpstr>
      <vt:lpstr>Composite / Plastic Ramp </vt:lpstr>
      <vt:lpstr>Ramp Mount Designs</vt:lpstr>
      <vt:lpstr>Consideration for Future Features</vt:lpstr>
      <vt:lpstr>Ramp Boundaries</vt:lpstr>
      <vt:lpstr>Box Platform</vt:lpstr>
      <vt:lpstr>Conclusions</vt:lpstr>
      <vt:lpstr>Decision Matrix Criteria</vt:lpstr>
      <vt:lpstr>Schedule</vt:lpstr>
      <vt:lpstr>Schedule-Gantt Chart</vt:lpstr>
      <vt:lpstr>Decision Matrix</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Hannah’s Ramps</dc:title>
  <dc:creator>Emily</dc:creator>
  <cp:lastModifiedBy>Emily</cp:lastModifiedBy>
  <cp:revision>35</cp:revision>
  <dcterms:created xsi:type="dcterms:W3CDTF">2012-12-03T00:18:18Z</dcterms:created>
  <dcterms:modified xsi:type="dcterms:W3CDTF">2012-12-05T20:25:58Z</dcterms:modified>
</cp:coreProperties>
</file>